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5" r:id="rId1"/>
    <p:sldMasterId id="2147483697" r:id="rId2"/>
  </p:sldMasterIdLst>
  <p:notesMasterIdLst>
    <p:notesMasterId r:id="rId14"/>
  </p:notesMasterIdLst>
  <p:handoutMasterIdLst>
    <p:handoutMasterId r:id="rId15"/>
  </p:handoutMasterIdLst>
  <p:sldIdLst>
    <p:sldId id="354" r:id="rId3"/>
    <p:sldId id="388" r:id="rId4"/>
    <p:sldId id="397" r:id="rId5"/>
    <p:sldId id="399" r:id="rId6"/>
    <p:sldId id="408" r:id="rId7"/>
    <p:sldId id="410" r:id="rId8"/>
    <p:sldId id="402" r:id="rId9"/>
    <p:sldId id="406" r:id="rId10"/>
    <p:sldId id="407" r:id="rId11"/>
    <p:sldId id="403" r:id="rId12"/>
    <p:sldId id="356" r:id="rId1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189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1"/>
    <p:restoredTop sz="96366" autoAdjust="0"/>
  </p:normalViewPr>
  <p:slideViewPr>
    <p:cSldViewPr snapToGrid="0" snapToObjects="1">
      <p:cViewPr varScale="1">
        <p:scale>
          <a:sx n="85" d="100"/>
          <a:sy n="85" d="100"/>
        </p:scale>
        <p:origin x="148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319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807DE79-CA72-4C4A-9A5C-0058849BDE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015B264-3F60-4E99-88DE-ACA851BC2E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B3FAC1-6D30-45DA-AF89-A19A14552650}" type="datetimeFigureOut">
              <a:rPr lang="en-US" smtClean="0"/>
              <a:t>6/28/2019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9470525-B299-43BD-87E6-E3E58632D8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37840" cy="463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de-DE" dirty="0"/>
              <a:t>(c) Mark F. Sommer,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9FB682-BFBD-4039-85D1-6289A57F33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772670"/>
            <a:ext cx="3037840" cy="463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0B14BA-433F-4BE9-B204-8B5DAF824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9337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1C9572-249E-4216-B743-02A27F67C9D8}" type="datetimeFigureOut">
              <a:rPr lang="en-US" smtClean="0"/>
              <a:t>6/28/2019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37840" cy="463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de-DE" dirty="0"/>
              <a:t>(c) Mark F. Sommer,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0"/>
            <a:ext cx="3037840" cy="463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876809-F1F2-4DD8-93EF-CF53BE6EEA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1266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12008" indent="-2738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95396" indent="-21908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33554" indent="-21908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71712" indent="-21908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09870" indent="-2190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48027" indent="-2190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286186" indent="-2190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724344" indent="-2190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09136">
              <a:spcBef>
                <a:spcPct val="0"/>
              </a:spcBef>
              <a:defRPr/>
            </a:pPr>
            <a:fld id="{A02F9E98-3E30-4EB5-A84A-00114D46E8D9}" type="slidenum">
              <a:rPr lang="en-US" altLang="en-US" sz="1300">
                <a:solidFill>
                  <a:srgbClr val="000000"/>
                </a:solidFill>
                <a:cs typeface="+mn-cs"/>
              </a:rPr>
              <a:pPr defTabSz="909136">
                <a:spcBef>
                  <a:spcPct val="0"/>
                </a:spcBef>
                <a:defRPr/>
              </a:pPr>
              <a:t>1</a:t>
            </a:fld>
            <a:endParaRPr lang="en-US" altLang="en-US" sz="13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295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 dirty="0"/>
              <a:t>(c) Mark F. Sommer,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76809-F1F2-4DD8-93EF-CF53BE6EEA5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410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 dirty="0"/>
              <a:t>(c) Mark F. Sommer,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76809-F1F2-4DD8-93EF-CF53BE6EEA5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04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EFB3CB-D5F2-4CF6-9C0A-903DEF7E853D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633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B859-3E49-6442-B914-57C97432A7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5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B859-3E49-6442-B914-57C97432A7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3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B859-3E49-6442-B914-57C97432A7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631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-2514600" y="22860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-1219200" y="6124903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/>
              <a:t> ©Mark F. Sommer 2017</a:t>
            </a:r>
          </a:p>
          <a:p>
            <a:pPr>
              <a:defRPr/>
            </a:pPr>
            <a:r>
              <a:rPr lang="en-US" altLang="en-US" dirty="0"/>
              <a:t>Page </a:t>
            </a:r>
            <a:fld id="{475067DA-CDB1-49EF-8C9B-AD98AAAC711E}" type="slidenum">
              <a:rPr lang="en-US" altLang="en-US" smtClean="0"/>
              <a:pPr>
                <a:defRPr/>
              </a:pPr>
              <a:t>‹#›</a:t>
            </a:fld>
            <a:endParaRPr lang="en-US" altLang="en-US" sz="10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B1148F62-C4F1-45D6-87AD-42FA48E395C3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914400" y="1524000"/>
            <a:ext cx="784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5pPr marL="1828800" indent="0">
              <a:buNone/>
              <a:defRPr/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  <a:p>
            <a:pPr lvl="4"/>
            <a:endParaRPr lang="en-US" alt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B5B5C2BC-B102-4BD5-908F-1B7C6F5A57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84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9578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4724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07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25C80BB-5A9C-471A-A2F1-7D118B54E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7F030D45-7C4F-46EF-A311-5E62B2D70A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89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FBC17F2-044F-4869-BD98-941B4E159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7F030D45-7C4F-46EF-A311-5E62B2D70A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5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FC5DD0B-47BC-41F8-9F8C-281DA9CF0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7F030D45-7C4F-46EF-A311-5E62B2D70A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13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238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0" y="1981200"/>
            <a:ext cx="3238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A056C5A4-D0A2-469C-85DB-9FA8A0C11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7F030D45-7C4F-46EF-A311-5E62B2D70A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73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092F5E9F-AA56-4A8D-854B-024E9D2C8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7F030D45-7C4F-46EF-A311-5E62B2D70A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146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Frost Brown Tod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53138"/>
            <a:ext cx="1905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16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C4345E-5521-46ED-9FB7-F38A3D6F2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7F030D45-7C4F-46EF-A311-5E62B2D70A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30D45-7C4F-46EF-A311-5E62B2D70A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30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396CF80A-3FB5-4856-807D-B137EDFDD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7F030D45-7C4F-46EF-A311-5E62B2D70A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740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F639E5AC-ACAE-45C1-A409-8D9FF5720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7F030D45-7C4F-46EF-A311-5E62B2D70A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23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C57B63C-29E1-4773-903F-E60C41438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7F030D45-7C4F-46EF-A311-5E62B2D70A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54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27725" y="609600"/>
            <a:ext cx="169227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0900" y="609600"/>
            <a:ext cx="4924425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A9253B7-D720-4FA9-AC3B-B47AE5229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7F030D45-7C4F-46EF-A311-5E62B2D70A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53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B859-3E49-6442-B914-57C97432A7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0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B859-3E49-6442-B914-57C97432A7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1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B859-3E49-6442-B914-57C97432A7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85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B859-3E49-6442-B914-57C97432A7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80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B859-3E49-6442-B914-57C97432A7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4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B859-3E49-6442-B914-57C97432A7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B859-3E49-6442-B914-57C97432A7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65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1B859-3E49-6442-B914-57C97432A7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4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0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1"/>
          <p:cNvSpPr>
            <a:spLocks noChangeArrowheads="1"/>
          </p:cNvSpPr>
          <p:nvPr userDrawn="1"/>
        </p:nvSpPr>
        <p:spPr bwMode="auto">
          <a:xfrm>
            <a:off x="7772400" y="-533400"/>
            <a:ext cx="2286000" cy="990600"/>
          </a:xfrm>
          <a:prstGeom prst="roundRect">
            <a:avLst>
              <a:gd name="adj" fmla="val 16667"/>
            </a:avLst>
          </a:prstGeom>
          <a:solidFill>
            <a:srgbClr val="E6E6E6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6629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5562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" name="AutoShape 11"/>
          <p:cNvSpPr>
            <a:spLocks noChangeArrowheads="1"/>
          </p:cNvSpPr>
          <p:nvPr userDrawn="1"/>
        </p:nvSpPr>
        <p:spPr bwMode="auto">
          <a:xfrm>
            <a:off x="-762000" y="762000"/>
            <a:ext cx="1143000" cy="5943600"/>
          </a:xfrm>
          <a:prstGeom prst="roundRect">
            <a:avLst>
              <a:gd name="adj" fmla="val 16667"/>
            </a:avLst>
          </a:prstGeom>
          <a:solidFill>
            <a:srgbClr val="E6E6E6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1" name="AutoShape 11"/>
          <p:cNvSpPr>
            <a:spLocks noChangeArrowheads="1"/>
          </p:cNvSpPr>
          <p:nvPr userDrawn="1"/>
        </p:nvSpPr>
        <p:spPr bwMode="auto">
          <a:xfrm>
            <a:off x="838200" y="-533400"/>
            <a:ext cx="6781800" cy="990600"/>
          </a:xfrm>
          <a:prstGeom prst="roundRect">
            <a:avLst>
              <a:gd name="adj" fmla="val 16667"/>
            </a:avLst>
          </a:prstGeom>
          <a:solidFill>
            <a:srgbClr val="0189BB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FC95FDF0-C2B8-46E6-A2D7-D95DB1030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7F030D45-7C4F-46EF-A311-5E62B2D70A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83A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83A5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83A5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83A5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83A5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83A5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83A5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83A5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83A5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3A5"/>
        </a:buClr>
        <a:buFont typeface="Wingdings" panose="05000000000000000000" pitchFamily="2" charset="2"/>
        <a:buChar char="§"/>
        <a:defRPr sz="2400">
          <a:solidFill>
            <a:srgbClr val="4F4E4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83A5"/>
        </a:buClr>
        <a:buFont typeface="Wingdings" panose="05000000000000000000" pitchFamily="2" charset="2"/>
        <a:buChar char="§"/>
        <a:defRPr sz="2000">
          <a:solidFill>
            <a:srgbClr val="4F4E44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3A5"/>
        </a:buClr>
        <a:buFont typeface="Wingdings" panose="05000000000000000000" pitchFamily="2" charset="2"/>
        <a:buChar char="§"/>
        <a:defRPr sz="2000">
          <a:solidFill>
            <a:srgbClr val="4F4E44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83A5"/>
        </a:buClr>
        <a:buFont typeface="Wingdings" panose="05000000000000000000" pitchFamily="2" charset="2"/>
        <a:buChar char="§"/>
        <a:defRPr sz="2000">
          <a:solidFill>
            <a:srgbClr val="4F4E44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83A5"/>
        </a:buClr>
        <a:buFont typeface="Wingdings" panose="05000000000000000000" pitchFamily="2" charset="2"/>
        <a:buChar char="§"/>
        <a:defRPr sz="2000">
          <a:solidFill>
            <a:srgbClr val="4F4E44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83A5"/>
        </a:buClr>
        <a:buFont typeface="Wingdings" pitchFamily="-107" charset="2"/>
        <a:buChar char="§"/>
        <a:defRPr>
          <a:solidFill>
            <a:srgbClr val="4F4E44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83A5"/>
        </a:buClr>
        <a:buFont typeface="Wingdings" pitchFamily="-107" charset="2"/>
        <a:buChar char="§"/>
        <a:defRPr>
          <a:solidFill>
            <a:srgbClr val="4F4E44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83A5"/>
        </a:buClr>
        <a:buFont typeface="Wingdings" pitchFamily="-107" charset="2"/>
        <a:buChar char="§"/>
        <a:defRPr>
          <a:solidFill>
            <a:srgbClr val="4F4E44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83A5"/>
        </a:buClr>
        <a:buFont typeface="Wingdings" pitchFamily="-107" charset="2"/>
        <a:buChar char="§"/>
        <a:defRPr>
          <a:solidFill>
            <a:srgbClr val="4F4E44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sommer@fbtlaw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848600" cy="838200"/>
          </a:xfrm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-9236" y="22860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83A5"/>
              </a:buClr>
              <a:buFont typeface="Wingdings" panose="05000000000000000000" pitchFamily="2" charset="2"/>
              <a:buChar char="§"/>
              <a:defRPr sz="2400">
                <a:solidFill>
                  <a:srgbClr val="4F4E4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3" name="Round Same Side Corner Rectangle 12"/>
          <p:cNvSpPr/>
          <p:nvPr/>
        </p:nvSpPr>
        <p:spPr bwMode="auto">
          <a:xfrm>
            <a:off x="838200" y="-76200"/>
            <a:ext cx="7696200" cy="533400"/>
          </a:xfrm>
          <a:prstGeom prst="round2SameRect">
            <a:avLst/>
          </a:prstGeom>
          <a:solidFill>
            <a:srgbClr val="0189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0800000" lon="0" rev="0"/>
            </a:camera>
            <a:lightRig rig="threePt" dir="t"/>
          </a:scene3d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7" charset="0"/>
              <a:ea typeface="ＭＳ Ｐゴシック" pitchFamily="-107" charset="-128"/>
            </a:endParaRPr>
          </a:p>
        </p:txBody>
      </p:sp>
      <p:sp>
        <p:nvSpPr>
          <p:cNvPr id="15" name="Round Same Side Corner Rectangle 14"/>
          <p:cNvSpPr/>
          <p:nvPr/>
        </p:nvSpPr>
        <p:spPr bwMode="auto">
          <a:xfrm>
            <a:off x="1219200" y="2514600"/>
            <a:ext cx="4038600" cy="228600"/>
          </a:xfrm>
          <a:prstGeom prst="round2SameRect">
            <a:avLst/>
          </a:prstGeom>
          <a:solidFill>
            <a:srgbClr val="D7D7D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0800000" lon="0" rev="0"/>
            </a:camera>
            <a:lightRig rig="threePt" dir="t"/>
          </a:scene3d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7" charset="0"/>
              <a:ea typeface="ＭＳ Ｐゴシック" pitchFamily="-107" charset="-128"/>
            </a:endParaRPr>
          </a:p>
        </p:txBody>
      </p:sp>
      <p:sp>
        <p:nvSpPr>
          <p:cNvPr id="15367" name="Rectangle 15"/>
          <p:cNvSpPr>
            <a:spLocks noChangeArrowheads="1"/>
          </p:cNvSpPr>
          <p:nvPr/>
        </p:nvSpPr>
        <p:spPr bwMode="auto">
          <a:xfrm>
            <a:off x="5181600" y="3429000"/>
            <a:ext cx="762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3A5"/>
              </a:buClr>
              <a:buFont typeface="Wingdings" panose="05000000000000000000" pitchFamily="2" charset="2"/>
              <a:buChar char="§"/>
              <a:defRPr sz="2400">
                <a:solidFill>
                  <a:srgbClr val="4F4E4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7" name="Round Same Side Corner Rectangle 16"/>
          <p:cNvSpPr/>
          <p:nvPr/>
        </p:nvSpPr>
        <p:spPr bwMode="auto">
          <a:xfrm>
            <a:off x="838200" y="2514600"/>
            <a:ext cx="4343400" cy="228600"/>
          </a:xfrm>
          <a:prstGeom prst="round2SameRect">
            <a:avLst/>
          </a:prstGeom>
          <a:solidFill>
            <a:srgbClr val="A6AF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0800000" lon="0" rev="0"/>
            </a:camera>
            <a:lightRig rig="threePt" dir="t"/>
          </a:scene3d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7" charset="0"/>
              <a:ea typeface="ＭＳ Ｐゴシック" pitchFamily="-107" charset="-128"/>
            </a:endParaRPr>
          </a:p>
        </p:txBody>
      </p:sp>
      <p:sp>
        <p:nvSpPr>
          <p:cNvPr id="18" name="Round Same Side Corner Rectangle 17"/>
          <p:cNvSpPr/>
          <p:nvPr/>
        </p:nvSpPr>
        <p:spPr bwMode="auto">
          <a:xfrm>
            <a:off x="5257800" y="2514600"/>
            <a:ext cx="3276600" cy="228600"/>
          </a:xfrm>
          <a:prstGeom prst="round2SameRect">
            <a:avLst/>
          </a:prstGeom>
          <a:solidFill>
            <a:srgbClr val="008B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0800000" lon="0" rev="0"/>
            </a:camera>
            <a:lightRig rig="threePt" dir="t"/>
          </a:scene3d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7" charset="0"/>
              <a:ea typeface="ＭＳ Ｐゴシック" pitchFamily="-107" charset="-128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505836" y="1186873"/>
            <a:ext cx="7924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i="1" kern="0" dirty="0">
                <a:solidFill>
                  <a:srgbClr val="008B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Property Tax Assessment – </a:t>
            </a:r>
          </a:p>
          <a:p>
            <a:pPr algn="ctr">
              <a:defRPr/>
            </a:pPr>
            <a:r>
              <a:rPr lang="en-US" sz="3600" b="1" i="1" kern="0" dirty="0">
                <a:solidFill>
                  <a:srgbClr val="008B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Bygone Practice?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83A5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657600" y="3135194"/>
            <a:ext cx="5000211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kern="0" dirty="0">
              <a:solidFill>
                <a:srgbClr val="0083A5"/>
              </a:solidFill>
              <a:latin typeface="Arial" charset="0"/>
              <a:ea typeface="ＭＳ Ｐゴシック" charset="-128"/>
              <a:cs typeface="Arial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0083A5"/>
                </a:solidFill>
                <a:latin typeface="Arial" charset="0"/>
                <a:ea typeface="ＭＳ Ｐゴシック" charset="-128"/>
                <a:cs typeface="Arial" charset="0"/>
              </a:rPr>
              <a:t>Southeastern Association of Tax Administrators</a:t>
            </a:r>
          </a:p>
          <a:p>
            <a:pPr algn="r" eaLnBrk="1" hangingPunct="1">
              <a:defRPr/>
            </a:pPr>
            <a:r>
              <a:rPr lang="en-US" sz="1600" b="1" kern="0" dirty="0">
                <a:solidFill>
                  <a:srgbClr val="0083A5"/>
                </a:solidFill>
                <a:latin typeface="Arial" charset="0"/>
                <a:ea typeface="ＭＳ Ｐゴシック" charset="-128"/>
                <a:cs typeface="Arial" charset="0"/>
              </a:rPr>
              <a:t>Lake Buena Vista, Florida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0083A5"/>
                </a:solidFill>
                <a:latin typeface="Arial" charset="0"/>
                <a:ea typeface="ＭＳ Ｐゴシック" charset="-128"/>
                <a:cs typeface="Arial" charset="0"/>
              </a:rPr>
              <a:t>July 2019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83A5"/>
              </a:solidFill>
              <a:effectLst/>
              <a:uLnTx/>
              <a:uFillTx/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32624" y="4879839"/>
            <a:ext cx="2971801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/>
                <a:ea typeface="ＭＳ Ｐゴシック"/>
              </a:rPr>
              <a:t>Mark F. Sommer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/>
                <a:ea typeface="ＭＳ Ｐゴシック"/>
              </a:rPr>
              <a:t>Member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/>
                <a:ea typeface="ＭＳ Ｐゴシック"/>
              </a:rPr>
              <a:t>Frost Brown Todd LLC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/>
                <a:ea typeface="ＭＳ Ｐゴシック"/>
              </a:rPr>
              <a:t>Louisville, Kentucky</a:t>
            </a:r>
          </a:p>
        </p:txBody>
      </p:sp>
    </p:spTree>
    <p:extLst>
      <p:ext uri="{BB962C8B-B14F-4D97-AF65-F5344CB8AC3E}">
        <p14:creationId xmlns:p14="http://schemas.microsoft.com/office/powerpoint/2010/main" val="2783136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688063" y="650032"/>
            <a:ext cx="812095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u="sng" dirty="0">
                <a:solidFill>
                  <a:srgbClr val="0189BB"/>
                </a:solidFill>
              </a:rPr>
              <a:t>Central property assessment is inequitable to public service companies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189BB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65A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CB499DB6-C962-40F4-9CC2-52ABE89811C2}"/>
              </a:ext>
            </a:extLst>
          </p:cNvPr>
          <p:cNvSpPr txBox="1">
            <a:spLocks/>
          </p:cNvSpPr>
          <p:nvPr/>
        </p:nvSpPr>
        <p:spPr bwMode="auto">
          <a:xfrm>
            <a:off x="838199" y="1662695"/>
            <a:ext cx="7772400" cy="4539197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400">
                <a:solidFill>
                  <a:srgbClr val="4F4E4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itchFamily="-107" charset="2"/>
              <a:buChar char="§"/>
              <a:defRPr>
                <a:solidFill>
                  <a:srgbClr val="4F4E44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itchFamily="-107" charset="2"/>
              <a:buChar char="§"/>
              <a:defRPr>
                <a:solidFill>
                  <a:srgbClr val="4F4E44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itchFamily="-107" charset="2"/>
              <a:buChar char="§"/>
              <a:defRPr>
                <a:solidFill>
                  <a:srgbClr val="4F4E44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itchFamily="-107" charset="2"/>
              <a:buChar char="§"/>
              <a:defRPr>
                <a:solidFill>
                  <a:srgbClr val="4F4E44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endParaRPr lang="en-US" kern="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kern="0" dirty="0"/>
              <a:t>It is virtually impossible to maintain uniformity of taxation (constitutionally required) between utility property “centrally assessed” under the unit method, and commercial and residential property “locally assessed” under the summation method.  Example:  solar panels on a house vs. on an abandoned coal mine.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kern="0" dirty="0"/>
              <a:t>Despite the efforts of central property assessment, similar industries are still treated differently. 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119A2CEC-99BC-4E31-89BF-A4280F3DECA7}"/>
              </a:ext>
            </a:extLst>
          </p:cNvPr>
          <p:cNvSpPr txBox="1">
            <a:spLocks/>
          </p:cNvSpPr>
          <p:nvPr/>
        </p:nvSpPr>
        <p:spPr bwMode="auto">
          <a:xfrm>
            <a:off x="-609600" y="64008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©Mark F. Sommer, 2019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Page </a:t>
            </a:r>
            <a:fld id="{9233DADB-E113-489F-BC3B-AFE9EC787FBE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4F4E44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4248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Contact Information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04350" y="2702484"/>
            <a:ext cx="3150220" cy="1844392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400" dirty="0"/>
              <a:t>Mark F. Sommer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400" dirty="0"/>
              <a:t>Member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400" dirty="0"/>
              <a:t>Frost Brown Todd LLC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400" dirty="0"/>
              <a:t>400 West Market Street, 32</a:t>
            </a:r>
            <a:r>
              <a:rPr lang="en-US" altLang="en-US" sz="1400" baseline="30000" dirty="0"/>
              <a:t>nd</a:t>
            </a:r>
            <a:r>
              <a:rPr lang="en-US" altLang="en-US" sz="1400" dirty="0"/>
              <a:t> Floor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400" dirty="0"/>
              <a:t>Louisville, Kentucky  40202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>
                <a:hlinkClick r:id="rId3"/>
              </a:rPr>
              <a:t>msommer@fbtlaw.com</a:t>
            </a:r>
            <a:r>
              <a:rPr lang="en-US" altLang="en-US" sz="1400" dirty="0"/>
              <a:t>	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400" dirty="0"/>
              <a:t>(502) 779-8150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304800" y="6124575"/>
            <a:ext cx="2667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©</a:t>
            </a:r>
            <a:r>
              <a:rPr lang="en-US" altLang="en-US" sz="1000" dirty="0">
                <a:solidFill>
                  <a:srgbClr val="4F4E44"/>
                </a:solidFill>
              </a:rPr>
              <a:t>Mark F. Sommer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2019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Page </a:t>
            </a:r>
            <a:fld id="{43896F3F-82B2-430C-A5E2-01D44AA6679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4F4E44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FE66ED-2D9A-4663-828D-E135BC035C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258"/>
          <a:stretch/>
        </p:blipFill>
        <p:spPr>
          <a:xfrm>
            <a:off x="2089430" y="2531625"/>
            <a:ext cx="1523999" cy="2015251"/>
          </a:xfrm>
          <a:prstGeom prst="rect">
            <a:avLst/>
          </a:prstGeom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B10EE44A-8C30-4359-9215-66F3EDCEC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81" y="2376902"/>
            <a:ext cx="190437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FBT_attorneys_color_50percent.jpg">
            <a:extLst>
              <a:ext uri="{FF2B5EF4-FFF2-40B4-BE49-F238E27FC236}">
                <a16:creationId xmlns:a16="http://schemas.microsoft.com/office/drawing/2014/main" xmlns="" id="{F50DC4A8-07CD-480D-B96E-28834B85FC3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158" y="4542258"/>
            <a:ext cx="2006600" cy="66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14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300F03-DAA0-4B0D-B9CF-A6CF88D19A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1" b="8473"/>
          <a:stretch/>
        </p:blipFill>
        <p:spPr>
          <a:xfrm>
            <a:off x="2165363" y="3559243"/>
            <a:ext cx="4813274" cy="2996543"/>
          </a:xfrm>
          <a:prstGeom prst="rect">
            <a:avLst/>
          </a:prstGeom>
        </p:spPr>
      </p:pic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838200" y="650032"/>
            <a:ext cx="7772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189BB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What is central property assessment?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65A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CB499DB6-C962-40F4-9CC2-52ABE89811C2}"/>
              </a:ext>
            </a:extLst>
          </p:cNvPr>
          <p:cNvSpPr txBox="1">
            <a:spLocks/>
          </p:cNvSpPr>
          <p:nvPr/>
        </p:nvSpPr>
        <p:spPr bwMode="auto">
          <a:xfrm>
            <a:off x="838200" y="1289645"/>
            <a:ext cx="7868920" cy="453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400">
                <a:solidFill>
                  <a:srgbClr val="4F4E4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itchFamily="-107" charset="2"/>
              <a:buChar char="§"/>
              <a:defRPr>
                <a:solidFill>
                  <a:srgbClr val="4F4E44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itchFamily="-107" charset="2"/>
              <a:buChar char="§"/>
              <a:defRPr>
                <a:solidFill>
                  <a:srgbClr val="4F4E44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itchFamily="-107" charset="2"/>
              <a:buChar char="§"/>
              <a:defRPr>
                <a:solidFill>
                  <a:srgbClr val="4F4E44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itchFamily="-107" charset="2"/>
              <a:buChar char="§"/>
              <a:defRPr>
                <a:solidFill>
                  <a:srgbClr val="4F4E44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kern="0" dirty="0"/>
              <a:t>In most states, the value of business property is determined by local municipal or county assessors.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kern="0" dirty="0"/>
              <a:t>Central property assessment, however, determines property values at the </a:t>
            </a:r>
            <a:r>
              <a:rPr lang="en-US" sz="1800" i="1" kern="0" dirty="0"/>
              <a:t>state</a:t>
            </a:r>
            <a:r>
              <a:rPr lang="en-US" sz="1800" kern="0" dirty="0"/>
              <a:t> level by the Department of Revenue or State Tax Commission.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kern="0" dirty="0"/>
              <a:t>It is typically applied to public service companies or similar businesses.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kern="0" dirty="0"/>
              <a:t>37 states  use some form of central property assessment.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kern="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6A513C17-4F3E-4D63-B8BF-72220AB91380}"/>
              </a:ext>
            </a:extLst>
          </p:cNvPr>
          <p:cNvSpPr txBox="1">
            <a:spLocks/>
          </p:cNvSpPr>
          <p:nvPr/>
        </p:nvSpPr>
        <p:spPr bwMode="auto">
          <a:xfrm>
            <a:off x="-609600" y="64008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©Mark F. Sommer, 2019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Page </a:t>
            </a:r>
            <a:fld id="{9233DADB-E113-489F-BC3B-AFE9EC787FBE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4F4E44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6639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838200" y="650032"/>
            <a:ext cx="7772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u="sng" dirty="0">
                <a:solidFill>
                  <a:srgbClr val="0189BB"/>
                </a:solidFill>
              </a:rPr>
              <a:t>T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189BB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he (supposed) benefit of central property assessment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65A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CB499DB6-C962-40F4-9CC2-52ABE89811C2}"/>
              </a:ext>
            </a:extLst>
          </p:cNvPr>
          <p:cNvSpPr txBox="1">
            <a:spLocks/>
          </p:cNvSpPr>
          <p:nvPr/>
        </p:nvSpPr>
        <p:spPr bwMode="auto">
          <a:xfrm>
            <a:off x="838200" y="1486822"/>
            <a:ext cx="7772400" cy="453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400">
                <a:solidFill>
                  <a:srgbClr val="4F4E4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itchFamily="-107" charset="2"/>
              <a:buChar char="§"/>
              <a:defRPr>
                <a:solidFill>
                  <a:srgbClr val="4F4E44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itchFamily="-107" charset="2"/>
              <a:buChar char="§"/>
              <a:defRPr>
                <a:solidFill>
                  <a:srgbClr val="4F4E44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itchFamily="-107" charset="2"/>
              <a:buChar char="§"/>
              <a:defRPr>
                <a:solidFill>
                  <a:srgbClr val="4F4E44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itchFamily="-107" charset="2"/>
              <a:buChar char="§"/>
              <a:defRPr>
                <a:solidFill>
                  <a:srgbClr val="4F4E44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“Property tax system administration is fairest for the taxpayer when it is consistent throughout a jurisdiction. If different municipalities or other governmental sub-units within the same jurisdiction follow different rules, taxpayers can be disadvantaged. Strong central oversight is necessary for a fair and efficient property tax system.”</a:t>
            </a:r>
            <a:r>
              <a:rPr lang="en-US" baseline="30000" dirty="0"/>
              <a:t>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FC9BD82B-A346-45C3-A147-91B439CF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29727" y="5506016"/>
            <a:ext cx="6789345" cy="894784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1. Council on State Taxation (Cost), “The Best and Worst of International Property Tax Administration” (September 2014)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87C24F3E-4F14-457A-99F6-B7A61E20676A}"/>
              </a:ext>
            </a:extLst>
          </p:cNvPr>
          <p:cNvSpPr txBox="1">
            <a:spLocks/>
          </p:cNvSpPr>
          <p:nvPr/>
        </p:nvSpPr>
        <p:spPr bwMode="auto">
          <a:xfrm>
            <a:off x="-609600" y="64008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©Mark F. Sommer, 2019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Page </a:t>
            </a:r>
            <a:fld id="{9233DADB-E113-489F-BC3B-AFE9EC787FBE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4F4E44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9911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838200" y="650032"/>
            <a:ext cx="78712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u="sng" dirty="0">
                <a:solidFill>
                  <a:srgbClr val="0189BB"/>
                </a:solidFill>
              </a:rPr>
              <a:t>History of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189BB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central property assessment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65A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CB499DB6-C962-40F4-9CC2-52ABE89811C2}"/>
              </a:ext>
            </a:extLst>
          </p:cNvPr>
          <p:cNvSpPr txBox="1">
            <a:spLocks/>
          </p:cNvSpPr>
          <p:nvPr/>
        </p:nvSpPr>
        <p:spPr bwMode="auto">
          <a:xfrm>
            <a:off x="838200" y="1486822"/>
            <a:ext cx="7772400" cy="453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400">
                <a:solidFill>
                  <a:srgbClr val="4F4E4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itchFamily="-107" charset="2"/>
              <a:buChar char="§"/>
              <a:defRPr>
                <a:solidFill>
                  <a:srgbClr val="4F4E44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itchFamily="-107" charset="2"/>
              <a:buChar char="§"/>
              <a:defRPr>
                <a:solidFill>
                  <a:srgbClr val="4F4E44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itchFamily="-107" charset="2"/>
              <a:buChar char="§"/>
              <a:defRPr>
                <a:solidFill>
                  <a:srgbClr val="4F4E44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itchFamily="-107" charset="2"/>
              <a:buChar char="§"/>
              <a:defRPr>
                <a:solidFill>
                  <a:srgbClr val="4F4E44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kern="0" dirty="0"/>
              <a:t>Central property assessment began in the mid-nineteenth century for railroads.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kern="0" dirty="0"/>
              <a:t>It’s difficult to value the property in a jurisdiction by looking at just the property in the jurisdiction given its movement.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kern="0" dirty="0"/>
              <a:t>‘Unit value’ and ‘unit valuation’ methodologies developed.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kern="0" dirty="0"/>
              <a:t>Extended to public utilities.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kern="0" dirty="0"/>
              <a:t>Considered reasonable because in exchange for greater taxation, public utilities received monopoly privileges, perhaps eminent domain, etc.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kern="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A88591C8-5586-47B1-AF68-37FE04F15F49}"/>
              </a:ext>
            </a:extLst>
          </p:cNvPr>
          <p:cNvSpPr txBox="1">
            <a:spLocks/>
          </p:cNvSpPr>
          <p:nvPr/>
        </p:nvSpPr>
        <p:spPr bwMode="auto">
          <a:xfrm>
            <a:off x="-609600" y="64008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©Mark F. Sommer, 2019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Page </a:t>
            </a:r>
            <a:fld id="{9233DADB-E113-489F-BC3B-AFE9EC787FBE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4F4E44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7223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838199" y="650032"/>
            <a:ext cx="788934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189BB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History of central property assessment (cont’d)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65A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CB499DB6-C962-40F4-9CC2-52ABE89811C2}"/>
              </a:ext>
            </a:extLst>
          </p:cNvPr>
          <p:cNvSpPr txBox="1">
            <a:spLocks/>
          </p:cNvSpPr>
          <p:nvPr/>
        </p:nvSpPr>
        <p:spPr bwMode="auto">
          <a:xfrm>
            <a:off x="838200" y="1486822"/>
            <a:ext cx="7772400" cy="453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400">
                <a:solidFill>
                  <a:srgbClr val="4F4E4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itchFamily="-107" charset="2"/>
              <a:buChar char="§"/>
              <a:defRPr>
                <a:solidFill>
                  <a:srgbClr val="4F4E44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itchFamily="-107" charset="2"/>
              <a:buChar char="§"/>
              <a:defRPr>
                <a:solidFill>
                  <a:srgbClr val="4F4E44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itchFamily="-107" charset="2"/>
              <a:buChar char="§"/>
              <a:defRPr>
                <a:solidFill>
                  <a:srgbClr val="4F4E44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itchFamily="-107" charset="2"/>
              <a:buChar char="§"/>
              <a:defRPr>
                <a:solidFill>
                  <a:srgbClr val="4F4E44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83A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F4E44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83A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/>
                <a:ea typeface="ＭＳ Ｐゴシック"/>
              </a:rPr>
              <a:t>But along came de-regulation…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83A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/>
                <a:ea typeface="ＭＳ Ｐゴシック"/>
              </a:rPr>
              <a:t>New non-monopoly telecommunications and infrastructure emerged.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83A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/>
                <a:ea typeface="ＭＳ Ｐゴシック"/>
              </a:rPr>
              <a:t>Innovation continues to outpace regulation.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83A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kern="0" dirty="0">
                <a:latin typeface="Arial"/>
                <a:ea typeface="ＭＳ Ｐゴシック"/>
              </a:rPr>
              <a:t>New industries have been lumped into public utility taxation. 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kern="0" dirty="0"/>
              <a:t>Statutes fail to capture the breadth of new public service companies.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83A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F4E44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C1E283A3-36F1-493F-8A8C-67BAF7165644}"/>
              </a:ext>
            </a:extLst>
          </p:cNvPr>
          <p:cNvSpPr txBox="1">
            <a:spLocks/>
          </p:cNvSpPr>
          <p:nvPr/>
        </p:nvSpPr>
        <p:spPr bwMode="auto">
          <a:xfrm>
            <a:off x="-609600" y="64008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©Mark F. Sommer, 2019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Page </a:t>
            </a:r>
            <a:fld id="{9233DADB-E113-489F-BC3B-AFE9EC787FBE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4F4E44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15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CB499DB6-C962-40F4-9CC2-52ABE89811C2}"/>
              </a:ext>
            </a:extLst>
          </p:cNvPr>
          <p:cNvSpPr txBox="1">
            <a:spLocks/>
          </p:cNvSpPr>
          <p:nvPr/>
        </p:nvSpPr>
        <p:spPr bwMode="auto">
          <a:xfrm>
            <a:off x="838200" y="1477491"/>
            <a:ext cx="7772400" cy="453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400">
                <a:solidFill>
                  <a:srgbClr val="4F4E4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itchFamily="-107" charset="2"/>
              <a:buChar char="§"/>
              <a:defRPr>
                <a:solidFill>
                  <a:srgbClr val="4F4E44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itchFamily="-107" charset="2"/>
              <a:buChar char="§"/>
              <a:defRPr>
                <a:solidFill>
                  <a:srgbClr val="4F4E44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itchFamily="-107" charset="2"/>
              <a:buChar char="§"/>
              <a:defRPr>
                <a:solidFill>
                  <a:srgbClr val="4F4E44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itchFamily="-107" charset="2"/>
              <a:buChar char="§"/>
              <a:defRPr>
                <a:solidFill>
                  <a:srgbClr val="4F4E44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kern="0" dirty="0"/>
              <a:t>Ky. Rev. Stat.§ 136.120 (1)(a) mentions “railroad[s],” but does not mention the internet.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kern="0" dirty="0"/>
              <a:t>Because the statute gives the department discretion to decide whether a business is “predominantly” public service, seemingly arbitrary distinctions can be made.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kern="0" dirty="0"/>
              <a:t>The most recent controlling case on this is </a:t>
            </a:r>
            <a:r>
              <a:rPr lang="en-US" i="1" kern="0" dirty="0"/>
              <a:t>Martin v. Producers Line Co., </a:t>
            </a:r>
            <a:r>
              <a:rPr lang="en-US" kern="0" dirty="0"/>
              <a:t>113 F.2d 813 (Ky. </a:t>
            </a:r>
            <a:r>
              <a:rPr lang="en-US" b="1" u="dbl" kern="0" dirty="0"/>
              <a:t>1940</a:t>
            </a:r>
            <a:r>
              <a:rPr lang="en-US" kern="0" dirty="0"/>
              <a:t>).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kern="0" dirty="0"/>
              <a:t>103 KAR 8:090, classifying PSC property, has not been updated since </a:t>
            </a:r>
            <a:r>
              <a:rPr lang="en-US" b="1" u="dbl" kern="0" dirty="0"/>
              <a:t>1938</a:t>
            </a:r>
            <a:r>
              <a:rPr lang="en-US" kern="0" dirty="0"/>
              <a:t>. 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3059BCC7-A8C3-4D91-A97B-4AB4267087F4}"/>
              </a:ext>
            </a:extLst>
          </p:cNvPr>
          <p:cNvSpPr txBox="1">
            <a:spLocks/>
          </p:cNvSpPr>
          <p:nvPr/>
        </p:nvSpPr>
        <p:spPr bwMode="auto">
          <a:xfrm>
            <a:off x="-609600" y="64008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©Mark F. Sommer, 2019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Page </a:t>
            </a:r>
            <a:fld id="{9233DADB-E113-489F-BC3B-AFE9EC787FBE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4F4E44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9403016A-2E63-45C5-90FE-7E52E2A7F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739180"/>
            <a:ext cx="78712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u="sng" dirty="0">
                <a:solidFill>
                  <a:srgbClr val="0189BB"/>
                </a:solidFill>
              </a:rPr>
              <a:t>A Kentucky case study 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189BB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65A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6496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CB499DB6-C962-40F4-9CC2-52ABE89811C2}"/>
              </a:ext>
            </a:extLst>
          </p:cNvPr>
          <p:cNvSpPr txBox="1">
            <a:spLocks/>
          </p:cNvSpPr>
          <p:nvPr/>
        </p:nvSpPr>
        <p:spPr bwMode="auto">
          <a:xfrm>
            <a:off x="838200" y="1185974"/>
            <a:ext cx="7772400" cy="567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400">
                <a:solidFill>
                  <a:srgbClr val="4F4E4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itchFamily="-107" charset="2"/>
              <a:buChar char="§"/>
              <a:defRPr>
                <a:solidFill>
                  <a:srgbClr val="4F4E44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itchFamily="-107" charset="2"/>
              <a:buChar char="§"/>
              <a:defRPr>
                <a:solidFill>
                  <a:srgbClr val="4F4E44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itchFamily="-107" charset="2"/>
              <a:buChar char="§"/>
              <a:defRPr>
                <a:solidFill>
                  <a:srgbClr val="4F4E44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itchFamily="-107" charset="2"/>
              <a:buChar char="§"/>
              <a:defRPr>
                <a:solidFill>
                  <a:srgbClr val="4F4E44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kern="0" dirty="0"/>
          </a:p>
          <a:p>
            <a:r>
              <a:rPr lang="en-US" sz="3100" dirty="0"/>
              <a:t>1. Railway companies;</a:t>
            </a:r>
          </a:p>
          <a:p>
            <a:r>
              <a:rPr lang="en-US" sz="3100" dirty="0"/>
              <a:t>2. </a:t>
            </a:r>
            <a:r>
              <a:rPr lang="en-US" sz="3100" u="sng" dirty="0"/>
              <a:t>Sleeping car companies</a:t>
            </a:r>
            <a:r>
              <a:rPr lang="en-US" sz="3100" dirty="0"/>
              <a:t>;</a:t>
            </a:r>
          </a:p>
          <a:p>
            <a:r>
              <a:rPr lang="en-US" sz="3100" dirty="0"/>
              <a:t>3. </a:t>
            </a:r>
            <a:r>
              <a:rPr lang="en-US" sz="3100" u="sng" dirty="0"/>
              <a:t>Chair car companies</a:t>
            </a:r>
            <a:r>
              <a:rPr lang="en-US" sz="3100" dirty="0"/>
              <a:t>;</a:t>
            </a:r>
          </a:p>
          <a:p>
            <a:r>
              <a:rPr lang="en-US" sz="3100" dirty="0"/>
              <a:t>4. </a:t>
            </a:r>
            <a:r>
              <a:rPr lang="en-US" sz="3100" u="sng" dirty="0"/>
              <a:t>Dining car companies</a:t>
            </a:r>
            <a:r>
              <a:rPr lang="en-US" sz="3100" dirty="0"/>
              <a:t>;</a:t>
            </a:r>
          </a:p>
          <a:p>
            <a:r>
              <a:rPr lang="en-US" sz="3100" dirty="0"/>
              <a:t>5. Gas companies;</a:t>
            </a:r>
          </a:p>
          <a:p>
            <a:r>
              <a:rPr lang="en-US" sz="3100" dirty="0"/>
              <a:t>6. Water companies;</a:t>
            </a:r>
          </a:p>
          <a:p>
            <a:r>
              <a:rPr lang="en-US" sz="3100" dirty="0"/>
              <a:t>7. </a:t>
            </a:r>
            <a:r>
              <a:rPr lang="en-US" sz="3100" u="sng" dirty="0"/>
              <a:t>Bridge companies</a:t>
            </a:r>
            <a:r>
              <a:rPr lang="en-US" sz="3100" dirty="0"/>
              <a:t>;</a:t>
            </a:r>
          </a:p>
          <a:p>
            <a:r>
              <a:rPr lang="en-US" sz="3100" dirty="0"/>
              <a:t>8. </a:t>
            </a:r>
            <a:r>
              <a:rPr lang="en-US" sz="3100" u="sng" dirty="0"/>
              <a:t>Street railway companies</a:t>
            </a:r>
            <a:r>
              <a:rPr lang="en-US" sz="3100" dirty="0"/>
              <a:t>;</a:t>
            </a:r>
          </a:p>
          <a:p>
            <a:r>
              <a:rPr lang="en-US" sz="3100" dirty="0"/>
              <a:t>9. </a:t>
            </a:r>
            <a:r>
              <a:rPr lang="en-US" sz="3100" u="sng" dirty="0"/>
              <a:t>Interurban electric railroad companies</a:t>
            </a:r>
            <a:r>
              <a:rPr lang="en-US" sz="3100" dirty="0"/>
              <a:t>;</a:t>
            </a:r>
          </a:p>
          <a:p>
            <a:r>
              <a:rPr lang="en-US" sz="3100" dirty="0"/>
              <a:t>10. Express companies;</a:t>
            </a:r>
          </a:p>
          <a:p>
            <a:r>
              <a:rPr lang="en-US" sz="3100" dirty="0"/>
              <a:t>11. </a:t>
            </a:r>
            <a:r>
              <a:rPr lang="en-US" sz="3100" u="sng" dirty="0"/>
              <a:t>Electric light companies</a:t>
            </a:r>
            <a:r>
              <a:rPr lang="en-US" sz="3100" dirty="0"/>
              <a:t>;</a:t>
            </a:r>
          </a:p>
          <a:p>
            <a:r>
              <a:rPr lang="en-US" sz="3100" dirty="0"/>
              <a:t>12. Electric power companies, including wind turbine and solar generating companies;</a:t>
            </a:r>
          </a:p>
          <a:p>
            <a:r>
              <a:rPr lang="en-US" sz="3100" dirty="0"/>
              <a:t>13. Commercial air carriers;</a:t>
            </a:r>
          </a:p>
          <a:p>
            <a:r>
              <a:rPr lang="en-US" sz="3100" dirty="0"/>
              <a:t>14. Air freight carriers;</a:t>
            </a:r>
          </a:p>
          <a:p>
            <a:r>
              <a:rPr lang="en-US" sz="3100" dirty="0"/>
              <a:t>15. Pipeline companies;</a:t>
            </a:r>
          </a:p>
          <a:p>
            <a:r>
              <a:rPr lang="en-US" sz="3100" dirty="0"/>
              <a:t>16. Privately owned regulated sewer companies;</a:t>
            </a:r>
          </a:p>
          <a:p>
            <a:r>
              <a:rPr lang="en-US" sz="3100" dirty="0"/>
              <a:t>17. Railroad car line companies [ . . . ]; and</a:t>
            </a:r>
          </a:p>
          <a:p>
            <a:r>
              <a:rPr lang="en-US" sz="3100" dirty="0"/>
              <a:t>18. Every other like company or business performing any public service.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3059BCC7-A8C3-4D91-A97B-4AB4267087F4}"/>
              </a:ext>
            </a:extLst>
          </p:cNvPr>
          <p:cNvSpPr txBox="1">
            <a:spLocks/>
          </p:cNvSpPr>
          <p:nvPr/>
        </p:nvSpPr>
        <p:spPr bwMode="auto">
          <a:xfrm>
            <a:off x="-609600" y="64008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©Mark F. Sommer, 2019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Page </a:t>
            </a:r>
            <a:fld id="{9233DADB-E113-489F-BC3B-AFE9EC787FBE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4F4E44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9403016A-2E63-45C5-90FE-7E52E2A7F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74965"/>
            <a:ext cx="787123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0">
              <a:defRPr/>
            </a:pPr>
            <a:r>
              <a:rPr lang="en-US" altLang="en-US" sz="2800" b="1" u="sng" dirty="0">
                <a:solidFill>
                  <a:srgbClr val="0189BB"/>
                </a:solidFill>
              </a:rPr>
              <a:t>KRS§ 136.120 defines the following as public service companies:</a:t>
            </a:r>
            <a:endParaRPr kumimoji="0" lang="en-US" altLang="en-US" sz="2800" b="1" i="0" u="sng" strike="noStrike" kern="1200" cap="none" spc="0" normalizeH="0" baseline="0" noProof="0" dirty="0">
              <a:ln>
                <a:noFill/>
              </a:ln>
              <a:solidFill>
                <a:srgbClr val="0189BB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65A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742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838199" y="650032"/>
            <a:ext cx="788934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189BB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Central assessment of public service companies creates market failures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65A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CB499DB6-C962-40F4-9CC2-52ABE89811C2}"/>
              </a:ext>
            </a:extLst>
          </p:cNvPr>
          <p:cNvSpPr txBox="1">
            <a:spLocks/>
          </p:cNvSpPr>
          <p:nvPr/>
        </p:nvSpPr>
        <p:spPr bwMode="auto">
          <a:xfrm>
            <a:off x="838200" y="1486822"/>
            <a:ext cx="7772400" cy="453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400">
                <a:solidFill>
                  <a:srgbClr val="4F4E4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itchFamily="-107" charset="2"/>
              <a:buChar char="§"/>
              <a:defRPr>
                <a:solidFill>
                  <a:srgbClr val="4F4E44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itchFamily="-107" charset="2"/>
              <a:buChar char="§"/>
              <a:defRPr>
                <a:solidFill>
                  <a:srgbClr val="4F4E44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itchFamily="-107" charset="2"/>
              <a:buChar char="§"/>
              <a:defRPr>
                <a:solidFill>
                  <a:srgbClr val="4F4E44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itchFamily="-107" charset="2"/>
              <a:buChar char="§"/>
              <a:defRPr>
                <a:solidFill>
                  <a:srgbClr val="4F4E44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83A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F4E44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83A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/>
                <a:ea typeface="ＭＳ Ｐゴシック"/>
              </a:rPr>
              <a:t>Public service monopolies are created to (theoretically) provide 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/>
                <a:ea typeface="ＭＳ Ｐゴシック"/>
              </a:rPr>
              <a:t>more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/>
                <a:ea typeface="ＭＳ Ｐゴシック"/>
              </a:rPr>
              <a:t> of goods that the market would otherwise not produce – water, electricity, transportation, etc. primarily due to large, capital infrastructure outlays.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83A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kern="0" dirty="0">
                <a:latin typeface="Arial"/>
                <a:ea typeface="ＭＳ Ｐゴシック"/>
              </a:rPr>
              <a:t>But when you tax something, you get </a:t>
            </a:r>
            <a:r>
              <a:rPr lang="en-US" b="1" i="1" kern="0" dirty="0">
                <a:latin typeface="Arial"/>
                <a:ea typeface="ＭＳ Ｐゴシック"/>
              </a:rPr>
              <a:t>less </a:t>
            </a:r>
            <a:r>
              <a:rPr lang="en-US" kern="0" dirty="0">
                <a:latin typeface="Arial"/>
                <a:ea typeface="ＭＳ Ｐゴシック"/>
              </a:rPr>
              <a:t>of it.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F4E44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248B1000-B82C-4D1B-981B-8FBC092EA016}"/>
              </a:ext>
            </a:extLst>
          </p:cNvPr>
          <p:cNvSpPr txBox="1">
            <a:spLocks/>
          </p:cNvSpPr>
          <p:nvPr/>
        </p:nvSpPr>
        <p:spPr bwMode="auto">
          <a:xfrm>
            <a:off x="-609600" y="64008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©Mark F. Sommer, 2019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Page </a:t>
            </a:r>
            <a:fld id="{9233DADB-E113-489F-BC3B-AFE9EC787FBE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4F4E44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6066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838199" y="650032"/>
            <a:ext cx="788934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189BB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Central assessment of new technologies is impractical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65A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CB499DB6-C962-40F4-9CC2-52ABE89811C2}"/>
              </a:ext>
            </a:extLst>
          </p:cNvPr>
          <p:cNvSpPr txBox="1">
            <a:spLocks/>
          </p:cNvSpPr>
          <p:nvPr/>
        </p:nvSpPr>
        <p:spPr bwMode="auto">
          <a:xfrm>
            <a:off x="838200" y="1486822"/>
            <a:ext cx="7772400" cy="453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400">
                <a:solidFill>
                  <a:srgbClr val="4F4E4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anose="05000000000000000000" pitchFamily="2" charset="2"/>
              <a:buChar char="§"/>
              <a:defRPr sz="2000">
                <a:solidFill>
                  <a:srgbClr val="4F4E44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itchFamily="-107" charset="2"/>
              <a:buChar char="§"/>
              <a:defRPr>
                <a:solidFill>
                  <a:srgbClr val="4F4E44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itchFamily="-107" charset="2"/>
              <a:buChar char="§"/>
              <a:defRPr>
                <a:solidFill>
                  <a:srgbClr val="4F4E44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itchFamily="-107" charset="2"/>
              <a:buChar char="§"/>
              <a:defRPr>
                <a:solidFill>
                  <a:srgbClr val="4F4E44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3A5"/>
              </a:buClr>
              <a:buFont typeface="Wingdings" pitchFamily="-107" charset="2"/>
              <a:buChar char="§"/>
              <a:defRPr>
                <a:solidFill>
                  <a:srgbClr val="4F4E44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83A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F4E44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83A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/>
                <a:ea typeface="ＭＳ Ｐゴシック"/>
              </a:rPr>
              <a:t>It’s exceedingly difficult to value assets that are not ordinarily traded in the market.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83A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kern="0" dirty="0">
                <a:latin typeface="Arial"/>
                <a:ea typeface="ＭＳ Ｐゴシック"/>
              </a:rPr>
              <a:t>Existing calculation methods cannot keep pace with the rapid development of new technologies.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kern="0" dirty="0"/>
              <a:t>Valuing and assessing, as a </a:t>
            </a:r>
            <a:r>
              <a:rPr lang="en-US" b="1" i="1" kern="0" dirty="0"/>
              <a:t>unit</a:t>
            </a:r>
            <a:r>
              <a:rPr lang="en-US" kern="0" dirty="0"/>
              <a:t>, an </a:t>
            </a:r>
            <a:r>
              <a:rPr lang="en-US" b="1" i="1" kern="0" dirty="0"/>
              <a:t>aggregate </a:t>
            </a:r>
            <a:r>
              <a:rPr lang="en-US" kern="0" dirty="0"/>
              <a:t>of individual assets, does not make sense when some of the assets would not be taxable if valued and assessed separately.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F4E44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9327F4BB-B072-4E7F-BB98-0874BEDCD2A2}"/>
              </a:ext>
            </a:extLst>
          </p:cNvPr>
          <p:cNvSpPr txBox="1">
            <a:spLocks/>
          </p:cNvSpPr>
          <p:nvPr/>
        </p:nvSpPr>
        <p:spPr bwMode="auto">
          <a:xfrm>
            <a:off x="-609600" y="64008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©Mark F. Sommer, 2019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Page </a:t>
            </a:r>
            <a:fld id="{9233DADB-E113-489F-BC3B-AFE9EC787FBE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4F4E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4F4E44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9835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892</Words>
  <Application>Microsoft Office PowerPoint</Application>
  <PresentationFormat>On-screen Show (4:3)</PresentationFormat>
  <Paragraphs>105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Calibri</vt:lpstr>
      <vt:lpstr>Calibri Light</vt:lpstr>
      <vt:lpstr>Wingdings</vt:lpstr>
      <vt:lpstr>Office Theme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Hart</dc:creator>
  <cp:lastModifiedBy>Darrell Smith</cp:lastModifiedBy>
  <cp:revision>81</cp:revision>
  <cp:lastPrinted>2019-06-25T16:58:20Z</cp:lastPrinted>
  <dcterms:created xsi:type="dcterms:W3CDTF">2018-06-19T00:06:32Z</dcterms:created>
  <dcterms:modified xsi:type="dcterms:W3CDTF">2019-06-28T20:22:06Z</dcterms:modified>
</cp:coreProperties>
</file>