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73" r:id="rId4"/>
    <p:sldId id="283" r:id="rId5"/>
    <p:sldId id="297" r:id="rId6"/>
    <p:sldId id="298" r:id="rId7"/>
    <p:sldId id="304" r:id="rId8"/>
    <p:sldId id="301" r:id="rId9"/>
    <p:sldId id="305" r:id="rId10"/>
    <p:sldId id="296" r:id="rId11"/>
    <p:sldId id="306" r:id="rId12"/>
    <p:sldId id="307" r:id="rId13"/>
    <p:sldId id="308" r:id="rId14"/>
    <p:sldId id="309" r:id="rId15"/>
    <p:sldId id="310" r:id="rId16"/>
    <p:sldId id="300" r:id="rId17"/>
    <p:sldId id="288" r:id="rId18"/>
    <p:sldId id="289" r:id="rId19"/>
    <p:sldId id="290" r:id="rId20"/>
    <p:sldId id="291" r:id="rId21"/>
    <p:sldId id="284" r:id="rId22"/>
    <p:sldId id="267" r:id="rId23"/>
    <p:sldId id="269" r:id="rId24"/>
    <p:sldId id="275" r:id="rId25"/>
    <p:sldId id="274" r:id="rId26"/>
    <p:sldId id="277" r:id="rId27"/>
    <p:sldId id="285" r:id="rId28"/>
    <p:sldId id="279" r:id="rId29"/>
    <p:sldId id="280" r:id="rId30"/>
    <p:sldId id="281" r:id="rId31"/>
    <p:sldId id="282" r:id="rId32"/>
    <p:sldId id="286" r:id="rId33"/>
    <p:sldId id="287" r:id="rId3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rgan, Danny W" initials="MDW" lastIdx="9" clrIdx="0">
    <p:extLst>
      <p:ext uri="{19B8F6BF-5375-455C-9EA6-DF929625EA0E}">
        <p15:presenceInfo xmlns:p15="http://schemas.microsoft.com/office/powerpoint/2012/main" userId="S::E035163@wv.gov::0bc2ad2f-f3eb-4f6f-9bfe-415a908c54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9" d="100"/>
          <a:sy n="89" d="100"/>
        </p:scale>
        <p:origin x="466" y="7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93834" y="4306113"/>
            <a:ext cx="1842262" cy="1751778"/>
          </a:xfrm>
          <a:prstGeom prst="rect">
            <a:avLst/>
          </a:prstGeom>
        </p:spPr>
      </p:pic>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dirty="0"/>
              <a:t>7/2/2019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dirty="0"/>
              <a:t>7/2/2019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dirty="0"/>
              <a:t>7/2/2019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b="1"/>
            </a:lvl1pPr>
          </a:lstStyle>
          <a:p>
            <a:r>
              <a:rPr lang="en-US" dirty="0"/>
              <a:t>Click to edit Master title style</a:t>
            </a:r>
          </a:p>
        </p:txBody>
      </p:sp>
      <p:sp>
        <p:nvSpPr>
          <p:cNvPr id="3" name="Content Placeholder 2"/>
          <p:cNvSpPr>
            <a:spLocks noGrp="1"/>
          </p:cNvSpPr>
          <p:nvPr>
            <p:ph idx="1"/>
          </p:nvPr>
        </p:nvSpPr>
        <p:spPr/>
        <p:txBody>
          <a:bodyPr/>
          <a:lstStyle>
            <a:lvl1pPr>
              <a:defRPr sz="3600"/>
            </a:lvl1pPr>
            <a:lvl2pPr>
              <a:defRPr sz="2400"/>
            </a:lvl2pPr>
            <a:lvl3pPr>
              <a:defRPr sz="18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28FC5F6-F338-4AE4-BB23-26385BCFC423}" type="datetimeFigureOut">
              <a:rPr lang="en-US" dirty="0"/>
              <a:t>7/2/2019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1">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b="1" cap="all" spc="200" baseline="0">
                <a:solidFill>
                  <a:srgbClr val="0070C0"/>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t>7/2/2019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lvl1pPr>
              <a:defRPr b="1"/>
            </a:lvl1pPr>
          </a:lstStyle>
          <a:p>
            <a:r>
              <a:rPr lang="en-US" dirty="0"/>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dirty="0"/>
              <a:t>7/2/2019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dirty="0"/>
              <a:t>7/2/2019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Date Placeholder 2"/>
          <p:cNvSpPr>
            <a:spLocks noGrp="1"/>
          </p:cNvSpPr>
          <p:nvPr>
            <p:ph type="dt" sz="half" idx="10"/>
          </p:nvPr>
        </p:nvSpPr>
        <p:spPr/>
        <p:txBody>
          <a:bodyPr/>
          <a:lstStyle/>
          <a:p>
            <a:fld id="{C8C39B41-D8B5-4052-B551-9B5525EAA8B6}" type="datetimeFigureOut">
              <a:rPr lang="en-US" dirty="0"/>
              <a:t>7/2/2019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7/2/2019</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dirty="0"/>
              <a:t>7/2/2019</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t>7/2/2019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7/2/2019</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mailto:Anthony.Edwards@ncdor.gov" TargetMode="External"/><Relationship Id="rId2" Type="http://schemas.openxmlformats.org/officeDocument/2006/relationships/hyperlink" Target="mailto:Arleen.Alexander@revenue.alabama.gov" TargetMode="External"/><Relationship Id="rId1" Type="http://schemas.openxmlformats.org/officeDocument/2006/relationships/slideLayout" Target="../slideLayouts/slideLayout2.xml"/><Relationship Id="rId5" Type="http://schemas.openxmlformats.org/officeDocument/2006/relationships/hyperlink" Target="mailto:Danny.W.Morgan@wv.gov" TargetMode="External"/><Relationship Id="rId4" Type="http://schemas.openxmlformats.org/officeDocument/2006/relationships/hyperlink" Target="mailto:Meredith.Garwood@charter.com"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a:t>Employees – Your Most Important Asset – How to Find Them and How to Keep Them</a:t>
            </a:r>
          </a:p>
        </p:txBody>
      </p:sp>
      <p:sp>
        <p:nvSpPr>
          <p:cNvPr id="3" name="Subtitle 2"/>
          <p:cNvSpPr>
            <a:spLocks noGrp="1"/>
          </p:cNvSpPr>
          <p:nvPr>
            <p:ph type="subTitle" idx="1"/>
          </p:nvPr>
        </p:nvSpPr>
        <p:spPr/>
        <p:txBody>
          <a:bodyPr>
            <a:normAutofit/>
          </a:bodyPr>
          <a:lstStyle/>
          <a:p>
            <a:pPr algn="ctr"/>
            <a:r>
              <a:rPr lang="en-US" sz="2800" b="1" dirty="0">
                <a:solidFill>
                  <a:srgbClr val="0070C0"/>
                </a:solidFill>
              </a:rPr>
              <a:t>Seata 2019</a:t>
            </a:r>
          </a:p>
        </p:txBody>
      </p:sp>
    </p:spTree>
    <p:extLst>
      <p:ext uri="{BB962C8B-B14F-4D97-AF65-F5344CB8AC3E}">
        <p14:creationId xmlns:p14="http://schemas.microsoft.com/office/powerpoint/2010/main" val="1216894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C68475-A4D9-4D3E-933B-B2EEBD83605D}"/>
              </a:ext>
            </a:extLst>
          </p:cNvPr>
          <p:cNvSpPr>
            <a:spLocks noGrp="1"/>
          </p:cNvSpPr>
          <p:nvPr>
            <p:ph type="title"/>
          </p:nvPr>
        </p:nvSpPr>
        <p:spPr/>
        <p:txBody>
          <a:bodyPr/>
          <a:lstStyle/>
          <a:p>
            <a:r>
              <a:rPr lang="en-US" dirty="0"/>
              <a:t>Steps to designing an internship program</a:t>
            </a:r>
          </a:p>
        </p:txBody>
      </p:sp>
      <p:pic>
        <p:nvPicPr>
          <p:cNvPr id="4" name="Content Placeholder 3">
            <a:extLst>
              <a:ext uri="{FF2B5EF4-FFF2-40B4-BE49-F238E27FC236}">
                <a16:creationId xmlns:a16="http://schemas.microsoft.com/office/drawing/2014/main" xmlns="" id="{D1FAAF25-63F6-4A1D-BB66-F74AF3818EC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34407" y="1846263"/>
            <a:ext cx="7537937" cy="4342101"/>
          </a:xfrm>
          <a:prstGeom prst="rect">
            <a:avLst/>
          </a:prstGeom>
        </p:spPr>
      </p:pic>
    </p:spTree>
    <p:extLst>
      <p:ext uri="{BB962C8B-B14F-4D97-AF65-F5344CB8AC3E}">
        <p14:creationId xmlns:p14="http://schemas.microsoft.com/office/powerpoint/2010/main" val="3191507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D43974-5C47-49B1-8952-427F44C5E343}"/>
              </a:ext>
            </a:extLst>
          </p:cNvPr>
          <p:cNvSpPr>
            <a:spLocks noGrp="1"/>
          </p:cNvSpPr>
          <p:nvPr>
            <p:ph type="title"/>
          </p:nvPr>
        </p:nvSpPr>
        <p:spPr/>
        <p:txBody>
          <a:bodyPr/>
          <a:lstStyle/>
          <a:p>
            <a:r>
              <a:rPr lang="en-US" dirty="0"/>
              <a:t>Step 1 – Set Goals</a:t>
            </a:r>
          </a:p>
        </p:txBody>
      </p:sp>
      <p:sp>
        <p:nvSpPr>
          <p:cNvPr id="3" name="Content Placeholder 2">
            <a:extLst>
              <a:ext uri="{FF2B5EF4-FFF2-40B4-BE49-F238E27FC236}">
                <a16:creationId xmlns:a16="http://schemas.microsoft.com/office/drawing/2014/main" xmlns="" id="{A6223D56-372E-436F-921E-61E8BF7B953A}"/>
              </a:ext>
            </a:extLst>
          </p:cNvPr>
          <p:cNvSpPr>
            <a:spLocks noGrp="1"/>
          </p:cNvSpPr>
          <p:nvPr>
            <p:ph idx="1"/>
          </p:nvPr>
        </p:nvSpPr>
        <p:spPr/>
        <p:txBody>
          <a:bodyPr>
            <a:normAutofit/>
          </a:bodyPr>
          <a:lstStyle/>
          <a:p>
            <a:pPr marL="457200" indent="-457200">
              <a:buFont typeface="Wingdings" panose="05000000000000000000" pitchFamily="2" charset="2"/>
              <a:buChar char="q"/>
            </a:pPr>
            <a:r>
              <a:rPr lang="en-US" dirty="0"/>
              <a:t>Is your agency having difficulty finding new employees?</a:t>
            </a:r>
          </a:p>
          <a:p>
            <a:pPr marL="457200" indent="-457200">
              <a:buFont typeface="Wingdings" panose="05000000000000000000" pitchFamily="2" charset="2"/>
              <a:buChar char="q"/>
            </a:pPr>
            <a:r>
              <a:rPr lang="en-US" dirty="0"/>
              <a:t>Are you looking for employees with a specific set of skills?</a:t>
            </a:r>
          </a:p>
          <a:p>
            <a:pPr marL="457200" indent="-457200">
              <a:buFont typeface="Wingdings" panose="05000000000000000000" pitchFamily="2" charset="2"/>
              <a:buChar char="q"/>
            </a:pPr>
            <a:r>
              <a:rPr lang="en-US" dirty="0"/>
              <a:t>What does your agency hope to achieve from an internship program?</a:t>
            </a:r>
          </a:p>
          <a:p>
            <a:pPr marL="517525" indent="-425450">
              <a:buFont typeface="Wingdings" panose="05000000000000000000" pitchFamily="2" charset="2"/>
              <a:buChar char="q"/>
            </a:pPr>
            <a:endParaRPr lang="en-US" dirty="0"/>
          </a:p>
        </p:txBody>
      </p:sp>
    </p:spTree>
    <p:extLst>
      <p:ext uri="{BB962C8B-B14F-4D97-AF65-F5344CB8AC3E}">
        <p14:creationId xmlns:p14="http://schemas.microsoft.com/office/powerpoint/2010/main" val="3615851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D43974-5C47-49B1-8952-427F44C5E343}"/>
              </a:ext>
            </a:extLst>
          </p:cNvPr>
          <p:cNvSpPr>
            <a:spLocks noGrp="1"/>
          </p:cNvSpPr>
          <p:nvPr>
            <p:ph type="title"/>
          </p:nvPr>
        </p:nvSpPr>
        <p:spPr/>
        <p:txBody>
          <a:bodyPr/>
          <a:lstStyle/>
          <a:p>
            <a:r>
              <a:rPr lang="en-US" dirty="0"/>
              <a:t>Step 2 – Write a Plan</a:t>
            </a:r>
          </a:p>
        </p:txBody>
      </p:sp>
      <p:sp>
        <p:nvSpPr>
          <p:cNvPr id="3" name="Content Placeholder 2">
            <a:extLst>
              <a:ext uri="{FF2B5EF4-FFF2-40B4-BE49-F238E27FC236}">
                <a16:creationId xmlns:a16="http://schemas.microsoft.com/office/drawing/2014/main" xmlns="" id="{A6223D56-372E-436F-921E-61E8BF7B953A}"/>
              </a:ext>
            </a:extLst>
          </p:cNvPr>
          <p:cNvSpPr>
            <a:spLocks noGrp="1"/>
          </p:cNvSpPr>
          <p:nvPr>
            <p:ph idx="1"/>
          </p:nvPr>
        </p:nvSpPr>
        <p:spPr/>
        <p:txBody>
          <a:bodyPr>
            <a:normAutofit lnSpcReduction="10000"/>
          </a:bodyPr>
          <a:lstStyle/>
          <a:p>
            <a:pPr marL="457200" indent="-457200">
              <a:buFont typeface="Wingdings" panose="05000000000000000000" pitchFamily="2" charset="2"/>
              <a:buChar char="q"/>
            </a:pPr>
            <a:r>
              <a:rPr lang="en-US" dirty="0"/>
              <a:t>Write out internship plan based on goals</a:t>
            </a:r>
          </a:p>
          <a:p>
            <a:pPr marL="457200" indent="-457200">
              <a:buFont typeface="Wingdings" panose="05000000000000000000" pitchFamily="2" charset="2"/>
              <a:buChar char="q"/>
            </a:pPr>
            <a:r>
              <a:rPr lang="en-US" dirty="0"/>
              <a:t>Involve as many </a:t>
            </a:r>
            <a:r>
              <a:rPr lang="en-US"/>
              <a:t>persons as </a:t>
            </a:r>
            <a:r>
              <a:rPr lang="en-US" dirty="0"/>
              <a:t>possible – management buy-in is critical</a:t>
            </a:r>
          </a:p>
          <a:p>
            <a:pPr marL="457200" indent="-457200">
              <a:buFont typeface="Wingdings" panose="05000000000000000000" pitchFamily="2" charset="2"/>
              <a:buChar char="q"/>
            </a:pPr>
            <a:r>
              <a:rPr lang="en-US" dirty="0"/>
              <a:t>Details, details, details (Required field of study? Paid? Hours? Location? Job description? Length of internship? )</a:t>
            </a:r>
          </a:p>
          <a:p>
            <a:pPr marL="457200" indent="-457200">
              <a:buFont typeface="Wingdings" panose="05000000000000000000" pitchFamily="2" charset="2"/>
              <a:buChar char="q"/>
            </a:pPr>
            <a:r>
              <a:rPr lang="en-US" dirty="0"/>
              <a:t>Include a mentor training program</a:t>
            </a:r>
          </a:p>
          <a:p>
            <a:pPr marL="0" indent="0">
              <a:buNone/>
            </a:pPr>
            <a:endParaRPr lang="en-US" dirty="0"/>
          </a:p>
        </p:txBody>
      </p:sp>
    </p:spTree>
    <p:extLst>
      <p:ext uri="{BB962C8B-B14F-4D97-AF65-F5344CB8AC3E}">
        <p14:creationId xmlns:p14="http://schemas.microsoft.com/office/powerpoint/2010/main" val="2302878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D43974-5C47-49B1-8952-427F44C5E343}"/>
              </a:ext>
            </a:extLst>
          </p:cNvPr>
          <p:cNvSpPr>
            <a:spLocks noGrp="1"/>
          </p:cNvSpPr>
          <p:nvPr>
            <p:ph type="title"/>
          </p:nvPr>
        </p:nvSpPr>
        <p:spPr/>
        <p:txBody>
          <a:bodyPr/>
          <a:lstStyle/>
          <a:p>
            <a:r>
              <a:rPr lang="en-US" dirty="0"/>
              <a:t>Step 3 – Recruit Interns</a:t>
            </a:r>
          </a:p>
        </p:txBody>
      </p:sp>
      <p:sp>
        <p:nvSpPr>
          <p:cNvPr id="3" name="Content Placeholder 2">
            <a:extLst>
              <a:ext uri="{FF2B5EF4-FFF2-40B4-BE49-F238E27FC236}">
                <a16:creationId xmlns:a16="http://schemas.microsoft.com/office/drawing/2014/main" xmlns="" id="{A6223D56-372E-436F-921E-61E8BF7B953A}"/>
              </a:ext>
            </a:extLst>
          </p:cNvPr>
          <p:cNvSpPr>
            <a:spLocks noGrp="1"/>
          </p:cNvSpPr>
          <p:nvPr>
            <p:ph idx="1"/>
          </p:nvPr>
        </p:nvSpPr>
        <p:spPr>
          <a:xfrm>
            <a:off x="1097280" y="1845733"/>
            <a:ext cx="10058400" cy="4393701"/>
          </a:xfrm>
        </p:spPr>
        <p:txBody>
          <a:bodyPr>
            <a:normAutofit fontScale="85000" lnSpcReduction="20000"/>
          </a:bodyPr>
          <a:lstStyle/>
          <a:p>
            <a:pPr marL="457200" indent="-457200">
              <a:buFont typeface="Wingdings" panose="05000000000000000000" pitchFamily="2" charset="2"/>
              <a:buChar char="q"/>
            </a:pPr>
            <a:r>
              <a:rPr lang="en-US" dirty="0"/>
              <a:t>College Career Fairs</a:t>
            </a:r>
          </a:p>
          <a:p>
            <a:pPr marL="457200" indent="-457200">
              <a:buFont typeface="Wingdings" panose="05000000000000000000" pitchFamily="2" charset="2"/>
              <a:buChar char="q"/>
            </a:pPr>
            <a:r>
              <a:rPr lang="en-US" dirty="0"/>
              <a:t>Professional development classes</a:t>
            </a:r>
          </a:p>
          <a:p>
            <a:pPr marL="457200" indent="-457200">
              <a:buFont typeface="Wingdings" panose="05000000000000000000" pitchFamily="2" charset="2"/>
              <a:buChar char="q"/>
            </a:pPr>
            <a:r>
              <a:rPr lang="en-US" dirty="0"/>
              <a:t>Recruiting programs like Handshake</a:t>
            </a:r>
          </a:p>
          <a:p>
            <a:pPr marL="457200" indent="-457200">
              <a:buFont typeface="Wingdings" panose="05000000000000000000" pitchFamily="2" charset="2"/>
              <a:buChar char="q"/>
            </a:pPr>
            <a:r>
              <a:rPr lang="en-US" dirty="0"/>
              <a:t>Webpage on agency site</a:t>
            </a:r>
          </a:p>
          <a:p>
            <a:pPr marL="457200" indent="-457200">
              <a:buFont typeface="Wingdings" panose="05000000000000000000" pitchFamily="2" charset="2"/>
              <a:buChar char="q"/>
            </a:pPr>
            <a:r>
              <a:rPr lang="en-US" dirty="0"/>
              <a:t>Postings on social media</a:t>
            </a:r>
          </a:p>
          <a:p>
            <a:pPr marL="457200" indent="-457200">
              <a:buFont typeface="Wingdings" panose="05000000000000000000" pitchFamily="2" charset="2"/>
              <a:buChar char="q"/>
            </a:pPr>
            <a:r>
              <a:rPr lang="en-US" dirty="0"/>
              <a:t>Word of mouth</a:t>
            </a:r>
          </a:p>
          <a:p>
            <a:pPr marL="457200" indent="-457200">
              <a:buFont typeface="Wingdings" panose="05000000000000000000" pitchFamily="2" charset="2"/>
              <a:buChar char="q"/>
            </a:pPr>
            <a:endParaRPr lang="en-US" sz="1200" dirty="0"/>
          </a:p>
          <a:p>
            <a:pPr marL="0" indent="0">
              <a:buNone/>
            </a:pPr>
            <a:r>
              <a:rPr lang="en-US" dirty="0"/>
              <a:t>Select your interns as carefully as you'd select permanent employees.</a:t>
            </a:r>
          </a:p>
          <a:p>
            <a:pPr marL="457200" indent="-457200">
              <a:buFont typeface="Wingdings" panose="05000000000000000000" pitchFamily="2" charset="2"/>
              <a:buChar char="q"/>
            </a:pPr>
            <a:endParaRPr lang="en-US" dirty="0"/>
          </a:p>
          <a:p>
            <a:endParaRPr lang="en-US" dirty="0"/>
          </a:p>
        </p:txBody>
      </p:sp>
      <p:pic>
        <p:nvPicPr>
          <p:cNvPr id="4" name="Picture 2" descr="http://career.engin.umich.edu/wp-content/uploads/sites/30/2017/03/31741810883_30e19c9fcb_k.jpg">
            <a:extLst>
              <a:ext uri="{FF2B5EF4-FFF2-40B4-BE49-F238E27FC236}">
                <a16:creationId xmlns:a16="http://schemas.microsoft.com/office/drawing/2014/main" xmlns="" id="{4F195782-5FB4-420A-A143-9299274119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3695" y="1874659"/>
            <a:ext cx="3348687" cy="2231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728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D43974-5C47-49B1-8952-427F44C5E343}"/>
              </a:ext>
            </a:extLst>
          </p:cNvPr>
          <p:cNvSpPr>
            <a:spLocks noGrp="1"/>
          </p:cNvSpPr>
          <p:nvPr>
            <p:ph type="title"/>
          </p:nvPr>
        </p:nvSpPr>
        <p:spPr/>
        <p:txBody>
          <a:bodyPr/>
          <a:lstStyle/>
          <a:p>
            <a:r>
              <a:rPr lang="en-US" dirty="0"/>
              <a:t>Step 4 – Manage the Interns</a:t>
            </a:r>
          </a:p>
        </p:txBody>
      </p:sp>
      <p:sp>
        <p:nvSpPr>
          <p:cNvPr id="3" name="Content Placeholder 2">
            <a:extLst>
              <a:ext uri="{FF2B5EF4-FFF2-40B4-BE49-F238E27FC236}">
                <a16:creationId xmlns:a16="http://schemas.microsoft.com/office/drawing/2014/main" xmlns="" id="{A6223D56-372E-436F-921E-61E8BF7B953A}"/>
              </a:ext>
            </a:extLst>
          </p:cNvPr>
          <p:cNvSpPr>
            <a:spLocks noGrp="1"/>
          </p:cNvSpPr>
          <p:nvPr>
            <p:ph idx="1"/>
          </p:nvPr>
        </p:nvSpPr>
        <p:spPr/>
        <p:txBody>
          <a:bodyPr>
            <a:normAutofit lnSpcReduction="10000"/>
          </a:bodyPr>
          <a:lstStyle/>
          <a:p>
            <a:pPr marL="457200" indent="-457200">
              <a:buFont typeface="Wingdings" panose="05000000000000000000" pitchFamily="2" charset="2"/>
              <a:buChar char="q"/>
            </a:pPr>
            <a:r>
              <a:rPr lang="en-US" dirty="0"/>
              <a:t>Assign a trained mentor to each intern</a:t>
            </a:r>
          </a:p>
          <a:p>
            <a:pPr marL="457200" indent="-457200">
              <a:buFont typeface="Wingdings" panose="05000000000000000000" pitchFamily="2" charset="2"/>
              <a:buChar char="q"/>
            </a:pPr>
            <a:r>
              <a:rPr lang="en-US" dirty="0"/>
              <a:t>Orient your intern to workplace and culture</a:t>
            </a:r>
          </a:p>
          <a:p>
            <a:pPr marL="457200" indent="-457200">
              <a:buFont typeface="Wingdings" panose="05000000000000000000" pitchFamily="2" charset="2"/>
              <a:buChar char="q"/>
            </a:pPr>
            <a:r>
              <a:rPr lang="en-US" dirty="0"/>
              <a:t>Provide your intern with the resources they need to do the job</a:t>
            </a:r>
          </a:p>
          <a:p>
            <a:pPr marL="457200" indent="-457200">
              <a:buFont typeface="Wingdings" panose="05000000000000000000" pitchFamily="2" charset="2"/>
              <a:buChar char="q"/>
            </a:pPr>
            <a:r>
              <a:rPr lang="en-US" dirty="0"/>
              <a:t>Evaluate and provide feedback</a:t>
            </a:r>
          </a:p>
          <a:p>
            <a:pPr marL="457200" indent="-457200">
              <a:buFont typeface="Wingdings" panose="05000000000000000000" pitchFamily="2" charset="2"/>
              <a:buChar char="q"/>
            </a:pPr>
            <a:r>
              <a:rPr lang="en-US" dirty="0"/>
              <a:t>Treat them like the new employee that they are, and that you want them to become</a:t>
            </a:r>
          </a:p>
          <a:p>
            <a:pPr marL="457200" indent="-457200">
              <a:buFont typeface="Wingdings" panose="05000000000000000000" pitchFamily="2" charset="2"/>
              <a:buChar char="q"/>
            </a:pPr>
            <a:endParaRPr lang="en-US" dirty="0"/>
          </a:p>
        </p:txBody>
      </p:sp>
    </p:spTree>
    <p:extLst>
      <p:ext uri="{BB962C8B-B14F-4D97-AF65-F5344CB8AC3E}">
        <p14:creationId xmlns:p14="http://schemas.microsoft.com/office/powerpoint/2010/main" val="1240601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D43974-5C47-49B1-8952-427F44C5E343}"/>
              </a:ext>
            </a:extLst>
          </p:cNvPr>
          <p:cNvSpPr>
            <a:spLocks noGrp="1"/>
          </p:cNvSpPr>
          <p:nvPr>
            <p:ph type="title"/>
          </p:nvPr>
        </p:nvSpPr>
        <p:spPr/>
        <p:txBody>
          <a:bodyPr/>
          <a:lstStyle/>
          <a:p>
            <a:r>
              <a:rPr lang="en-US" dirty="0"/>
              <a:t>Step 5 – Keep Your Focus on the Future</a:t>
            </a:r>
          </a:p>
        </p:txBody>
      </p:sp>
      <p:sp>
        <p:nvSpPr>
          <p:cNvPr id="3" name="Content Placeholder 2">
            <a:extLst>
              <a:ext uri="{FF2B5EF4-FFF2-40B4-BE49-F238E27FC236}">
                <a16:creationId xmlns:a16="http://schemas.microsoft.com/office/drawing/2014/main" xmlns="" id="{A6223D56-372E-436F-921E-61E8BF7B953A}"/>
              </a:ext>
            </a:extLst>
          </p:cNvPr>
          <p:cNvSpPr>
            <a:spLocks noGrp="1"/>
          </p:cNvSpPr>
          <p:nvPr>
            <p:ph idx="1"/>
          </p:nvPr>
        </p:nvSpPr>
        <p:spPr/>
        <p:txBody>
          <a:bodyPr>
            <a:normAutofit/>
          </a:bodyPr>
          <a:lstStyle/>
          <a:p>
            <a:pPr marL="457200" indent="-457200">
              <a:buFont typeface="Wingdings" panose="05000000000000000000" pitchFamily="2" charset="2"/>
              <a:buChar char="q"/>
            </a:pPr>
            <a:r>
              <a:rPr lang="en-US" dirty="0"/>
              <a:t>Take on interns now and you'll have a competitive advantage in recruiting the best </a:t>
            </a:r>
          </a:p>
          <a:p>
            <a:pPr marL="457200" indent="-457200">
              <a:buFont typeface="Wingdings" panose="05000000000000000000" pitchFamily="2" charset="2"/>
              <a:buChar char="q"/>
            </a:pPr>
            <a:r>
              <a:rPr lang="en-US" dirty="0"/>
              <a:t>Your new employees will already be trained and loyal to your agency, lowering training time, recruiting costs and turnover rates.  </a:t>
            </a:r>
          </a:p>
          <a:p>
            <a:pPr marL="457200" indent="-457200">
              <a:buFont typeface="Wingdings" panose="05000000000000000000" pitchFamily="2" charset="2"/>
              <a:buChar char="q"/>
            </a:pPr>
            <a:r>
              <a:rPr lang="en-US" dirty="0"/>
              <a:t>You'll build a reputation that will pay off with students, colleges, and the community.  </a:t>
            </a:r>
          </a:p>
        </p:txBody>
      </p:sp>
    </p:spTree>
    <p:extLst>
      <p:ext uri="{BB962C8B-B14F-4D97-AF65-F5344CB8AC3E}">
        <p14:creationId xmlns:p14="http://schemas.microsoft.com/office/powerpoint/2010/main" val="607323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xmlns="" id="{C92E9EC9-6B7B-4C25-9E35-4D5A501AFB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8843" y="843972"/>
            <a:ext cx="8799712" cy="5177722"/>
          </a:xfrm>
          <a:prstGeom prst="rect">
            <a:avLst/>
          </a:prstGeom>
        </p:spPr>
      </p:pic>
    </p:spTree>
    <p:extLst>
      <p:ext uri="{BB962C8B-B14F-4D97-AF65-F5344CB8AC3E}">
        <p14:creationId xmlns:p14="http://schemas.microsoft.com/office/powerpoint/2010/main" val="251565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Morale</a:t>
            </a:r>
          </a:p>
        </p:txBody>
      </p:sp>
      <p:pic>
        <p:nvPicPr>
          <p:cNvPr id="3076" name="Picture 4" descr="Building Company Moral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13166" y="1890722"/>
            <a:ext cx="6130834" cy="3873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390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Morale and Restoring Motivation</a:t>
            </a:r>
          </a:p>
        </p:txBody>
      </p:sp>
      <p:sp>
        <p:nvSpPr>
          <p:cNvPr id="3" name="Content Placeholder 2"/>
          <p:cNvSpPr>
            <a:spLocks noGrp="1"/>
          </p:cNvSpPr>
          <p:nvPr>
            <p:ph idx="1"/>
          </p:nvPr>
        </p:nvSpPr>
        <p:spPr/>
        <p:txBody>
          <a:bodyPr>
            <a:normAutofit/>
          </a:bodyPr>
          <a:lstStyle/>
          <a:p>
            <a:pPr marL="0" indent="0">
              <a:buNone/>
            </a:pPr>
            <a:r>
              <a:rPr lang="en-US" sz="2800" i="1" dirty="0"/>
              <a:t>Studies have shown that employee morale is directly tied to productivity – the more stressed and dissatisfied employees are the more productivity will plunge.</a:t>
            </a:r>
          </a:p>
          <a:p>
            <a:pPr marL="457200" indent="-457200">
              <a:buFont typeface="Wingdings" panose="05000000000000000000" pitchFamily="2" charset="2"/>
              <a:buChar char="q"/>
            </a:pPr>
            <a:r>
              <a:rPr lang="en-US" sz="2800" dirty="0"/>
              <a:t>As a manager you are the most powerful factor in </a:t>
            </a:r>
            <a:r>
              <a:rPr lang="en-US" sz="2800" u="sng" dirty="0"/>
              <a:t>building employee motivation </a:t>
            </a:r>
            <a:r>
              <a:rPr lang="en-US" sz="2800" dirty="0"/>
              <a:t>and </a:t>
            </a:r>
            <a:r>
              <a:rPr lang="en-US" sz="2800" u="sng" dirty="0"/>
              <a:t>positive morale</a:t>
            </a:r>
            <a:r>
              <a:rPr lang="en-US" sz="2800" dirty="0"/>
              <a:t>.</a:t>
            </a:r>
          </a:p>
          <a:p>
            <a:pPr marL="457200" indent="-457200">
              <a:buFont typeface="Wingdings" panose="05000000000000000000" pitchFamily="2" charset="2"/>
              <a:buChar char="q"/>
            </a:pPr>
            <a:r>
              <a:rPr lang="en-US" sz="2800" dirty="0"/>
              <a:t>Feeling valued by the supervisor is key to high </a:t>
            </a:r>
            <a:r>
              <a:rPr lang="en-US" sz="2800" u="sng" dirty="0"/>
              <a:t>employee motivation </a:t>
            </a:r>
            <a:r>
              <a:rPr lang="en-US" sz="2800" dirty="0"/>
              <a:t>and </a:t>
            </a:r>
            <a:r>
              <a:rPr lang="en-US" sz="2800" u="sng" dirty="0"/>
              <a:t>positive morale</a:t>
            </a:r>
            <a:r>
              <a:rPr lang="en-US" sz="2800" dirty="0"/>
              <a:t>.</a:t>
            </a:r>
          </a:p>
          <a:p>
            <a:pPr marL="0" indent="0">
              <a:buNone/>
            </a:pPr>
            <a:r>
              <a:rPr lang="en-US" sz="2800" b="1" dirty="0">
                <a:solidFill>
                  <a:srgbClr val="0066CC"/>
                </a:solidFill>
              </a:rPr>
              <a:t>So what are the best ways to boost employee morale?</a:t>
            </a:r>
          </a:p>
        </p:txBody>
      </p:sp>
    </p:spTree>
    <p:extLst>
      <p:ext uri="{BB962C8B-B14F-4D97-AF65-F5344CB8AC3E}">
        <p14:creationId xmlns:p14="http://schemas.microsoft.com/office/powerpoint/2010/main" val="3758262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Suggestions to Build Morale and Motivation</a:t>
            </a:r>
          </a:p>
        </p:txBody>
      </p:sp>
      <p:sp>
        <p:nvSpPr>
          <p:cNvPr id="3" name="Content Placeholder 2"/>
          <p:cNvSpPr>
            <a:spLocks noGrp="1"/>
          </p:cNvSpPr>
          <p:nvPr>
            <p:ph idx="1"/>
          </p:nvPr>
        </p:nvSpPr>
        <p:spPr/>
        <p:txBody>
          <a:bodyPr>
            <a:normAutofit/>
          </a:bodyPr>
          <a:lstStyle/>
          <a:p>
            <a:pPr marL="457200" indent="-457200">
              <a:buFont typeface="+mj-lt"/>
              <a:buAutoNum type="arabicPeriod"/>
            </a:pPr>
            <a:r>
              <a:rPr lang="en-US" sz="2400" dirty="0"/>
              <a:t>Recognize the value of your employees</a:t>
            </a:r>
          </a:p>
          <a:p>
            <a:pPr marL="457200" indent="-457200">
              <a:buFont typeface="+mj-lt"/>
              <a:buAutoNum type="arabicPeriod"/>
            </a:pPr>
            <a:r>
              <a:rPr lang="en-US" sz="2400" dirty="0"/>
              <a:t>Let employees know they are appreciated</a:t>
            </a:r>
          </a:p>
          <a:p>
            <a:pPr marL="457200" indent="-457200">
              <a:buFont typeface="+mj-lt"/>
              <a:buAutoNum type="arabicPeriod"/>
            </a:pPr>
            <a:r>
              <a:rPr lang="en-US" sz="2400" dirty="0"/>
              <a:t>Provide employee perks such as:  casual Fridays, free lunches, candy drawer, gift certificates, team building events, depart early days</a:t>
            </a:r>
          </a:p>
          <a:p>
            <a:pPr marL="457200" indent="-457200">
              <a:buFont typeface="+mj-lt"/>
              <a:buAutoNum type="arabicPeriod"/>
            </a:pPr>
            <a:r>
              <a:rPr lang="en-US" sz="2400" dirty="0"/>
              <a:t>Bonuses such as financial incentives</a:t>
            </a:r>
          </a:p>
          <a:p>
            <a:pPr marL="457200" indent="-457200">
              <a:buFont typeface="+mj-lt"/>
              <a:buAutoNum type="arabicPeriod"/>
            </a:pPr>
            <a:r>
              <a:rPr lang="en-US" sz="2400" dirty="0"/>
              <a:t>Seek suggestions from your team</a:t>
            </a:r>
          </a:p>
          <a:p>
            <a:pPr marL="457200" indent="-457200">
              <a:buFont typeface="+mj-lt"/>
              <a:buAutoNum type="arabicPeriod"/>
            </a:pPr>
            <a:r>
              <a:rPr lang="en-US" sz="2400" dirty="0"/>
              <a:t>Make sure the values and ethics of the company are                                           those that employees can take pride in.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4616" y="3657600"/>
            <a:ext cx="2941064" cy="1957245"/>
          </a:xfrm>
          <a:prstGeom prst="rect">
            <a:avLst/>
          </a:prstGeom>
        </p:spPr>
      </p:pic>
    </p:spTree>
    <p:extLst>
      <p:ext uri="{BB962C8B-B14F-4D97-AF65-F5344CB8AC3E}">
        <p14:creationId xmlns:p14="http://schemas.microsoft.com/office/powerpoint/2010/main" val="3881011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Presenters</a:t>
            </a:r>
          </a:p>
        </p:txBody>
      </p:sp>
      <p:sp>
        <p:nvSpPr>
          <p:cNvPr id="3" name="Content Placeholder 2"/>
          <p:cNvSpPr>
            <a:spLocks noGrp="1"/>
          </p:cNvSpPr>
          <p:nvPr>
            <p:ph idx="1"/>
          </p:nvPr>
        </p:nvSpPr>
        <p:spPr/>
        <p:txBody>
          <a:bodyPr>
            <a:normAutofit fontScale="92500" lnSpcReduction="10000"/>
          </a:bodyPr>
          <a:lstStyle/>
          <a:p>
            <a:pPr marL="457200" indent="-457200">
              <a:buFont typeface="Wingdings" panose="05000000000000000000" pitchFamily="2" charset="2"/>
              <a:buChar char="q"/>
            </a:pPr>
            <a:r>
              <a:rPr lang="en-US" dirty="0"/>
              <a:t>Arleen Alexander, Governmental Relations Manager, Alabama Department of Revenue</a:t>
            </a:r>
          </a:p>
          <a:p>
            <a:pPr marL="457200" indent="-457200">
              <a:buFont typeface="Wingdings" panose="05000000000000000000" pitchFamily="2" charset="2"/>
              <a:buChar char="q"/>
            </a:pPr>
            <a:r>
              <a:rPr lang="en-US" dirty="0"/>
              <a:t>Anthony Edwards, Assistant Secretary of Tax Administration, North Carolina Department of Revenue</a:t>
            </a:r>
          </a:p>
          <a:p>
            <a:pPr marL="457200" indent="-457200">
              <a:buFont typeface="Wingdings" panose="05000000000000000000" pitchFamily="2" charset="2"/>
              <a:buChar char="q"/>
            </a:pPr>
            <a:r>
              <a:rPr lang="en-US" dirty="0"/>
              <a:t>Meredith Garwood, Group Vice President - Tax, Charter Communications</a:t>
            </a:r>
          </a:p>
          <a:p>
            <a:pPr marL="457200" indent="-457200">
              <a:buFont typeface="Wingdings" panose="05000000000000000000" pitchFamily="2" charset="2"/>
              <a:buChar char="q"/>
            </a:pPr>
            <a:r>
              <a:rPr lang="en-US" dirty="0"/>
              <a:t>Danny Morgan, Assistant Commissioner – Operations, West Virginia State Tax Department</a:t>
            </a:r>
          </a:p>
        </p:txBody>
      </p:sp>
    </p:spTree>
    <p:extLst>
      <p:ext uri="{BB962C8B-B14F-4D97-AF65-F5344CB8AC3E}">
        <p14:creationId xmlns:p14="http://schemas.microsoft.com/office/powerpoint/2010/main" val="423833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8167" y="436728"/>
            <a:ext cx="6455391" cy="5602405"/>
          </a:xfrm>
          <a:prstGeom prst="rect">
            <a:avLst/>
          </a:prstGeom>
        </p:spPr>
      </p:pic>
    </p:spTree>
    <p:extLst>
      <p:ext uri="{BB962C8B-B14F-4D97-AF65-F5344CB8AC3E}">
        <p14:creationId xmlns:p14="http://schemas.microsoft.com/office/powerpoint/2010/main" val="1269745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Staff Retention</a:t>
            </a:r>
          </a:p>
        </p:txBody>
      </p:sp>
      <p:pic>
        <p:nvPicPr>
          <p:cNvPr id="2050" name="Picture 2" descr="Staff retention levels can be improved if staff are praised more often for their work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54288" y="2428875"/>
            <a:ext cx="714375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9542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Retention – How to Keep Your Top Talent</a:t>
            </a:r>
          </a:p>
        </p:txBody>
      </p:sp>
      <p:sp>
        <p:nvSpPr>
          <p:cNvPr id="3" name="Content Placeholder 2"/>
          <p:cNvSpPr>
            <a:spLocks noGrp="1"/>
          </p:cNvSpPr>
          <p:nvPr>
            <p:ph idx="1"/>
          </p:nvPr>
        </p:nvSpPr>
        <p:spPr/>
        <p:txBody>
          <a:bodyPr/>
          <a:lstStyle/>
          <a:p>
            <a:r>
              <a:rPr lang="en-US" i="1" dirty="0"/>
              <a:t>Practically every company has some form of program designed to nurture its rising stars.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0525" y="3162299"/>
            <a:ext cx="5070475" cy="2535238"/>
          </a:xfrm>
          <a:prstGeom prst="rect">
            <a:avLst/>
          </a:prstGeom>
        </p:spPr>
      </p:pic>
    </p:spTree>
    <p:extLst>
      <p:ext uri="{BB962C8B-B14F-4D97-AF65-F5344CB8AC3E}">
        <p14:creationId xmlns:p14="http://schemas.microsoft.com/office/powerpoint/2010/main" val="403254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Hang On to Your High Potentials</a:t>
            </a:r>
          </a:p>
        </p:txBody>
      </p:sp>
      <p:sp>
        <p:nvSpPr>
          <p:cNvPr id="3" name="Content Placeholder 2"/>
          <p:cNvSpPr>
            <a:spLocks noGrp="1"/>
          </p:cNvSpPr>
          <p:nvPr>
            <p:ph idx="1"/>
          </p:nvPr>
        </p:nvSpPr>
        <p:spPr/>
        <p:txBody>
          <a:bodyPr/>
          <a:lstStyle/>
          <a:p>
            <a:pPr marL="457200" indent="-457200">
              <a:buFont typeface="Wingdings" panose="05000000000000000000" pitchFamily="2" charset="2"/>
              <a:buChar char="q"/>
            </a:pPr>
            <a:r>
              <a:rPr lang="en-US" dirty="0"/>
              <a:t>Scenario – You’re the manager of a high-performing team of great people.  The team has hit its stride; members have even developed a bit of a shorthand with each other that helps them weather challenges and nail deadlines.  </a:t>
            </a:r>
            <a:r>
              <a:rPr lang="en-US" i="1" dirty="0">
                <a:solidFill>
                  <a:srgbClr val="C00000"/>
                </a:solidFill>
              </a:rPr>
              <a:t>Then a core member of the group gives notice that they’re leaving.</a:t>
            </a:r>
          </a:p>
          <a:p>
            <a:pPr marL="0" indent="0" algn="ctr">
              <a:buNone/>
            </a:pPr>
            <a:r>
              <a:rPr lang="en-US" sz="4800" b="1" dirty="0">
                <a:solidFill>
                  <a:srgbClr val="0070C0"/>
                </a:solidFill>
              </a:rPr>
              <a:t>WHAT DO YOU DO?</a:t>
            </a:r>
          </a:p>
        </p:txBody>
      </p:sp>
    </p:spTree>
    <p:extLst>
      <p:ext uri="{BB962C8B-B14F-4D97-AF65-F5344CB8AC3E}">
        <p14:creationId xmlns:p14="http://schemas.microsoft.com/office/powerpoint/2010/main" val="31034778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214" y="709683"/>
            <a:ext cx="7235690" cy="5137340"/>
          </a:xfrm>
          <a:prstGeom prst="rect">
            <a:avLst/>
          </a:prstGeom>
        </p:spPr>
      </p:pic>
    </p:spTree>
    <p:extLst>
      <p:ext uri="{BB962C8B-B14F-4D97-AF65-F5344CB8AC3E}">
        <p14:creationId xmlns:p14="http://schemas.microsoft.com/office/powerpoint/2010/main" val="17786299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Mentorships</a:t>
            </a:r>
          </a:p>
        </p:txBody>
      </p:sp>
      <p:sp>
        <p:nvSpPr>
          <p:cNvPr id="3" name="Content Placeholder 2"/>
          <p:cNvSpPr>
            <a:spLocks noGrp="1"/>
          </p:cNvSpPr>
          <p:nvPr>
            <p:ph idx="1"/>
          </p:nvPr>
        </p:nvSpPr>
        <p:spPr/>
        <p:txBody>
          <a:bodyPr/>
          <a:lstStyle/>
          <a:p>
            <a:pPr marL="457200" indent="-457200">
              <a:buFont typeface="Wingdings" panose="05000000000000000000" pitchFamily="2" charset="2"/>
              <a:buChar char="q"/>
            </a:pPr>
            <a:r>
              <a:rPr lang="en-US" dirty="0"/>
              <a:t>Pairing a new employee with a mentor is a great idea for onboarding or for an employee looking for advancement.</a:t>
            </a:r>
          </a:p>
          <a:p>
            <a:pPr marL="457200" indent="-457200">
              <a:buFont typeface="Wingdings" panose="05000000000000000000" pitchFamily="2" charset="2"/>
              <a:buChar char="q"/>
            </a:pPr>
            <a:r>
              <a:rPr lang="en-US" dirty="0"/>
              <a:t>A mentee can learn the ropes from a veteran with a wealth of resources and offer a fresh viewpoint to experienced staff.</a:t>
            </a:r>
          </a:p>
        </p:txBody>
      </p:sp>
    </p:spTree>
    <p:extLst>
      <p:ext uri="{BB962C8B-B14F-4D97-AF65-F5344CB8AC3E}">
        <p14:creationId xmlns:p14="http://schemas.microsoft.com/office/powerpoint/2010/main" val="2367777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Retention Planning</a:t>
            </a:r>
          </a:p>
        </p:txBody>
      </p:sp>
      <p:pic>
        <p:nvPicPr>
          <p:cNvPr id="4100" name="Picture 4" descr="Recruitment Strategies For Employee Reten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22726" y="1772196"/>
            <a:ext cx="6007508" cy="4505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9120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Retention Planning</a:t>
            </a:r>
          </a:p>
        </p:txBody>
      </p:sp>
      <p:sp>
        <p:nvSpPr>
          <p:cNvPr id="3" name="Content Placeholder 2"/>
          <p:cNvSpPr>
            <a:spLocks noGrp="1"/>
          </p:cNvSpPr>
          <p:nvPr>
            <p:ph idx="1"/>
          </p:nvPr>
        </p:nvSpPr>
        <p:spPr>
          <a:xfrm>
            <a:off x="1097280" y="1845734"/>
            <a:ext cx="10058400" cy="4348878"/>
          </a:xfrm>
        </p:spPr>
        <p:txBody>
          <a:bodyPr>
            <a:normAutofit fontScale="77500" lnSpcReduction="20000"/>
          </a:bodyPr>
          <a:lstStyle/>
          <a:p>
            <a:pPr marL="457200" indent="-457200">
              <a:buFont typeface="Wingdings" panose="05000000000000000000" pitchFamily="2" charset="2"/>
              <a:buChar char="q"/>
            </a:pPr>
            <a:r>
              <a:rPr lang="en-US" dirty="0"/>
              <a:t>Develop a step-by-step retention plan to ensure that you keep an engaged and productive team.</a:t>
            </a:r>
          </a:p>
          <a:p>
            <a:pPr marL="457200" indent="-457200">
              <a:buFont typeface="Wingdings" panose="05000000000000000000" pitchFamily="2" charset="2"/>
              <a:buChar char="q"/>
            </a:pPr>
            <a:r>
              <a:rPr lang="en-US" dirty="0"/>
              <a:t>Include a strategic plan that addresses the reasons an employee might leave and explore all the company’s options for retaining its most valuable workers.</a:t>
            </a:r>
          </a:p>
          <a:p>
            <a:pPr marL="457200" indent="-457200">
              <a:buFont typeface="Wingdings" panose="05000000000000000000" pitchFamily="2" charset="2"/>
              <a:buChar char="q"/>
            </a:pPr>
            <a:r>
              <a:rPr lang="en-US" dirty="0"/>
              <a:t>Focus on high talent employees you do not want to leave.</a:t>
            </a:r>
          </a:p>
          <a:p>
            <a:pPr marL="457200" indent="-457200">
              <a:buFont typeface="Wingdings" panose="05000000000000000000" pitchFamily="2" charset="2"/>
              <a:buChar char="q"/>
            </a:pPr>
            <a:r>
              <a:rPr lang="en-US" dirty="0"/>
              <a:t>Be sure to keep the executive office informed of the folks who are the key players in a division. </a:t>
            </a:r>
          </a:p>
          <a:p>
            <a:pPr marL="457200" indent="-457200">
              <a:buFont typeface="Wingdings" panose="05000000000000000000" pitchFamily="2" charset="2"/>
              <a:buChar char="q"/>
            </a:pPr>
            <a:r>
              <a:rPr lang="en-US" dirty="0"/>
              <a:t>Identify what each rising star’s personal motivators are. This cannot be a one size fits all approach. Individual attention to detail is key. </a:t>
            </a:r>
          </a:p>
        </p:txBody>
      </p:sp>
    </p:spTree>
    <p:extLst>
      <p:ext uri="{BB962C8B-B14F-4D97-AF65-F5344CB8AC3E}">
        <p14:creationId xmlns:p14="http://schemas.microsoft.com/office/powerpoint/2010/main" val="3190923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Manager Support</a:t>
            </a:r>
          </a:p>
        </p:txBody>
      </p:sp>
      <p:sp>
        <p:nvSpPr>
          <p:cNvPr id="3" name="Content Placeholder 2"/>
          <p:cNvSpPr>
            <a:spLocks noGrp="1"/>
          </p:cNvSpPr>
          <p:nvPr>
            <p:ph idx="1"/>
          </p:nvPr>
        </p:nvSpPr>
        <p:spPr/>
        <p:txBody>
          <a:bodyPr>
            <a:normAutofit/>
          </a:bodyPr>
          <a:lstStyle/>
          <a:p>
            <a:r>
              <a:rPr lang="en-US" sz="3200" i="1" dirty="0"/>
              <a:t>Your company’s retention plan is only as good as the support it receives from managers.  Management support for employee retention is essential because manager’s assign duties and responsibilities that challenge employees, and thus, keep employees fully engaged in their work and excited about staying with the company.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1691" y="4705278"/>
            <a:ext cx="3257550" cy="1514475"/>
          </a:xfrm>
          <a:prstGeom prst="rect">
            <a:avLst/>
          </a:prstGeom>
        </p:spPr>
      </p:pic>
    </p:spTree>
    <p:extLst>
      <p:ext uri="{BB962C8B-B14F-4D97-AF65-F5344CB8AC3E}">
        <p14:creationId xmlns:p14="http://schemas.microsoft.com/office/powerpoint/2010/main" val="34789034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Retention Measures</a:t>
            </a:r>
          </a:p>
        </p:txBody>
      </p:sp>
      <p:sp>
        <p:nvSpPr>
          <p:cNvPr id="3" name="Content Placeholder 2"/>
          <p:cNvSpPr>
            <a:spLocks noGrp="1"/>
          </p:cNvSpPr>
          <p:nvPr>
            <p:ph idx="1"/>
          </p:nvPr>
        </p:nvSpPr>
        <p:spPr/>
        <p:txBody>
          <a:bodyPr>
            <a:normAutofit lnSpcReduction="10000"/>
          </a:bodyPr>
          <a:lstStyle/>
          <a:p>
            <a:pPr marL="457200" indent="-457200">
              <a:buFont typeface="Wingdings" panose="05000000000000000000" pitchFamily="2" charset="2"/>
              <a:buChar char="q"/>
            </a:pPr>
            <a:r>
              <a:rPr lang="en-US" sz="2800" dirty="0"/>
              <a:t>Retention measures consist of actions the company is willing to take to keep certain employees.</a:t>
            </a:r>
          </a:p>
          <a:p>
            <a:pPr marL="457200" indent="-457200">
              <a:buFont typeface="Wingdings" panose="05000000000000000000" pitchFamily="2" charset="2"/>
              <a:buChar char="q"/>
            </a:pPr>
            <a:r>
              <a:rPr lang="en-US" sz="2800" dirty="0"/>
              <a:t>Identifying the tangible and intangible measures the company can use is helpful in determining the actual steps necessary to keep someone on board.</a:t>
            </a:r>
          </a:p>
          <a:p>
            <a:pPr marL="457200" lvl="1" indent="-457200">
              <a:spcBef>
                <a:spcPts val="1200"/>
              </a:spcBef>
              <a:spcAft>
                <a:spcPts val="200"/>
              </a:spcAft>
              <a:buSzPct val="100000"/>
              <a:buFont typeface="Wingdings" panose="05000000000000000000" pitchFamily="2" charset="2"/>
              <a:buChar char="q"/>
            </a:pPr>
            <a:r>
              <a:rPr lang="en-US" sz="2800" dirty="0"/>
              <a:t>Examples of intangible retention measures are professional development and mentoring, cross-functional training and on-the-job training.  Bonus payments, perks, tuition assistance or reimbursement, flexible work schedules or telecommuting options are examples of tangible incentives.</a:t>
            </a:r>
          </a:p>
        </p:txBody>
      </p:sp>
    </p:spTree>
    <p:extLst>
      <p:ext uri="{BB962C8B-B14F-4D97-AF65-F5344CB8AC3E}">
        <p14:creationId xmlns:p14="http://schemas.microsoft.com/office/powerpoint/2010/main" val="3934045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p:txBody>
          <a:bodyPr/>
          <a:lstStyle/>
          <a:p>
            <a:pPr marL="457200" indent="-457200">
              <a:spcAft>
                <a:spcPts val="1200"/>
              </a:spcAft>
              <a:buFont typeface="Wingdings" panose="05000000000000000000" pitchFamily="2" charset="2"/>
              <a:buChar char="q"/>
            </a:pPr>
            <a:r>
              <a:rPr lang="en-US" dirty="0"/>
              <a:t>Internships</a:t>
            </a:r>
          </a:p>
          <a:p>
            <a:pPr marL="457200" indent="-457200">
              <a:spcAft>
                <a:spcPts val="1200"/>
              </a:spcAft>
              <a:buFont typeface="Wingdings" panose="05000000000000000000" pitchFamily="2" charset="2"/>
              <a:buChar char="q"/>
            </a:pPr>
            <a:r>
              <a:rPr lang="en-US" dirty="0"/>
              <a:t>Building Morale</a:t>
            </a:r>
          </a:p>
          <a:p>
            <a:pPr marL="457200" indent="-457200">
              <a:spcAft>
                <a:spcPts val="1200"/>
              </a:spcAft>
              <a:buFont typeface="Wingdings" panose="05000000000000000000" pitchFamily="2" charset="2"/>
              <a:buChar char="q"/>
            </a:pPr>
            <a:r>
              <a:rPr lang="en-US" dirty="0"/>
              <a:t>Staff Retention</a:t>
            </a:r>
          </a:p>
          <a:p>
            <a:pPr marL="457200" indent="-457200">
              <a:spcAft>
                <a:spcPts val="1200"/>
              </a:spcAft>
              <a:buFont typeface="Wingdings" panose="05000000000000000000" pitchFamily="2" charset="2"/>
              <a:buChar char="q"/>
            </a:pPr>
            <a:r>
              <a:rPr lang="en-US" dirty="0"/>
              <a:t>Retention Planning</a:t>
            </a:r>
          </a:p>
        </p:txBody>
      </p:sp>
    </p:spTree>
    <p:extLst>
      <p:ext uri="{BB962C8B-B14F-4D97-AF65-F5344CB8AC3E}">
        <p14:creationId xmlns:p14="http://schemas.microsoft.com/office/powerpoint/2010/main" val="40158946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Strategy Into Action</a:t>
            </a:r>
          </a:p>
        </p:txBody>
      </p:sp>
      <p:sp>
        <p:nvSpPr>
          <p:cNvPr id="3" name="Content Placeholder 2"/>
          <p:cNvSpPr>
            <a:spLocks noGrp="1"/>
          </p:cNvSpPr>
          <p:nvPr>
            <p:ph idx="1"/>
          </p:nvPr>
        </p:nvSpPr>
        <p:spPr/>
        <p:txBody>
          <a:bodyPr>
            <a:normAutofit fontScale="92500" lnSpcReduction="10000"/>
          </a:bodyPr>
          <a:lstStyle/>
          <a:p>
            <a:pPr marL="457200" indent="-457200">
              <a:buFont typeface="Wingdings" panose="05000000000000000000" pitchFamily="2" charset="2"/>
              <a:buChar char="q"/>
            </a:pPr>
            <a:r>
              <a:rPr lang="en-US" sz="2800" dirty="0"/>
              <a:t>A decision tree is especially helpful in putting your strategic retention plan into action and determining the most appropriate action to retain specific employees.</a:t>
            </a:r>
          </a:p>
          <a:p>
            <a:pPr marL="457200" lvl="1" indent="-457200">
              <a:spcBef>
                <a:spcPts val="1200"/>
              </a:spcBef>
              <a:spcAft>
                <a:spcPts val="200"/>
              </a:spcAft>
              <a:buSzPct val="100000"/>
              <a:buFont typeface="Wingdings" panose="05000000000000000000" pitchFamily="2" charset="2"/>
              <a:buChar char="q"/>
            </a:pPr>
            <a:r>
              <a:rPr lang="en-US" sz="2800" dirty="0"/>
              <a:t>For example, ensure that all eligible employees are afforded opportunities for improving their skill sets and that employees whose positions and duties warrant it receive leadership training or professional development opportunities.</a:t>
            </a:r>
          </a:p>
          <a:p>
            <a:pPr marL="457200" lvl="1" indent="-457200">
              <a:spcBef>
                <a:spcPts val="1200"/>
              </a:spcBef>
              <a:spcAft>
                <a:spcPts val="200"/>
              </a:spcAft>
              <a:buSzPct val="100000"/>
              <a:buFont typeface="Wingdings" panose="05000000000000000000" pitchFamily="2" charset="2"/>
              <a:buChar char="q"/>
            </a:pPr>
            <a:r>
              <a:rPr lang="en-US" sz="2800" dirty="0"/>
              <a:t>Providing employees with opportunities for cross-functional training is an effective strategy for improving engagement and retention because it gives employees opportunities to maximize their employment options through becoming qualified to work in other departments.</a:t>
            </a:r>
          </a:p>
        </p:txBody>
      </p:sp>
    </p:spTree>
    <p:extLst>
      <p:ext uri="{BB962C8B-B14F-4D97-AF65-F5344CB8AC3E}">
        <p14:creationId xmlns:p14="http://schemas.microsoft.com/office/powerpoint/2010/main" val="1932274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Retention Agreement Notes</a:t>
            </a:r>
          </a:p>
        </p:txBody>
      </p:sp>
      <p:sp>
        <p:nvSpPr>
          <p:cNvPr id="4" name="Content Placeholder 3"/>
          <p:cNvSpPr>
            <a:spLocks noGrp="1"/>
          </p:cNvSpPr>
          <p:nvPr>
            <p:ph idx="1"/>
          </p:nvPr>
        </p:nvSpPr>
        <p:spPr/>
        <p:txBody>
          <a:bodyPr>
            <a:normAutofit lnSpcReduction="10000"/>
          </a:bodyPr>
          <a:lstStyle/>
          <a:p>
            <a:pPr marL="457200" indent="-457200">
              <a:buFont typeface="Wingdings" panose="05000000000000000000" pitchFamily="2" charset="2"/>
              <a:buChar char="q"/>
            </a:pPr>
            <a:r>
              <a:rPr lang="en-US" sz="2800" dirty="0"/>
              <a:t>When providing tangible incentives for retaining an employee, protect your company’s interests by ensuring the employee will not take the payment, stay a while and then leave before you get your company’s money’s worth, so to speak.</a:t>
            </a:r>
          </a:p>
          <a:p>
            <a:pPr marL="457200" indent="-457200">
              <a:buFont typeface="Wingdings" panose="05000000000000000000" pitchFamily="2" charset="2"/>
              <a:buChar char="q"/>
            </a:pPr>
            <a:r>
              <a:rPr lang="en-US" sz="2800" dirty="0"/>
              <a:t>Retention incentives, such as bonus payments, should be conditioned upon the employee staying with the company for a year or more, depending on the bonus amount.  </a:t>
            </a:r>
          </a:p>
          <a:p>
            <a:pPr marL="457200" indent="-457200">
              <a:buFont typeface="Wingdings" panose="05000000000000000000" pitchFamily="2" charset="2"/>
              <a:buChar char="q"/>
            </a:pPr>
            <a:r>
              <a:rPr lang="en-US" sz="2800" dirty="0"/>
              <a:t>For such incentives as tuition assistance or reimbursement, some employers require up to 2-3 years of service in exchange for paying tuition and fees for an employee’s degree program.</a:t>
            </a:r>
          </a:p>
        </p:txBody>
      </p:sp>
    </p:spTree>
    <p:extLst>
      <p:ext uri="{BB962C8B-B14F-4D97-AF65-F5344CB8AC3E}">
        <p14:creationId xmlns:p14="http://schemas.microsoft.com/office/powerpoint/2010/main" val="33000635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4" name="Content Placeholder 3"/>
          <p:cNvSpPr>
            <a:spLocks noGrp="1"/>
          </p:cNvSpPr>
          <p:nvPr>
            <p:ph idx="1"/>
          </p:nvPr>
        </p:nvSpPr>
        <p:spPr/>
        <p:txBody>
          <a:bodyPr>
            <a:normAutofit/>
          </a:bodyPr>
          <a:lstStyle/>
          <a:p>
            <a:pPr marL="0" indent="0">
              <a:buNone/>
            </a:pPr>
            <a:endParaRPr lang="en-US" sz="2800" dirty="0"/>
          </a:p>
        </p:txBody>
      </p:sp>
    </p:spTree>
    <p:extLst>
      <p:ext uri="{BB962C8B-B14F-4D97-AF65-F5344CB8AC3E}">
        <p14:creationId xmlns:p14="http://schemas.microsoft.com/office/powerpoint/2010/main" val="31225924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 Information</a:t>
            </a:r>
          </a:p>
        </p:txBody>
      </p:sp>
      <p:sp>
        <p:nvSpPr>
          <p:cNvPr id="4" name="Content Placeholder 3"/>
          <p:cNvSpPr>
            <a:spLocks noGrp="1"/>
          </p:cNvSpPr>
          <p:nvPr>
            <p:ph idx="1"/>
          </p:nvPr>
        </p:nvSpPr>
        <p:spPr/>
        <p:txBody>
          <a:bodyPr>
            <a:normAutofit/>
          </a:bodyPr>
          <a:lstStyle/>
          <a:p>
            <a:pPr marL="457200" indent="-457200">
              <a:buFont typeface="Wingdings" panose="05000000000000000000" pitchFamily="2" charset="2"/>
              <a:buChar char="q"/>
            </a:pPr>
            <a:r>
              <a:rPr lang="en-US" sz="2800" dirty="0"/>
              <a:t>Arleen Alexander – </a:t>
            </a:r>
            <a:r>
              <a:rPr lang="en-US" sz="2800" dirty="0">
                <a:hlinkClick r:id="rId2"/>
              </a:rPr>
              <a:t>Arleen.Alexander@revenue.alabama.gov</a:t>
            </a:r>
            <a:endParaRPr lang="en-US" sz="2800" dirty="0"/>
          </a:p>
          <a:p>
            <a:pPr marL="457200" indent="-457200">
              <a:buFont typeface="Wingdings" panose="05000000000000000000" pitchFamily="2" charset="2"/>
              <a:buChar char="q"/>
            </a:pPr>
            <a:r>
              <a:rPr lang="en-US" sz="2800" dirty="0"/>
              <a:t>Anthony Edwards – </a:t>
            </a:r>
            <a:r>
              <a:rPr lang="en-US" sz="2800" dirty="0">
                <a:hlinkClick r:id="rId3"/>
              </a:rPr>
              <a:t>Anthony.Edwards@ncdor.gov</a:t>
            </a:r>
            <a:endParaRPr lang="en-US" sz="2800" dirty="0"/>
          </a:p>
          <a:p>
            <a:pPr marL="457200" indent="-457200">
              <a:buFont typeface="Wingdings" panose="05000000000000000000" pitchFamily="2" charset="2"/>
              <a:buChar char="q"/>
            </a:pPr>
            <a:r>
              <a:rPr lang="en-US" sz="2800" dirty="0"/>
              <a:t>Meredith Garwood – </a:t>
            </a:r>
            <a:r>
              <a:rPr lang="en-US" sz="2800" dirty="0">
                <a:hlinkClick r:id="rId4"/>
              </a:rPr>
              <a:t>Meredith.Garwood@charter.com</a:t>
            </a:r>
            <a:r>
              <a:rPr lang="en-US" sz="2800" dirty="0"/>
              <a:t>	</a:t>
            </a:r>
          </a:p>
          <a:p>
            <a:pPr marL="457200" indent="-457200">
              <a:buFont typeface="Wingdings" panose="05000000000000000000" pitchFamily="2" charset="2"/>
              <a:buChar char="q"/>
            </a:pPr>
            <a:r>
              <a:rPr lang="en-US" sz="2800" dirty="0"/>
              <a:t>Danny Morgan – </a:t>
            </a:r>
            <a:r>
              <a:rPr lang="en-US" sz="2800" dirty="0">
                <a:hlinkClick r:id="rId5"/>
              </a:rPr>
              <a:t>Danny.W.Morgan@wv.gov</a:t>
            </a:r>
            <a:endParaRPr lang="en-US" sz="2800" dirty="0"/>
          </a:p>
          <a:p>
            <a:pPr marL="0" indent="0">
              <a:buNone/>
            </a:pPr>
            <a:endParaRPr lang="en-US" sz="2800" dirty="0"/>
          </a:p>
        </p:txBody>
      </p:sp>
    </p:spTree>
    <p:extLst>
      <p:ext uri="{BB962C8B-B14F-4D97-AF65-F5344CB8AC3E}">
        <p14:creationId xmlns:p14="http://schemas.microsoft.com/office/powerpoint/2010/main" val="1895381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Internships</a:t>
            </a:r>
          </a:p>
        </p:txBody>
      </p:sp>
      <p:pic>
        <p:nvPicPr>
          <p:cNvPr id="1026" name="Picture 2" descr="Marketing and International Business Internshi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54288" y="2166938"/>
            <a:ext cx="7143750" cy="3381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8617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Dream</a:t>
            </a:r>
          </a:p>
        </p:txBody>
      </p:sp>
      <p:sp>
        <p:nvSpPr>
          <p:cNvPr id="3" name="Content Placeholder 2"/>
          <p:cNvSpPr>
            <a:spLocks noGrp="1"/>
          </p:cNvSpPr>
          <p:nvPr>
            <p:ph idx="1"/>
          </p:nvPr>
        </p:nvSpPr>
        <p:spPr/>
        <p:txBody>
          <a:bodyPr/>
          <a:lstStyle/>
          <a:p>
            <a:r>
              <a:rPr lang="en-US" dirty="0"/>
              <a:t>To hire experienced employees who require very little, if any, training.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8619" y="3269053"/>
            <a:ext cx="3998544" cy="2667778"/>
          </a:xfrm>
          <a:prstGeom prst="rect">
            <a:avLst/>
          </a:prstGeom>
        </p:spPr>
      </p:pic>
    </p:spTree>
    <p:extLst>
      <p:ext uri="{BB962C8B-B14F-4D97-AF65-F5344CB8AC3E}">
        <p14:creationId xmlns:p14="http://schemas.microsoft.com/office/powerpoint/2010/main" val="1537587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Internships</a:t>
            </a:r>
          </a:p>
        </p:txBody>
      </p:sp>
      <p:sp>
        <p:nvSpPr>
          <p:cNvPr id="3" name="Content Placeholder 2"/>
          <p:cNvSpPr>
            <a:spLocks noGrp="1"/>
          </p:cNvSpPr>
          <p:nvPr>
            <p:ph idx="1"/>
          </p:nvPr>
        </p:nvSpPr>
        <p:spPr>
          <a:xfrm>
            <a:off x="1097280" y="1845734"/>
            <a:ext cx="10168818" cy="4023360"/>
          </a:xfrm>
        </p:spPr>
        <p:txBody>
          <a:bodyPr>
            <a:normAutofit/>
          </a:bodyPr>
          <a:lstStyle/>
          <a:p>
            <a:pPr marL="0" indent="0">
              <a:buNone/>
            </a:pPr>
            <a:r>
              <a:rPr lang="en-US" dirty="0"/>
              <a:t>One solution is to develop a quality internship program – sort of a test-drive of a potential employee.</a:t>
            </a:r>
            <a:endParaRPr lang="en-US" sz="4400"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533" y="3274318"/>
            <a:ext cx="4224895" cy="2805206"/>
          </a:xfrm>
          <a:prstGeom prst="rect">
            <a:avLst/>
          </a:prstGeom>
        </p:spPr>
      </p:pic>
    </p:spTree>
    <p:extLst>
      <p:ext uri="{BB962C8B-B14F-4D97-AF65-F5344CB8AC3E}">
        <p14:creationId xmlns:p14="http://schemas.microsoft.com/office/powerpoint/2010/main" val="1569338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C68475-A4D9-4D3E-933B-B2EEBD83605D}"/>
              </a:ext>
            </a:extLst>
          </p:cNvPr>
          <p:cNvSpPr>
            <a:spLocks noGrp="1"/>
          </p:cNvSpPr>
          <p:nvPr>
            <p:ph type="title"/>
          </p:nvPr>
        </p:nvSpPr>
        <p:spPr/>
        <p:txBody>
          <a:bodyPr/>
          <a:lstStyle/>
          <a:p>
            <a:r>
              <a:rPr lang="en-US" dirty="0"/>
              <a:t>What is an internship?</a:t>
            </a:r>
          </a:p>
        </p:txBody>
      </p:sp>
      <p:sp>
        <p:nvSpPr>
          <p:cNvPr id="3" name="Content Placeholder 2">
            <a:extLst>
              <a:ext uri="{FF2B5EF4-FFF2-40B4-BE49-F238E27FC236}">
                <a16:creationId xmlns:a16="http://schemas.microsoft.com/office/drawing/2014/main" xmlns="" id="{3C31818B-1F6D-42A0-9358-2EF8E5E538FB}"/>
              </a:ext>
            </a:extLst>
          </p:cNvPr>
          <p:cNvSpPr>
            <a:spLocks noGrp="1"/>
          </p:cNvSpPr>
          <p:nvPr>
            <p:ph idx="1"/>
          </p:nvPr>
        </p:nvSpPr>
        <p:spPr>
          <a:xfrm>
            <a:off x="1097280" y="1845734"/>
            <a:ext cx="10058400" cy="4270394"/>
          </a:xfrm>
        </p:spPr>
        <p:txBody>
          <a:bodyPr>
            <a:normAutofit/>
          </a:bodyPr>
          <a:lstStyle/>
          <a:p>
            <a:r>
              <a:rPr lang="en-US" dirty="0">
                <a:solidFill>
                  <a:schemeClr val="tx1"/>
                </a:solidFill>
              </a:rPr>
              <a:t>According to </a:t>
            </a:r>
            <a:r>
              <a:rPr lang="en-US" i="1" dirty="0">
                <a:solidFill>
                  <a:schemeClr val="tx1"/>
                </a:solidFill>
              </a:rPr>
              <a:t>Wikipedia</a:t>
            </a:r>
            <a:r>
              <a:rPr lang="en-US" dirty="0">
                <a:solidFill>
                  <a:schemeClr val="tx1"/>
                </a:solidFill>
              </a:rPr>
              <a:t>, an internship is a period of work experience offered by an organization for a limited period of time. Once confined to medical graduates, the term is now used for a wide range of placements in businesses, non-profit organizations, and government agencies. They are typically undertaken by students and graduates looking to gain relevant skills and experience in a particular field.</a:t>
            </a:r>
          </a:p>
        </p:txBody>
      </p:sp>
    </p:spTree>
    <p:extLst>
      <p:ext uri="{BB962C8B-B14F-4D97-AF65-F5344CB8AC3E}">
        <p14:creationId xmlns:p14="http://schemas.microsoft.com/office/powerpoint/2010/main" val="2751890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9DFF82-6C23-46E8-A778-CC4F1FE72F44}"/>
              </a:ext>
            </a:extLst>
          </p:cNvPr>
          <p:cNvSpPr>
            <a:spLocks noGrp="1"/>
          </p:cNvSpPr>
          <p:nvPr>
            <p:ph type="title"/>
          </p:nvPr>
        </p:nvSpPr>
        <p:spPr/>
        <p:txBody>
          <a:bodyPr>
            <a:normAutofit fontScale="90000"/>
          </a:bodyPr>
          <a:lstStyle/>
          <a:p>
            <a:r>
              <a:rPr lang="en-US" dirty="0"/>
              <a:t/>
            </a:r>
            <a:br>
              <a:rPr lang="en-US" dirty="0"/>
            </a:br>
            <a:r>
              <a:rPr lang="en-US" dirty="0"/>
              <a:t/>
            </a:r>
            <a:br>
              <a:rPr lang="en-US" dirty="0"/>
            </a:br>
            <a:r>
              <a:rPr lang="en-US" dirty="0"/>
              <a:t/>
            </a:r>
            <a:br>
              <a:rPr lang="en-US" dirty="0"/>
            </a:br>
            <a:r>
              <a:rPr lang="en-US" sz="5300" dirty="0"/>
              <a:t>Characteristics include:</a:t>
            </a:r>
          </a:p>
        </p:txBody>
      </p:sp>
      <p:sp>
        <p:nvSpPr>
          <p:cNvPr id="3" name="Content Placeholder 2">
            <a:extLst>
              <a:ext uri="{FF2B5EF4-FFF2-40B4-BE49-F238E27FC236}">
                <a16:creationId xmlns:a16="http://schemas.microsoft.com/office/drawing/2014/main" xmlns="" id="{90404FD0-E299-4352-A954-0CD8C9CC0A3F}"/>
              </a:ext>
            </a:extLst>
          </p:cNvPr>
          <p:cNvSpPr>
            <a:spLocks noGrp="1"/>
          </p:cNvSpPr>
          <p:nvPr>
            <p:ph idx="1"/>
          </p:nvPr>
        </p:nvSpPr>
        <p:spPr>
          <a:xfrm>
            <a:off x="1097280" y="1845734"/>
            <a:ext cx="9893449" cy="3819960"/>
          </a:xfrm>
        </p:spPr>
        <p:txBody>
          <a:bodyPr>
            <a:normAutofit fontScale="92500" lnSpcReduction="20000"/>
          </a:bodyPr>
          <a:lstStyle/>
          <a:p>
            <a:pPr marL="457200" indent="-457200">
              <a:buFont typeface="Wingdings" panose="05000000000000000000" pitchFamily="2" charset="2"/>
              <a:buChar char="q"/>
            </a:pPr>
            <a:r>
              <a:rPr lang="en-US" sz="3900" dirty="0"/>
              <a:t>Duration can be a school semester or longer</a:t>
            </a:r>
          </a:p>
          <a:p>
            <a:pPr marL="457200" indent="-457200">
              <a:buFont typeface="Wingdings" panose="05000000000000000000" pitchFamily="2" charset="2"/>
              <a:buChar char="q"/>
            </a:pPr>
            <a:r>
              <a:rPr lang="en-US" sz="3900" dirty="0"/>
              <a:t>Part-time or full-time</a:t>
            </a:r>
          </a:p>
          <a:p>
            <a:pPr marL="457200" indent="-457200">
              <a:buFont typeface="Wingdings" panose="05000000000000000000" pitchFamily="2" charset="2"/>
              <a:buChar char="q"/>
            </a:pPr>
            <a:r>
              <a:rPr lang="en-US" sz="3900" dirty="0"/>
              <a:t>Paid or unpaid</a:t>
            </a:r>
          </a:p>
          <a:p>
            <a:pPr marL="457200" indent="-457200">
              <a:buFont typeface="Wingdings" panose="05000000000000000000" pitchFamily="2" charset="2"/>
              <a:buChar char="q"/>
            </a:pPr>
            <a:r>
              <a:rPr lang="en-US" sz="3900" dirty="0"/>
              <a:t>May be part of an educational program, whereby student receives academic credit</a:t>
            </a:r>
          </a:p>
          <a:p>
            <a:pPr marL="457200" indent="-457200">
              <a:buFont typeface="Wingdings" panose="05000000000000000000" pitchFamily="2" charset="2"/>
              <a:buChar char="q"/>
            </a:pPr>
            <a:r>
              <a:rPr lang="en-US" sz="3900" dirty="0"/>
              <a:t>Established balance between intern’s learning and specific work needs of agency </a:t>
            </a:r>
          </a:p>
          <a:p>
            <a:endParaRPr lang="en-US" dirty="0"/>
          </a:p>
        </p:txBody>
      </p:sp>
    </p:spTree>
    <p:extLst>
      <p:ext uri="{BB962C8B-B14F-4D97-AF65-F5344CB8AC3E}">
        <p14:creationId xmlns:p14="http://schemas.microsoft.com/office/powerpoint/2010/main" val="2788841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internships benefit an agency?</a:t>
            </a:r>
          </a:p>
        </p:txBody>
      </p:sp>
      <p:sp>
        <p:nvSpPr>
          <p:cNvPr id="3" name="Content Placeholder 2"/>
          <p:cNvSpPr>
            <a:spLocks noGrp="1"/>
          </p:cNvSpPr>
          <p:nvPr>
            <p:ph idx="1"/>
          </p:nvPr>
        </p:nvSpPr>
        <p:spPr/>
        <p:txBody>
          <a:bodyPr>
            <a:normAutofit fontScale="92500"/>
          </a:bodyPr>
          <a:lstStyle/>
          <a:p>
            <a:pPr marL="457200" lvl="0" indent="-457200">
              <a:buFont typeface="Wingdings" panose="05000000000000000000" pitchFamily="2" charset="2"/>
              <a:buChar char="q"/>
            </a:pPr>
            <a:r>
              <a:rPr lang="en-US" dirty="0"/>
              <a:t>Year-round source of highly motivated pre-professionals</a:t>
            </a:r>
          </a:p>
          <a:p>
            <a:pPr marL="457200" indent="-457200">
              <a:buFont typeface="Wingdings" panose="05000000000000000000" pitchFamily="2" charset="2"/>
              <a:buChar char="q"/>
            </a:pPr>
            <a:r>
              <a:rPr lang="en-US" dirty="0"/>
              <a:t>Proven, cost-effective way to recruit and evaluate potential employees</a:t>
            </a:r>
          </a:p>
          <a:p>
            <a:pPr marL="457200" lvl="0" indent="-457200">
              <a:buFont typeface="Wingdings" panose="05000000000000000000" pitchFamily="2" charset="2"/>
              <a:buChar char="q"/>
            </a:pPr>
            <a:r>
              <a:rPr lang="en-US" dirty="0"/>
              <a:t>Flexible, cost-effective work force not requiring a long-term employer commitment</a:t>
            </a:r>
          </a:p>
          <a:p>
            <a:pPr marL="457200" lvl="0" indent="-457200">
              <a:buFont typeface="Wingdings" panose="05000000000000000000" pitchFamily="2" charset="2"/>
              <a:buChar char="q"/>
            </a:pPr>
            <a:r>
              <a:rPr lang="en-US" dirty="0"/>
              <a:t>Students bring new perspectives to old problems</a:t>
            </a:r>
          </a:p>
          <a:p>
            <a:pPr marL="457200" lvl="0" indent="-457200">
              <a:buFont typeface="Wingdings" panose="05000000000000000000" pitchFamily="2" charset="2"/>
              <a:buChar char="q"/>
            </a:pPr>
            <a:r>
              <a:rPr lang="en-US" dirty="0"/>
              <a:t>Visibility of your agency is increased on campus</a:t>
            </a:r>
          </a:p>
          <a:p>
            <a:pPr>
              <a:spcAft>
                <a:spcPts val="1200"/>
              </a:spcAft>
            </a:pPr>
            <a:endParaRPr lang="en-US" dirty="0"/>
          </a:p>
        </p:txBody>
      </p:sp>
    </p:spTree>
    <p:extLst>
      <p:ext uri="{BB962C8B-B14F-4D97-AF65-F5344CB8AC3E}">
        <p14:creationId xmlns:p14="http://schemas.microsoft.com/office/powerpoint/2010/main" val="163213490"/>
      </p:ext>
    </p:extLst>
  </p:cSld>
  <p:clrMapOvr>
    <a:masterClrMapping/>
  </p:clrMapOvr>
</p:sld>
</file>

<file path=ppt/theme/theme1.xml><?xml version="1.0" encoding="utf-8"?>
<a:theme xmlns:a="http://schemas.openxmlformats.org/drawingml/2006/main" name="Retrospect">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1230</TotalTime>
  <Words>1198</Words>
  <Application>Microsoft Office PowerPoint</Application>
  <PresentationFormat>Widescreen</PresentationFormat>
  <Paragraphs>109</Paragraphs>
  <Slides>33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Calibri</vt:lpstr>
      <vt:lpstr>Calibri Light</vt:lpstr>
      <vt:lpstr>Wingdings</vt:lpstr>
      <vt:lpstr>Retrospect</vt:lpstr>
      <vt:lpstr>Employees – Your Most Important Asset – How to Find Them and How to Keep Them</vt:lpstr>
      <vt:lpstr>Presenters</vt:lpstr>
      <vt:lpstr>Agenda</vt:lpstr>
      <vt:lpstr>Internships</vt:lpstr>
      <vt:lpstr>The Dream</vt:lpstr>
      <vt:lpstr>Internships</vt:lpstr>
      <vt:lpstr>What is an internship?</vt:lpstr>
      <vt:lpstr>   Characteristics include:</vt:lpstr>
      <vt:lpstr>How do internships benefit an agency?</vt:lpstr>
      <vt:lpstr>Steps to designing an internship program</vt:lpstr>
      <vt:lpstr>Step 1 – Set Goals</vt:lpstr>
      <vt:lpstr>Step 2 – Write a Plan</vt:lpstr>
      <vt:lpstr>Step 3 – Recruit Interns</vt:lpstr>
      <vt:lpstr>Step 4 – Manage the Interns</vt:lpstr>
      <vt:lpstr>Step 5 – Keep Your Focus on the Future</vt:lpstr>
      <vt:lpstr>PowerPoint Presentation</vt:lpstr>
      <vt:lpstr>Building Morale</vt:lpstr>
      <vt:lpstr>Building Morale and Restoring Motivation</vt:lpstr>
      <vt:lpstr>Suggestions to Build Morale and Motivation</vt:lpstr>
      <vt:lpstr>PowerPoint Presentation</vt:lpstr>
      <vt:lpstr>Staff Retention</vt:lpstr>
      <vt:lpstr>Retention – How to Keep Your Top Talent</vt:lpstr>
      <vt:lpstr>How to Hang On to Your High Potentials</vt:lpstr>
      <vt:lpstr>PowerPoint Presentation</vt:lpstr>
      <vt:lpstr>Mentorships</vt:lpstr>
      <vt:lpstr>Retention Planning</vt:lpstr>
      <vt:lpstr>Retention Planning</vt:lpstr>
      <vt:lpstr>Manager Support</vt:lpstr>
      <vt:lpstr>Retention Measures</vt:lpstr>
      <vt:lpstr>Strategy Into Action</vt:lpstr>
      <vt:lpstr>Retention Agreement Notes</vt:lpstr>
      <vt:lpstr>Questions?</vt:lpstr>
      <vt:lpstr>Contact Information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Paving the Way for Business Progression and Sanctuary</dc:title>
  <dc:creator>Linda Crawford</dc:creator>
  <cp:lastModifiedBy>Darrell Smith</cp:lastModifiedBy>
  <cp:revision>80</cp:revision>
  <cp:lastPrinted>2019-06-21T15:01:05Z</cp:lastPrinted>
  <dcterms:created xsi:type="dcterms:W3CDTF">2019-05-01T01:18:31Z</dcterms:created>
  <dcterms:modified xsi:type="dcterms:W3CDTF">2019-07-02T16:17:24Z</dcterms:modified>
</cp:coreProperties>
</file>