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7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57568-236B-4F8E-A3F5-0353FC9B2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055" y="1286939"/>
            <a:ext cx="9356436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Measurements for a Productive Audit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1DB3A0-6EEC-487D-9653-99DADC796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algn="ctr">
              <a:buClr>
                <a:srgbClr val="5FCBEF"/>
              </a:buClr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“Just Okay is not Okay”</a:t>
            </a:r>
          </a:p>
          <a:p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23DAF5-A570-4222-8067-4BBC9B9F2D88}"/>
              </a:ext>
            </a:extLst>
          </p:cNvPr>
          <p:cNvSpPr txBox="1"/>
          <p:nvPr/>
        </p:nvSpPr>
        <p:spPr>
          <a:xfrm>
            <a:off x="176981" y="5555219"/>
            <a:ext cx="5083278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Darlene Allen, Louisiana</a:t>
            </a:r>
          </a:p>
          <a:p>
            <a:pPr>
              <a:spcBef>
                <a:spcPts val="800"/>
              </a:spcBef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Alan Woodard, North Carolina</a:t>
            </a:r>
          </a:p>
          <a:p>
            <a:pPr>
              <a:spcBef>
                <a:spcPts val="800"/>
              </a:spcBef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Rich Unen, Florida</a:t>
            </a:r>
          </a:p>
        </p:txBody>
      </p:sp>
    </p:spTree>
    <p:extLst>
      <p:ext uri="{BB962C8B-B14F-4D97-AF65-F5344CB8AC3E}">
        <p14:creationId xmlns:p14="http://schemas.microsoft.com/office/powerpoint/2010/main" val="89956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Effectiveness/Materiality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(continued)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20A3F3E-9A46-4BBC-8EC7-2E7C2661E582}"/>
              </a:ext>
            </a:extLst>
          </p:cNvPr>
          <p:cNvSpPr txBox="1">
            <a:spLocks/>
          </p:cNvSpPr>
          <p:nvPr/>
        </p:nvSpPr>
        <p:spPr>
          <a:xfrm>
            <a:off x="597988" y="1204885"/>
            <a:ext cx="9448800" cy="5456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Audits per hour initiative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Refund fraud/identity theft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Protested cases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Withdrawn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Upheld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Reduced but liability still exists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Return on investment by section and overall division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Return on investment by auditor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9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and Efficiency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546943"/>
            <a:ext cx="9910915" cy="523731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Case evaluation score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Peer review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Taxpayer survey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Efficiency rating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Team efficiency goal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Error rate</a:t>
            </a:r>
          </a:p>
          <a:p>
            <a:pPr>
              <a:lnSpc>
                <a:spcPct val="90000"/>
              </a:lnSpc>
              <a:spcBef>
                <a:spcPts val="3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Team error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1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D059E84-ACAF-402C-A839-39E8D5798212}"/>
              </a:ext>
            </a:extLst>
          </p:cNvPr>
          <p:cNvSpPr/>
          <p:nvPr/>
        </p:nvSpPr>
        <p:spPr>
          <a:xfrm>
            <a:off x="8961120" y="-12192"/>
            <a:ext cx="3243072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12FA726-4AA7-4108-A149-B108F955F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1427"/>
              </p:ext>
            </p:extLst>
          </p:nvPr>
        </p:nvGraphicFramePr>
        <p:xfrm>
          <a:off x="0" y="916982"/>
          <a:ext cx="12192001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65">
                  <a:extLst>
                    <a:ext uri="{9D8B030D-6E8A-4147-A177-3AD203B41FA5}">
                      <a16:colId xmlns:a16="http://schemas.microsoft.com/office/drawing/2014/main" xmlns="" val="1532980062"/>
                    </a:ext>
                  </a:extLst>
                </a:gridCol>
                <a:gridCol w="3078643">
                  <a:extLst>
                    <a:ext uri="{9D8B030D-6E8A-4147-A177-3AD203B41FA5}">
                      <a16:colId xmlns:a16="http://schemas.microsoft.com/office/drawing/2014/main" xmlns="" val="310693766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3764531799"/>
                    </a:ext>
                  </a:extLst>
                </a:gridCol>
                <a:gridCol w="2002069">
                  <a:extLst>
                    <a:ext uri="{9D8B030D-6E8A-4147-A177-3AD203B41FA5}">
                      <a16:colId xmlns:a16="http://schemas.microsoft.com/office/drawing/2014/main" xmlns="" val="1051479494"/>
                    </a:ext>
                  </a:extLst>
                </a:gridCol>
                <a:gridCol w="118019">
                  <a:extLst>
                    <a:ext uri="{9D8B030D-6E8A-4147-A177-3AD203B41FA5}">
                      <a16:colId xmlns:a16="http://schemas.microsoft.com/office/drawing/2014/main" xmlns="" val="2994217941"/>
                    </a:ext>
                  </a:extLst>
                </a:gridCol>
                <a:gridCol w="1220100">
                  <a:extLst>
                    <a:ext uri="{9D8B030D-6E8A-4147-A177-3AD203B41FA5}">
                      <a16:colId xmlns:a16="http://schemas.microsoft.com/office/drawing/2014/main" xmlns="" val="2153277058"/>
                    </a:ext>
                  </a:extLst>
                </a:gridCol>
                <a:gridCol w="3503065">
                  <a:extLst>
                    <a:ext uri="{9D8B030D-6E8A-4147-A177-3AD203B41FA5}">
                      <a16:colId xmlns:a16="http://schemas.microsoft.com/office/drawing/2014/main" xmlns="" val="144483806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Select Auditor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Select Tax Type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87908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Sales and Use Tax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Out of State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99673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Auditor Totals for the Period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Average for the Period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Indicator Description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5657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Cases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11.47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Productivity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6382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93.36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Days Start to Commencement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73.32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3299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185.60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Commencement to Workpapers Ready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212.97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59312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185.15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Days Start to Case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325.20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8523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38.95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ticulate Narrow" panose="02000506040000020004" pitchFamily="2" charset="0"/>
                        </a:rPr>
                        <a:t>Average Days First Assessment to Case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48.54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4078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36.36%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Closed Case within 305 Days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63.29%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19576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ticulate Narrow" panose="02000506040000020004" pitchFamily="2" charset="0"/>
                        </a:rPr>
                        <a:t>% Closed Case within 60 of Statute Expiration Date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94507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of No Changes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27.58%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management/Cost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9463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of Cases with Extensions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39.01%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6132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5,794.16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Tax per Case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48,125.36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798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74.71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Hours per Case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111.61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377915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77.75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Tax per Hour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431.19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2435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Low Assessment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5.75%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2684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Small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43.83%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55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Medium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26.79%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799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Large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24.22%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2136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2.94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 Evaluation Score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2.75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Quality and Efficiency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4295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95.33%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 Evaluation Ratio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Quality and Efficiency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7435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94.08%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Direct Audit Percentage – set at 87%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87%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Time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584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r"/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58959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Count of Positive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46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3367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Percent of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69.00%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449807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870223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AAE82DBF-1EEE-476E-9C91-A2A5D7D230F7}"/>
              </a:ext>
            </a:extLst>
          </p:cNvPr>
          <p:cNvSpPr txBox="1">
            <a:spLocks/>
          </p:cNvSpPr>
          <p:nvPr/>
        </p:nvSpPr>
        <p:spPr>
          <a:xfrm>
            <a:off x="127819" y="226143"/>
            <a:ext cx="9812594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</a:t>
            </a:r>
          </a:p>
        </p:txBody>
      </p:sp>
    </p:spTree>
    <p:extLst>
      <p:ext uri="{BB962C8B-B14F-4D97-AF65-F5344CB8AC3E}">
        <p14:creationId xmlns:p14="http://schemas.microsoft.com/office/powerpoint/2010/main" val="115558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D059E84-ACAF-402C-A839-39E8D5798212}"/>
              </a:ext>
            </a:extLst>
          </p:cNvPr>
          <p:cNvSpPr/>
          <p:nvPr/>
        </p:nvSpPr>
        <p:spPr>
          <a:xfrm>
            <a:off x="8961120" y="-12192"/>
            <a:ext cx="3243072" cy="13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12FA726-4AA7-4108-A149-B108F955F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51150"/>
              </p:ext>
            </p:extLst>
          </p:nvPr>
        </p:nvGraphicFramePr>
        <p:xfrm>
          <a:off x="0" y="916982"/>
          <a:ext cx="12192001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65">
                  <a:extLst>
                    <a:ext uri="{9D8B030D-6E8A-4147-A177-3AD203B41FA5}">
                      <a16:colId xmlns:a16="http://schemas.microsoft.com/office/drawing/2014/main" xmlns="" val="1532980062"/>
                    </a:ext>
                  </a:extLst>
                </a:gridCol>
                <a:gridCol w="3078643">
                  <a:extLst>
                    <a:ext uri="{9D8B030D-6E8A-4147-A177-3AD203B41FA5}">
                      <a16:colId xmlns:a16="http://schemas.microsoft.com/office/drawing/2014/main" xmlns="" val="310693766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3764531799"/>
                    </a:ext>
                  </a:extLst>
                </a:gridCol>
                <a:gridCol w="2002069">
                  <a:extLst>
                    <a:ext uri="{9D8B030D-6E8A-4147-A177-3AD203B41FA5}">
                      <a16:colId xmlns:a16="http://schemas.microsoft.com/office/drawing/2014/main" xmlns="" val="1051479494"/>
                    </a:ext>
                  </a:extLst>
                </a:gridCol>
                <a:gridCol w="118019">
                  <a:extLst>
                    <a:ext uri="{9D8B030D-6E8A-4147-A177-3AD203B41FA5}">
                      <a16:colId xmlns:a16="http://schemas.microsoft.com/office/drawing/2014/main" xmlns="" val="2994217941"/>
                    </a:ext>
                  </a:extLst>
                </a:gridCol>
                <a:gridCol w="1220100">
                  <a:extLst>
                    <a:ext uri="{9D8B030D-6E8A-4147-A177-3AD203B41FA5}">
                      <a16:colId xmlns:a16="http://schemas.microsoft.com/office/drawing/2014/main" xmlns="" val="2153277058"/>
                    </a:ext>
                  </a:extLst>
                </a:gridCol>
                <a:gridCol w="3503065">
                  <a:extLst>
                    <a:ext uri="{9D8B030D-6E8A-4147-A177-3AD203B41FA5}">
                      <a16:colId xmlns:a16="http://schemas.microsoft.com/office/drawing/2014/main" xmlns="" val="144483806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Select Auditor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Select Tax Type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87908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Sales and Use Tax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 State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99673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Auditor Totals for the Period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Average for the Period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Indicator Description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5657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Cases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12.19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Productivity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6382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55.38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Days Start to Commencement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56.88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3299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188.63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Commencement to Workpapers Ready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109.28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59312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350.25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Days Start to Case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211.10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8523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36.88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ticulate Narrow" panose="02000506040000020004" pitchFamily="2" charset="0"/>
                        </a:rPr>
                        <a:t>Average Days First Assessment to Case Closed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42.02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4078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Closed Case within 305 Days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91.81%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19576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ticulate Narrow" panose="02000506040000020004" pitchFamily="2" charset="0"/>
                        </a:rPr>
                        <a:t>% Closed Case within 60 of Statute Expiration Date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0.08%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94507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37.50%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of No Changes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13.63%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Case management/Cost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9463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% of Cases with Extensions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9.39%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6132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16,422.85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Tax per Case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29,651.01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798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111.09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Hours per Case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62.43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377915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147.83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Average Tax per Hour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474.94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2435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Low Assessment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34.33%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Cost effectiveness/Materiality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2684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Small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54.25%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55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Medium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13.14%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799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25.00%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Large Audit Percentage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5.32%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Potential for Complexity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2136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2.60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 Evaluation Score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2.75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Quality and Efficiency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4295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73.72%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Case Evaluation Ratio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85%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Requires Review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Quality and Efficiency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7435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93.29%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Direct Audit Percentage – set at 87%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87%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Good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Time Management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584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r"/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58959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Count of Positive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846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3367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Percent of Indicators</a:t>
                      </a: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31.00%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449807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ticulate Narrow" panose="02000506040000020004" pitchFamily="2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9870223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AAE82DBF-1EEE-476E-9C91-A2A5D7D230F7}"/>
              </a:ext>
            </a:extLst>
          </p:cNvPr>
          <p:cNvSpPr txBox="1">
            <a:spLocks/>
          </p:cNvSpPr>
          <p:nvPr/>
        </p:nvSpPr>
        <p:spPr>
          <a:xfrm>
            <a:off x="127819" y="226143"/>
            <a:ext cx="9812594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</a:t>
            </a:r>
          </a:p>
        </p:txBody>
      </p:sp>
    </p:spTree>
    <p:extLst>
      <p:ext uri="{BB962C8B-B14F-4D97-AF65-F5344CB8AC3E}">
        <p14:creationId xmlns:p14="http://schemas.microsoft.com/office/powerpoint/2010/main" val="336365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Process Performance Measures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6131CD1-5AB9-40A6-9848-164B67B27E18}"/>
              </a:ext>
            </a:extLst>
          </p:cNvPr>
          <p:cNvSpPr/>
          <p:nvPr/>
        </p:nvSpPr>
        <p:spPr>
          <a:xfrm>
            <a:off x="878591" y="1645615"/>
            <a:ext cx="3507353" cy="363990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7F7"/>
                </a:solidFill>
              </a:rPr>
              <a:t>Why do we measure?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509529E-D2A4-40F5-ABA6-F9F32ACE117E}"/>
              </a:ext>
            </a:extLst>
          </p:cNvPr>
          <p:cNvSpPr/>
          <p:nvPr/>
        </p:nvSpPr>
        <p:spPr>
          <a:xfrm>
            <a:off x="5308661" y="1645615"/>
            <a:ext cx="3507353" cy="363990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7F7"/>
                </a:solidFill>
              </a:rPr>
              <a:t>What do we measure?</a:t>
            </a:r>
          </a:p>
        </p:txBody>
      </p:sp>
    </p:spTree>
    <p:extLst>
      <p:ext uri="{BB962C8B-B14F-4D97-AF65-F5344CB8AC3E}">
        <p14:creationId xmlns:p14="http://schemas.microsoft.com/office/powerpoint/2010/main" val="246777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Measure?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327355"/>
            <a:ext cx="9448800" cy="5456903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Report to Legislature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Assist in conducting efficient operations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Proper allocation of resources and time management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Identification of strong/weak areas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Timely feedback and consistent progress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Increase productivity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Continual improvement</a:t>
            </a:r>
          </a:p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Assess our progress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Measure?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3018503"/>
            <a:ext cx="9910915" cy="37657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4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The auditor, the initiative, and the Program</a:t>
            </a:r>
          </a:p>
          <a:p>
            <a:pPr>
              <a:lnSpc>
                <a:spcPct val="90000"/>
              </a:lnSpc>
              <a:spcBef>
                <a:spcPts val="4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To determine if the auditor is performing optimally, exceeding, or under-performing</a:t>
            </a:r>
          </a:p>
          <a:p>
            <a:pPr>
              <a:lnSpc>
                <a:spcPct val="90000"/>
              </a:lnSpc>
              <a:spcBef>
                <a:spcPts val="4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If any of the initiatives or programs need to be eliminated, modified, or enhanced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E20BE40E-03BF-4920-95EF-1D76C33D0CC4}"/>
              </a:ext>
            </a:extLst>
          </p:cNvPr>
          <p:cNvSpPr/>
          <p:nvPr/>
        </p:nvSpPr>
        <p:spPr>
          <a:xfrm>
            <a:off x="471948" y="1199536"/>
            <a:ext cx="9094839" cy="1514168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3200" b="1" dirty="0">
                <a:solidFill>
                  <a:srgbClr val="FFF7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Measure Everything</a:t>
            </a:r>
            <a:endParaRPr lang="en-US" sz="2800" b="1" dirty="0">
              <a:solidFill>
                <a:srgbClr val="FFF7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2400"/>
              </a:spcBef>
            </a:pPr>
            <a:r>
              <a:rPr lang="en-US" sz="2000" b="1" dirty="0">
                <a:solidFill>
                  <a:srgbClr val="FFF7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Every breath, every step, every keystroke, every number…everything</a:t>
            </a:r>
          </a:p>
        </p:txBody>
      </p:sp>
    </p:spTree>
    <p:extLst>
      <p:ext uri="{BB962C8B-B14F-4D97-AF65-F5344CB8AC3E}">
        <p14:creationId xmlns:p14="http://schemas.microsoft.com/office/powerpoint/2010/main" val="173072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Measure?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546943"/>
            <a:ext cx="9910915" cy="5237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Productivity</a:t>
            </a:r>
          </a:p>
          <a:p>
            <a:pPr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Time management</a:t>
            </a:r>
          </a:p>
          <a:p>
            <a:pPr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Case management</a:t>
            </a:r>
          </a:p>
          <a:p>
            <a:pPr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Cost effectiveness/materiality</a:t>
            </a:r>
          </a:p>
          <a:p>
            <a:pPr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Quality and efficiency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0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2113933"/>
            <a:ext cx="9910915" cy="4768645"/>
          </a:xfrm>
        </p:spPr>
        <p:txBody>
          <a:bodyPr>
            <a:normAutofit/>
          </a:bodyPr>
          <a:lstStyle/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Audits started</a:t>
            </a:r>
          </a:p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Audits completed</a:t>
            </a:r>
          </a:p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Audits closed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DD85E73-B1D3-4B9D-823C-656CC432CB4F}"/>
              </a:ext>
            </a:extLst>
          </p:cNvPr>
          <p:cNvSpPr txBox="1">
            <a:spLocks/>
          </p:cNvSpPr>
          <p:nvPr/>
        </p:nvSpPr>
        <p:spPr>
          <a:xfrm>
            <a:off x="599768" y="1379799"/>
            <a:ext cx="9910915" cy="5237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800"/>
              </a:spcBef>
              <a:buClr>
                <a:schemeClr val="accent2">
                  <a:lumMod val="75000"/>
                </a:schemeClr>
              </a:buClr>
              <a:buSzPct val="125000"/>
              <a:buFont typeface="Wingdings 3" charset="2"/>
              <a:buNone/>
            </a:pPr>
            <a:r>
              <a:rPr lang="en-US" sz="3200" dirty="0"/>
              <a:t>Number of: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Management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2113933"/>
            <a:ext cx="9910915" cy="4768645"/>
          </a:xfrm>
        </p:spPr>
        <p:txBody>
          <a:bodyPr>
            <a:normAutofit/>
          </a:bodyPr>
          <a:lstStyle/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Audit hours</a:t>
            </a:r>
          </a:p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Direct audit hours</a:t>
            </a:r>
          </a:p>
          <a:p>
            <a:pPr marL="855663" indent="-393700">
              <a:lnSpc>
                <a:spcPct val="90000"/>
              </a:lnSpc>
              <a:spcBef>
                <a:spcPts val="7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dirty="0"/>
              <a:t>Out of office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5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Management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EB8396-5BBE-42D8-A57F-023325C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327355"/>
            <a:ext cx="8544232" cy="545690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Average Days </a:t>
            </a:r>
          </a:p>
          <a:p>
            <a:pPr lvl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Start to commencement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Start to closed case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First assessment to closed case</a:t>
            </a:r>
          </a:p>
          <a:p>
            <a:pPr>
              <a:spcBef>
                <a:spcPts val="1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Percentage of </a:t>
            </a:r>
          </a:p>
          <a:p>
            <a:pPr lvl="1"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Closed cases within 305 days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Closed cases within 60 days of statute expiration date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No changes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Tax compliance examinations resulting in an adjustment to a taxpayer’s account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600" dirty="0"/>
              <a:t>Cases with extension</a:t>
            </a:r>
          </a:p>
          <a:p>
            <a:pPr>
              <a:spcBef>
                <a:spcPts val="18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800" dirty="0"/>
              <a:t>Cases in inventory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7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FB01E3-CA7F-4E7F-B3BA-299A4A59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226143"/>
            <a:ext cx="9812594" cy="1320800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Effectiveness/Materiality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7900425-F8CD-43B1-A241-CDD2FAE1944C}"/>
              </a:ext>
            </a:extLst>
          </p:cNvPr>
          <p:cNvSpPr txBox="1">
            <a:spLocks/>
          </p:cNvSpPr>
          <p:nvPr/>
        </p:nvSpPr>
        <p:spPr>
          <a:xfrm>
            <a:off x="599768" y="1288027"/>
            <a:ext cx="9448800" cy="54569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Average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800" dirty="0"/>
              <a:t>Tax per audit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800" dirty="0"/>
              <a:t>Hours per audit</a:t>
            </a:r>
          </a:p>
          <a:p>
            <a:pPr lvl="1">
              <a:spcBef>
                <a:spcPts val="2000"/>
              </a:spcBef>
              <a:buClr>
                <a:schemeClr val="accent2">
                  <a:lumMod val="75000"/>
                </a:schemeClr>
              </a:buClr>
              <a:buSzPct val="125000"/>
              <a:buFont typeface="Trebuchet MS" panose="020B0603020202020204" pitchFamily="34" charset="0"/>
              <a:buChar char="-"/>
            </a:pPr>
            <a:r>
              <a:rPr lang="en-US" sz="2800" dirty="0"/>
              <a:t>Tax per hour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Low assessment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Adjustments by tax schedule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Net assessments by tax schedule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Collections </a:t>
            </a:r>
          </a:p>
          <a:p>
            <a:pPr>
              <a:spcBef>
                <a:spcPts val="2200"/>
              </a:spcBef>
              <a:buClr>
                <a:schemeClr val="accent2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000" dirty="0"/>
              <a:t>Refunds reduced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297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794</Words>
  <Application>Microsoft Office PowerPoint</Application>
  <PresentationFormat>Widescreen</PresentationFormat>
  <Paragraphs>291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Articulate Narrow</vt:lpstr>
      <vt:lpstr>Calibri</vt:lpstr>
      <vt:lpstr>Trebuchet MS</vt:lpstr>
      <vt:lpstr>Wingdings 3</vt:lpstr>
      <vt:lpstr>Facet</vt:lpstr>
      <vt:lpstr>Measurements for a Productive Audit Program</vt:lpstr>
      <vt:lpstr>Audit Process Performance Measures</vt:lpstr>
      <vt:lpstr>Why Do We Measure?</vt:lpstr>
      <vt:lpstr>What Do We Measure?</vt:lpstr>
      <vt:lpstr>What Do We Measure?</vt:lpstr>
      <vt:lpstr>Productivity</vt:lpstr>
      <vt:lpstr>Time Management</vt:lpstr>
      <vt:lpstr>Case Management</vt:lpstr>
      <vt:lpstr>Cost Effectiveness/Materiality</vt:lpstr>
      <vt:lpstr>Cost Effectiveness/Materiality (continued)</vt:lpstr>
      <vt:lpstr>Quality and Efficiency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for a Productive Audit Program</dc:title>
  <dc:creator>John Merchant,Iii</dc:creator>
  <cp:lastModifiedBy>Darrell Smith</cp:lastModifiedBy>
  <cp:revision>25</cp:revision>
  <dcterms:created xsi:type="dcterms:W3CDTF">2019-06-25T15:36:31Z</dcterms:created>
  <dcterms:modified xsi:type="dcterms:W3CDTF">2019-07-05T13:34:32Z</dcterms:modified>
</cp:coreProperties>
</file>