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354" r:id="rId2"/>
    <p:sldId id="374" r:id="rId3"/>
    <p:sldId id="357" r:id="rId4"/>
    <p:sldId id="380" r:id="rId5"/>
    <p:sldId id="366" r:id="rId6"/>
    <p:sldId id="328" r:id="rId7"/>
    <p:sldId id="368" r:id="rId8"/>
    <p:sldId id="376" r:id="rId9"/>
    <p:sldId id="369" r:id="rId10"/>
    <p:sldId id="379" r:id="rId11"/>
    <p:sldId id="373" r:id="rId12"/>
    <p:sldId id="375" r:id="rId13"/>
    <p:sldId id="365" r:id="rId14"/>
    <p:sldId id="381" r:id="rId15"/>
    <p:sldId id="367" r:id="rId16"/>
    <p:sldId id="370" r:id="rId17"/>
    <p:sldId id="371" r:id="rId18"/>
    <p:sldId id="378" r:id="rId19"/>
    <p:sldId id="356" r:id="rId20"/>
  </p:sldIdLst>
  <p:sldSz cx="9144000" cy="6858000" type="screen4x3"/>
  <p:notesSz cx="9236075" cy="7010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208">
          <p15:clr>
            <a:srgbClr val="A4A3A4"/>
          </p15:clr>
        </p15:guide>
        <p15:guide id="2" pos="528">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E44"/>
    <a:srgbClr val="008BC0"/>
    <a:srgbClr val="0189BB"/>
    <a:srgbClr val="4F6F92"/>
    <a:srgbClr val="E6E6E6"/>
    <a:srgbClr val="A6AFBC"/>
    <a:srgbClr val="D7D7D7"/>
    <a:srgbClr val="97A2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5592" autoAdjust="0"/>
  </p:normalViewPr>
  <p:slideViewPr>
    <p:cSldViewPr>
      <p:cViewPr varScale="1">
        <p:scale>
          <a:sx n="76" d="100"/>
          <a:sy n="76" d="100"/>
        </p:scale>
        <p:origin x="1536" y="62"/>
      </p:cViewPr>
      <p:guideLst>
        <p:guide orient="horz" pos="2208"/>
        <p:guide pos="528"/>
      </p:guideLst>
    </p:cSldViewPr>
  </p:slideViewPr>
  <p:outlineViewPr>
    <p:cViewPr>
      <p:scale>
        <a:sx n="33" d="100"/>
        <a:sy n="33" d="100"/>
      </p:scale>
      <p:origin x="0" y="1255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4" d="100"/>
          <a:sy n="64" d="100"/>
        </p:scale>
        <p:origin x="3158" y="86"/>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02701" cy="350056"/>
          </a:xfrm>
          <a:prstGeom prst="rect">
            <a:avLst/>
          </a:prstGeom>
        </p:spPr>
        <p:txBody>
          <a:bodyPr vert="horz" lIns="92635" tIns="46318" rIns="92635" bIns="46318" rtlCol="0"/>
          <a:lstStyle>
            <a:lvl1pPr algn="l" eaLnBrk="1" hangingPunct="1">
              <a:defRPr sz="13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5231370" y="2"/>
            <a:ext cx="4002701" cy="350056"/>
          </a:xfrm>
          <a:prstGeom prst="rect">
            <a:avLst/>
          </a:prstGeom>
        </p:spPr>
        <p:txBody>
          <a:bodyPr vert="horz" lIns="92635" tIns="46318" rIns="92635" bIns="46318" rtlCol="0"/>
          <a:lstStyle>
            <a:lvl1pPr algn="r" eaLnBrk="1" hangingPunct="1">
              <a:defRPr sz="1300">
                <a:latin typeface="Arial" charset="0"/>
                <a:cs typeface="+mn-cs"/>
              </a:defRPr>
            </a:lvl1pPr>
          </a:lstStyle>
          <a:p>
            <a:pPr>
              <a:defRPr/>
            </a:pPr>
            <a:fld id="{E43C4C4F-487D-4CE0-A0C0-FF48EC270602}" type="datetimeFigureOut">
              <a:rPr lang="en-US"/>
              <a:pPr>
                <a:defRPr/>
              </a:pPr>
              <a:t>6/28/2019</a:t>
            </a:fld>
            <a:endParaRPr lang="en-US" dirty="0"/>
          </a:p>
        </p:txBody>
      </p:sp>
      <p:sp>
        <p:nvSpPr>
          <p:cNvPr id="4" name="Footer Placeholder 3"/>
          <p:cNvSpPr>
            <a:spLocks noGrp="1"/>
          </p:cNvSpPr>
          <p:nvPr>
            <p:ph type="ftr" sz="quarter" idx="2"/>
          </p:nvPr>
        </p:nvSpPr>
        <p:spPr>
          <a:xfrm>
            <a:off x="2" y="6659187"/>
            <a:ext cx="4002701" cy="350056"/>
          </a:xfrm>
          <a:prstGeom prst="rect">
            <a:avLst/>
          </a:prstGeom>
        </p:spPr>
        <p:txBody>
          <a:bodyPr vert="horz" lIns="92635" tIns="46318" rIns="92635" bIns="46318" rtlCol="0" anchor="b"/>
          <a:lstStyle>
            <a:lvl1pPr algn="l" eaLnBrk="1" hangingPunct="1">
              <a:defRPr sz="13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5231370" y="6659187"/>
            <a:ext cx="4002701" cy="350056"/>
          </a:xfrm>
          <a:prstGeom prst="rect">
            <a:avLst/>
          </a:prstGeom>
        </p:spPr>
        <p:txBody>
          <a:bodyPr vert="horz" wrap="square" lIns="92635" tIns="46318" rIns="92635" bIns="46318" numCol="1" anchor="b" anchorCtr="0" compatLnSpc="1">
            <a:prstTxWarp prst="textNoShape">
              <a:avLst/>
            </a:prstTxWarp>
          </a:bodyPr>
          <a:lstStyle>
            <a:lvl1pPr algn="r" eaLnBrk="1" hangingPunct="1">
              <a:defRPr sz="1300">
                <a:cs typeface="Arial" panose="020B0604020202020204" pitchFamily="34" charset="0"/>
              </a:defRPr>
            </a:lvl1pPr>
          </a:lstStyle>
          <a:p>
            <a:pPr>
              <a:defRPr/>
            </a:pPr>
            <a:fld id="{CCF8822E-E9DD-4B2D-B6DA-12D9E3391873}" type="slidenum">
              <a:rPr lang="en-US" altLang="en-US"/>
              <a:pPr>
                <a:defRPr/>
              </a:pPr>
              <a:t>‹#›</a:t>
            </a:fld>
            <a:endParaRPr lang="en-US" altLang="en-US" dirty="0"/>
          </a:p>
        </p:txBody>
      </p:sp>
    </p:spTree>
    <p:extLst>
      <p:ext uri="{BB962C8B-B14F-4D97-AF65-F5344CB8AC3E}">
        <p14:creationId xmlns:p14="http://schemas.microsoft.com/office/powerpoint/2010/main" val="1748914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2"/>
            <a:ext cx="4002701" cy="350056"/>
          </a:xfrm>
          <a:prstGeom prst="rect">
            <a:avLst/>
          </a:prstGeom>
          <a:noFill/>
          <a:ln w="9525">
            <a:noFill/>
            <a:miter lim="800000"/>
            <a:headEnd/>
            <a:tailEnd/>
          </a:ln>
        </p:spPr>
        <p:txBody>
          <a:bodyPr vert="horz" wrap="square" lIns="92635" tIns="46318" rIns="92635" bIns="46318" numCol="1" anchor="t" anchorCtr="0" compatLnSpc="1">
            <a:prstTxWarp prst="textNoShape">
              <a:avLst/>
            </a:prstTxWarp>
          </a:bodyPr>
          <a:lstStyle>
            <a:lvl1pPr eaLnBrk="0" hangingPunct="0">
              <a:defRPr sz="1300">
                <a:latin typeface="Arial" charset="0"/>
                <a:ea typeface="ＭＳ Ｐゴシック" pitchFamily="-128"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5233379" y="2"/>
            <a:ext cx="4002700" cy="350056"/>
          </a:xfrm>
          <a:prstGeom prst="rect">
            <a:avLst/>
          </a:prstGeom>
          <a:noFill/>
          <a:ln w="9525">
            <a:noFill/>
            <a:miter lim="800000"/>
            <a:headEnd/>
            <a:tailEnd/>
          </a:ln>
        </p:spPr>
        <p:txBody>
          <a:bodyPr vert="horz" wrap="square" lIns="92635" tIns="46318" rIns="92635" bIns="46318" numCol="1" anchor="t" anchorCtr="0" compatLnSpc="1">
            <a:prstTxWarp prst="textNoShape">
              <a:avLst/>
            </a:prstTxWarp>
          </a:bodyPr>
          <a:lstStyle>
            <a:lvl1pPr algn="r" eaLnBrk="0" hangingPunct="0">
              <a:defRPr sz="1300">
                <a:latin typeface="Arial" charset="0"/>
                <a:ea typeface="ＭＳ Ｐゴシック" pitchFamily="-128" charset="-128"/>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2865438"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1230677" y="3330176"/>
            <a:ext cx="6774724" cy="3153984"/>
          </a:xfrm>
          <a:prstGeom prst="rect">
            <a:avLst/>
          </a:prstGeom>
          <a:noFill/>
          <a:ln w="9525">
            <a:noFill/>
            <a:miter lim="800000"/>
            <a:headEnd/>
            <a:tailEnd/>
          </a:ln>
        </p:spPr>
        <p:txBody>
          <a:bodyPr vert="horz" wrap="square" lIns="92635" tIns="46318" rIns="92635" bIns="463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2" y="6660345"/>
            <a:ext cx="4002701" cy="350056"/>
          </a:xfrm>
          <a:prstGeom prst="rect">
            <a:avLst/>
          </a:prstGeom>
          <a:noFill/>
          <a:ln w="9525">
            <a:noFill/>
            <a:miter lim="800000"/>
            <a:headEnd/>
            <a:tailEnd/>
          </a:ln>
        </p:spPr>
        <p:txBody>
          <a:bodyPr vert="horz" wrap="square" lIns="92635" tIns="46318" rIns="92635" bIns="46318" numCol="1" anchor="b" anchorCtr="0" compatLnSpc="1">
            <a:prstTxWarp prst="textNoShape">
              <a:avLst/>
            </a:prstTxWarp>
          </a:bodyPr>
          <a:lstStyle>
            <a:lvl1pPr eaLnBrk="0" hangingPunct="0">
              <a:defRPr sz="1300">
                <a:latin typeface="Arial" charset="0"/>
                <a:ea typeface="ＭＳ Ｐゴシック" pitchFamily="-128"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5233379" y="6660345"/>
            <a:ext cx="4002700" cy="350056"/>
          </a:xfrm>
          <a:prstGeom prst="rect">
            <a:avLst/>
          </a:prstGeom>
          <a:noFill/>
          <a:ln w="9525">
            <a:noFill/>
            <a:miter lim="800000"/>
            <a:headEnd/>
            <a:tailEnd/>
          </a:ln>
        </p:spPr>
        <p:txBody>
          <a:bodyPr vert="horz" wrap="square" lIns="92635" tIns="46318" rIns="92635" bIns="46318" numCol="1" anchor="b" anchorCtr="0" compatLnSpc="1">
            <a:prstTxWarp prst="textNoShape">
              <a:avLst/>
            </a:prstTxWarp>
          </a:bodyPr>
          <a:lstStyle>
            <a:lvl1pPr algn="r" eaLnBrk="0" hangingPunct="0">
              <a:defRPr sz="1300">
                <a:cs typeface="Arial" panose="020B0604020202020204" pitchFamily="34" charset="0"/>
              </a:defRPr>
            </a:lvl1pPr>
          </a:lstStyle>
          <a:p>
            <a:pPr>
              <a:defRPr/>
            </a:pPr>
            <a:fld id="{F4EFB3CB-D5F2-4CF6-9C0A-903DEF7E853D}" type="slidenum">
              <a:rPr lang="en-US" altLang="en-US"/>
              <a:pPr>
                <a:defRPr/>
              </a:pPr>
              <a:t>‹#›</a:t>
            </a:fld>
            <a:endParaRPr lang="en-US" altLang="en-US" dirty="0"/>
          </a:p>
        </p:txBody>
      </p:sp>
    </p:spTree>
    <p:extLst>
      <p:ext uri="{BB962C8B-B14F-4D97-AF65-F5344CB8AC3E}">
        <p14:creationId xmlns:p14="http://schemas.microsoft.com/office/powerpoint/2010/main" val="1992857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12008" indent="-273848">
              <a:spcBef>
                <a:spcPct val="30000"/>
              </a:spcBef>
              <a:defRPr sz="1200">
                <a:solidFill>
                  <a:schemeClr val="tx1"/>
                </a:solidFill>
                <a:latin typeface="Arial" panose="020B0604020202020204" pitchFamily="34" charset="0"/>
                <a:ea typeface="ＭＳ Ｐゴシック" panose="020B0600070205080204" pitchFamily="34" charset="-128"/>
              </a:defRPr>
            </a:lvl2pPr>
            <a:lvl3pPr marL="1095396" indent="-219080">
              <a:spcBef>
                <a:spcPct val="30000"/>
              </a:spcBef>
              <a:defRPr sz="1200">
                <a:solidFill>
                  <a:schemeClr val="tx1"/>
                </a:solidFill>
                <a:latin typeface="Arial" panose="020B0604020202020204" pitchFamily="34" charset="0"/>
                <a:ea typeface="ＭＳ Ｐゴシック" panose="020B0600070205080204" pitchFamily="34" charset="-128"/>
              </a:defRPr>
            </a:lvl3pPr>
            <a:lvl4pPr marL="1533554" indent="-219080">
              <a:spcBef>
                <a:spcPct val="30000"/>
              </a:spcBef>
              <a:defRPr sz="1200">
                <a:solidFill>
                  <a:schemeClr val="tx1"/>
                </a:solidFill>
                <a:latin typeface="Arial" panose="020B0604020202020204" pitchFamily="34" charset="0"/>
                <a:ea typeface="ＭＳ Ｐゴシック" panose="020B0600070205080204" pitchFamily="34" charset="-128"/>
              </a:defRPr>
            </a:lvl4pPr>
            <a:lvl5pPr marL="1971712" indent="-219080">
              <a:spcBef>
                <a:spcPct val="30000"/>
              </a:spcBef>
              <a:defRPr sz="1200">
                <a:solidFill>
                  <a:schemeClr val="tx1"/>
                </a:solidFill>
                <a:latin typeface="Arial" panose="020B0604020202020204" pitchFamily="34" charset="0"/>
                <a:ea typeface="ＭＳ Ｐゴシック" panose="020B0600070205080204" pitchFamily="34" charset="-128"/>
              </a:defRPr>
            </a:lvl5pPr>
            <a:lvl6pPr marL="2409870" indent="-21908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848027" indent="-21908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286186" indent="-21908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724344" indent="-21908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defTabSz="909136">
              <a:spcBef>
                <a:spcPct val="0"/>
              </a:spcBef>
              <a:defRPr/>
            </a:pPr>
            <a:fld id="{A02F9E98-3E30-4EB5-A84A-00114D46E8D9}" type="slidenum">
              <a:rPr lang="en-US" altLang="en-US" sz="1300">
                <a:solidFill>
                  <a:srgbClr val="000000"/>
                </a:solidFill>
                <a:cs typeface="+mn-cs"/>
              </a:rPr>
              <a:pPr defTabSz="909136">
                <a:spcBef>
                  <a:spcPct val="0"/>
                </a:spcBef>
                <a:defRPr/>
              </a:pPr>
              <a:t>1</a:t>
            </a:fld>
            <a:endParaRPr lang="en-US" altLang="en-US" sz="1300" dirty="0">
              <a:solidFill>
                <a:srgbClr val="000000"/>
              </a:solidFill>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92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136">
              <a:defRPr/>
            </a:pPr>
            <a:r>
              <a:rPr lang="en-US" cap="small" baseline="30000" dirty="0"/>
              <a:t>23</a:t>
            </a:r>
            <a:r>
              <a:rPr lang="en-US" i="1" dirty="0"/>
              <a:t>Crutchfield Corp. v. Testa</a:t>
            </a:r>
            <a:r>
              <a:rPr lang="en-US" dirty="0"/>
              <a:t>, 88 N.E.3d 900, 914 (Ohio 2016). </a:t>
            </a:r>
            <a:endParaRPr lang="en-US" i="1" dirty="0"/>
          </a:p>
          <a:p>
            <a:endParaRPr lang="en-US" dirty="0"/>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13</a:t>
            </a:fld>
            <a:endParaRPr lang="en-US" altLang="en-US" dirty="0"/>
          </a:p>
        </p:txBody>
      </p:sp>
    </p:spTree>
    <p:extLst>
      <p:ext uri="{BB962C8B-B14F-4D97-AF65-F5344CB8AC3E}">
        <p14:creationId xmlns:p14="http://schemas.microsoft.com/office/powerpoint/2010/main" val="342098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136">
              <a:defRPr/>
            </a:pPr>
            <a:r>
              <a:rPr lang="en-US" cap="small" baseline="30000" dirty="0"/>
              <a:t>23</a:t>
            </a:r>
            <a:r>
              <a:rPr lang="en-US" i="1" dirty="0"/>
              <a:t>Crutchfield Corp. v. Testa</a:t>
            </a:r>
            <a:r>
              <a:rPr lang="en-US" dirty="0"/>
              <a:t>, 88 N.E.3d 900, 914 (Ohio 2016). </a:t>
            </a:r>
            <a:endParaRPr lang="en-US" i="1" dirty="0"/>
          </a:p>
          <a:p>
            <a:endParaRPr lang="en-US" dirty="0"/>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14</a:t>
            </a:fld>
            <a:endParaRPr lang="en-US" altLang="en-US" dirty="0"/>
          </a:p>
        </p:txBody>
      </p:sp>
    </p:spTree>
    <p:extLst>
      <p:ext uri="{BB962C8B-B14F-4D97-AF65-F5344CB8AC3E}">
        <p14:creationId xmlns:p14="http://schemas.microsoft.com/office/powerpoint/2010/main" val="3036073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small" baseline="30000" dirty="0"/>
              <a:t>24</a:t>
            </a:r>
            <a:r>
              <a:rPr lang="en-US" cap="small" dirty="0"/>
              <a:t>Iowa Code §</a:t>
            </a:r>
            <a:r>
              <a:rPr lang="en-US" dirty="0"/>
              <a:t>701-54.6(422) (2019).</a:t>
            </a:r>
          </a:p>
          <a:p>
            <a:r>
              <a:rPr lang="en-US" cap="small" baseline="30000" dirty="0"/>
              <a:t>25</a:t>
            </a:r>
            <a:r>
              <a:rPr lang="en-US" cap="small" dirty="0"/>
              <a:t>Ala. Admin. Code. </a:t>
            </a:r>
            <a:r>
              <a:rPr lang="en-US" dirty="0"/>
              <a:t>r. 810-27-1-.17 (2018). </a:t>
            </a:r>
            <a:endParaRPr lang="en-US" i="1" dirty="0"/>
          </a:p>
          <a:p>
            <a:endParaRPr lang="en-US" dirty="0"/>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15</a:t>
            </a:fld>
            <a:endParaRPr lang="en-US" altLang="en-US" dirty="0"/>
          </a:p>
        </p:txBody>
      </p:sp>
    </p:spTree>
    <p:extLst>
      <p:ext uri="{BB962C8B-B14F-4D97-AF65-F5344CB8AC3E}">
        <p14:creationId xmlns:p14="http://schemas.microsoft.com/office/powerpoint/2010/main" val="2284369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small" baseline="30000" dirty="0"/>
              <a:t>30</a:t>
            </a:r>
            <a:r>
              <a:rPr lang="en-US" i="1" dirty="0"/>
              <a:t>Quill v. North Dakota</a:t>
            </a:r>
            <a:r>
              <a:rPr lang="en-US" dirty="0"/>
              <a:t>, 504 U.S. 298, 307 (1992). </a:t>
            </a:r>
          </a:p>
          <a:p>
            <a:r>
              <a:rPr lang="en-US" baseline="30000" dirty="0"/>
              <a:t>31</a:t>
            </a:r>
            <a:r>
              <a:rPr lang="en-US" i="1" dirty="0"/>
              <a:t>Id.</a:t>
            </a:r>
            <a:r>
              <a:rPr lang="en-US" dirty="0"/>
              <a:t> at 308.</a:t>
            </a:r>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16</a:t>
            </a:fld>
            <a:endParaRPr lang="en-US" altLang="en-US" dirty="0"/>
          </a:p>
        </p:txBody>
      </p:sp>
    </p:spTree>
    <p:extLst>
      <p:ext uri="{BB962C8B-B14F-4D97-AF65-F5344CB8AC3E}">
        <p14:creationId xmlns:p14="http://schemas.microsoft.com/office/powerpoint/2010/main" val="2871627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small" baseline="30000" dirty="0"/>
              <a:t>26</a:t>
            </a:r>
            <a:r>
              <a:rPr lang="en-US" dirty="0"/>
              <a:t>Act of Sept. 14, 1959, Pub. L. No. 86-272, 73 Stat. 555.</a:t>
            </a:r>
          </a:p>
          <a:p>
            <a:pPr defTabSz="909136">
              <a:defRPr/>
            </a:pPr>
            <a:r>
              <a:rPr lang="en-US" baseline="30000" dirty="0">
                <a:solidFill>
                  <a:srgbClr val="000000"/>
                </a:solidFill>
              </a:rPr>
              <a:t>27</a:t>
            </a:r>
            <a:r>
              <a:rPr lang="en-US" dirty="0">
                <a:solidFill>
                  <a:srgbClr val="000000"/>
                </a:solidFill>
              </a:rPr>
              <a:t>830 </a:t>
            </a:r>
            <a:r>
              <a:rPr lang="en-US" cap="small" dirty="0">
                <a:solidFill>
                  <a:srgbClr val="000000"/>
                </a:solidFill>
              </a:rPr>
              <a:t>Mass. Code Regs. </a:t>
            </a:r>
            <a:r>
              <a:rPr lang="en-US" dirty="0">
                <a:solidFill>
                  <a:srgbClr val="000000"/>
                </a:solidFill>
              </a:rPr>
              <a:t>64H.1.7 (2019).</a:t>
            </a:r>
          </a:p>
          <a:p>
            <a:endParaRPr lang="en-US" dirty="0"/>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17</a:t>
            </a:fld>
            <a:endParaRPr lang="en-US" altLang="en-US" dirty="0"/>
          </a:p>
        </p:txBody>
      </p:sp>
    </p:spTree>
    <p:extLst>
      <p:ext uri="{BB962C8B-B14F-4D97-AF65-F5344CB8AC3E}">
        <p14:creationId xmlns:p14="http://schemas.microsoft.com/office/powerpoint/2010/main" val="1939903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small" baseline="30000" dirty="0"/>
              <a:t>28</a:t>
            </a:r>
            <a:r>
              <a:rPr lang="en-US" dirty="0"/>
              <a:t>Robert E. Yuskavage, </a:t>
            </a:r>
            <a:r>
              <a:rPr lang="en-US" i="1" dirty="0"/>
              <a:t>Improved Estimates of Gross Product by Industry, </a:t>
            </a:r>
            <a:r>
              <a:rPr lang="en-US" i="1" cap="small" dirty="0"/>
              <a:t>Survery of Current Business </a:t>
            </a:r>
            <a:r>
              <a:rPr lang="en-US" dirty="0"/>
              <a:t>(1996), https://apps.bea.gov/scb/pdf/NATIONAL/NIPA/1996/0896gpo.pdf.</a:t>
            </a:r>
          </a:p>
          <a:p>
            <a:r>
              <a:rPr lang="en-US" baseline="30000" dirty="0">
                <a:solidFill>
                  <a:srgbClr val="000000"/>
                </a:solidFill>
              </a:rPr>
              <a:t>29</a:t>
            </a:r>
            <a:r>
              <a:rPr lang="en-US" dirty="0">
                <a:solidFill>
                  <a:srgbClr val="000000"/>
                </a:solidFill>
              </a:rPr>
              <a:t>https://www2.deloitte.com/insights/us/en/economy/issues-by-the-numbers/trade-in-services-economy-growth.html</a:t>
            </a:r>
            <a:endParaRPr lang="en-US" dirty="0"/>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18</a:t>
            </a:fld>
            <a:endParaRPr lang="en-US" altLang="en-US" dirty="0"/>
          </a:p>
        </p:txBody>
      </p:sp>
    </p:spTree>
    <p:extLst>
      <p:ext uri="{BB962C8B-B14F-4D97-AF65-F5344CB8AC3E}">
        <p14:creationId xmlns:p14="http://schemas.microsoft.com/office/powerpoint/2010/main" val="1224157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19</a:t>
            </a:fld>
            <a:endParaRPr lang="en-US" altLang="en-US" dirty="0"/>
          </a:p>
        </p:txBody>
      </p:sp>
    </p:spTree>
    <p:extLst>
      <p:ext uri="{BB962C8B-B14F-4D97-AF65-F5344CB8AC3E}">
        <p14:creationId xmlns:p14="http://schemas.microsoft.com/office/powerpoint/2010/main" val="181633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136">
              <a:defRPr/>
            </a:pPr>
            <a:r>
              <a:rPr lang="en-US" cap="small" baseline="30000" dirty="0"/>
              <a:t>1</a:t>
            </a:r>
            <a:r>
              <a:rPr lang="en-US" i="1" dirty="0"/>
              <a:t>Quill Corp. v. North Dakota</a:t>
            </a:r>
            <a:r>
              <a:rPr lang="en-US" dirty="0"/>
              <a:t>, 504 U.S. 298, 313 (1992).</a:t>
            </a:r>
            <a:endParaRPr lang="en-US" cap="small" baseline="30000" dirty="0"/>
          </a:p>
          <a:p>
            <a:r>
              <a:rPr lang="en-US" cap="small" baseline="30000" dirty="0"/>
              <a:t>2</a:t>
            </a:r>
            <a:r>
              <a:rPr lang="en-US" cap="small" dirty="0"/>
              <a:t>N.H. Rev. Stat. </a:t>
            </a:r>
            <a:r>
              <a:rPr lang="en-US" dirty="0"/>
              <a:t>§77-A:1 (2018).</a:t>
            </a:r>
          </a:p>
          <a:p>
            <a:r>
              <a:rPr lang="en-US" cap="small" baseline="30000" dirty="0">
                <a:solidFill>
                  <a:schemeClr val="tx1">
                    <a:lumMod val="75000"/>
                    <a:lumOff val="25000"/>
                  </a:schemeClr>
                </a:solidFill>
              </a:rPr>
              <a:t>3</a:t>
            </a:r>
            <a:r>
              <a:rPr lang="en-US" cap="small" dirty="0"/>
              <a:t>OR. Admin. R.</a:t>
            </a:r>
            <a:r>
              <a:rPr lang="en-US" dirty="0"/>
              <a:t> 150-317-0020 (2019).</a:t>
            </a:r>
          </a:p>
          <a:p>
            <a:r>
              <a:rPr lang="en-US" i="1" baseline="30000" dirty="0">
                <a:solidFill>
                  <a:schemeClr val="tx1">
                    <a:lumMod val="75000"/>
                    <a:lumOff val="25000"/>
                  </a:schemeClr>
                </a:solidFill>
              </a:rPr>
              <a:t>4</a:t>
            </a:r>
            <a:r>
              <a:rPr lang="en-US" i="1" dirty="0"/>
              <a:t>Capital One Auto Fin. Inc. v. Dep’t of Revenue,</a:t>
            </a:r>
            <a:r>
              <a:rPr lang="en-US" dirty="0"/>
              <a:t> 22 Or. Tax 326, 346 (Or. T.C. 2016).</a:t>
            </a:r>
            <a:endParaRPr lang="en-US" dirty="0">
              <a:solidFill>
                <a:schemeClr val="tx1">
                  <a:lumMod val="75000"/>
                  <a:lumOff val="25000"/>
                </a:schemeClr>
              </a:solidFill>
            </a:endParaRPr>
          </a:p>
          <a:p>
            <a:endParaRPr lang="en-US" dirty="0"/>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3</a:t>
            </a:fld>
            <a:endParaRPr lang="en-US" altLang="en-US" dirty="0"/>
          </a:p>
        </p:txBody>
      </p:sp>
    </p:spTree>
    <p:extLst>
      <p:ext uri="{BB962C8B-B14F-4D97-AF65-F5344CB8AC3E}">
        <p14:creationId xmlns:p14="http://schemas.microsoft.com/office/powerpoint/2010/main" val="370290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cap="small" baseline="30000" dirty="0"/>
              <a:t>5</a:t>
            </a:r>
            <a:r>
              <a:rPr lang="en-US" i="1" dirty="0"/>
              <a:t>Geoffrey, Inc. v. South Carolina Tax Comm.</a:t>
            </a:r>
            <a:r>
              <a:rPr lang="en-US" dirty="0"/>
              <a:t>, 437 S.E.2d 13, 18 (S.C. 1993).</a:t>
            </a:r>
            <a:endParaRPr lang="en-US" cap="small" baseline="30000" dirty="0"/>
          </a:p>
          <a:p>
            <a:r>
              <a:rPr lang="en-US" i="1" cap="small" baseline="30000" dirty="0">
                <a:solidFill>
                  <a:schemeClr val="tx1">
                    <a:lumMod val="75000"/>
                    <a:lumOff val="25000"/>
                  </a:schemeClr>
                </a:solidFill>
              </a:rPr>
              <a:t>6</a:t>
            </a:r>
            <a:r>
              <a:rPr lang="en-US" i="1" dirty="0"/>
              <a:t>Lanco, Inc. v. Dir., Div. of Taxation</a:t>
            </a:r>
            <a:r>
              <a:rPr lang="en-US" dirty="0"/>
              <a:t>, 879 A.2d 1234, 1242 (N.J. Super. Ct. App. Div. 2005).</a:t>
            </a:r>
            <a:endParaRPr lang="en-US" cap="small" baseline="30000" dirty="0">
              <a:solidFill>
                <a:schemeClr val="tx1">
                  <a:lumMod val="75000"/>
                  <a:lumOff val="25000"/>
                </a:schemeClr>
              </a:solidFill>
            </a:endParaRPr>
          </a:p>
          <a:p>
            <a:r>
              <a:rPr lang="en-US" i="1" baseline="30000" dirty="0">
                <a:solidFill>
                  <a:schemeClr val="tx1">
                    <a:lumMod val="75000"/>
                    <a:lumOff val="25000"/>
                  </a:schemeClr>
                </a:solidFill>
              </a:rPr>
              <a:t>7</a:t>
            </a:r>
            <a:r>
              <a:rPr lang="en-US" i="1" dirty="0"/>
              <a:t>Tax Comm’r of State v. MBNA America Bank, N.A.</a:t>
            </a:r>
            <a:r>
              <a:rPr lang="en-US" dirty="0"/>
              <a:t>, 640 S.E.2d 226, 235 (W. Va. 2006).</a:t>
            </a:r>
          </a:p>
          <a:p>
            <a:r>
              <a:rPr lang="en-US" baseline="30000" dirty="0"/>
              <a:t>8</a:t>
            </a:r>
            <a:r>
              <a:rPr lang="en-US" i="1" dirty="0"/>
              <a:t>Crutchfield Corp. v. Testa</a:t>
            </a:r>
            <a:r>
              <a:rPr lang="en-US" dirty="0"/>
              <a:t>, 88 N.E.3d 900, 914 (Ohio 2016). </a:t>
            </a:r>
            <a:endParaRPr lang="en-US" sz="800" dirty="0"/>
          </a:p>
          <a:p>
            <a:endParaRPr lang="en-US" dirty="0"/>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5</a:t>
            </a:fld>
            <a:endParaRPr lang="en-US" altLang="en-US" dirty="0"/>
          </a:p>
        </p:txBody>
      </p:sp>
    </p:spTree>
    <p:extLst>
      <p:ext uri="{BB962C8B-B14F-4D97-AF65-F5344CB8AC3E}">
        <p14:creationId xmlns:p14="http://schemas.microsoft.com/office/powerpoint/2010/main" val="414304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cap="small" baseline="30000" dirty="0"/>
              <a:t>9</a:t>
            </a:r>
            <a:r>
              <a:rPr lang="en-US" i="1" dirty="0"/>
              <a:t>Quill Corp. v. North Dakota</a:t>
            </a:r>
            <a:r>
              <a:rPr lang="en-US" dirty="0"/>
              <a:t>, 504 U.S. 298, 320 (1992).</a:t>
            </a:r>
            <a:endParaRPr lang="en-US" cap="small" baseline="30000" dirty="0"/>
          </a:p>
          <a:p>
            <a:r>
              <a:rPr lang="en-US" i="1" cap="small" baseline="30000" dirty="0">
                <a:solidFill>
                  <a:schemeClr val="tx1">
                    <a:lumMod val="75000"/>
                    <a:lumOff val="25000"/>
                  </a:schemeClr>
                </a:solidFill>
              </a:rPr>
              <a:t>10</a:t>
            </a:r>
            <a:r>
              <a:rPr lang="en-US" i="1" dirty="0"/>
              <a:t>South Dakota v. Wayfair Inc.</a:t>
            </a:r>
            <a:r>
              <a:rPr lang="en-US" dirty="0"/>
              <a:t>, 138 S. Ct. 2080, 2099 (2018) (quoting </a:t>
            </a:r>
            <a:r>
              <a:rPr lang="en-US" i="1" dirty="0"/>
              <a:t>Polar Tankers, Inc. v. City of Valdez</a:t>
            </a:r>
            <a:r>
              <a:rPr lang="en-US" dirty="0"/>
              <a:t>, 557 U.S. 1, 11 (2009)). </a:t>
            </a:r>
            <a:endParaRPr lang="en-US" sz="800" b="1" i="1" dirty="0"/>
          </a:p>
          <a:p>
            <a:endParaRPr lang="en-US" dirty="0"/>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6</a:t>
            </a:fld>
            <a:endParaRPr lang="en-US" altLang="en-US" dirty="0"/>
          </a:p>
        </p:txBody>
      </p:sp>
    </p:spTree>
    <p:extLst>
      <p:ext uri="{BB962C8B-B14F-4D97-AF65-F5344CB8AC3E}">
        <p14:creationId xmlns:p14="http://schemas.microsoft.com/office/powerpoint/2010/main" val="376916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7</a:t>
            </a:fld>
            <a:endParaRPr lang="en-US" altLang="en-US" dirty="0"/>
          </a:p>
        </p:txBody>
      </p:sp>
    </p:spTree>
    <p:extLst>
      <p:ext uri="{BB962C8B-B14F-4D97-AF65-F5344CB8AC3E}">
        <p14:creationId xmlns:p14="http://schemas.microsoft.com/office/powerpoint/2010/main" val="352978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small" baseline="30000" dirty="0"/>
              <a:t>11</a:t>
            </a:r>
            <a:r>
              <a:rPr lang="en-US" i="1" dirty="0"/>
              <a:t>Tax Comm’r of State v. MBNA America Bank</a:t>
            </a:r>
            <a:r>
              <a:rPr lang="en-US" dirty="0"/>
              <a:t>, 640 S.E.2d 226, 235 (W. Va. 2006).</a:t>
            </a:r>
            <a:endParaRPr lang="en-US" i="1" dirty="0"/>
          </a:p>
          <a:p>
            <a:r>
              <a:rPr lang="en-US" baseline="30000" dirty="0"/>
              <a:t>12</a:t>
            </a:r>
            <a:r>
              <a:rPr lang="en-US" i="1" dirty="0"/>
              <a:t>Griffith v. ConAgra Brands, Inc.</a:t>
            </a:r>
            <a:r>
              <a:rPr lang="en-US" dirty="0"/>
              <a:t>, 728 S.E.2d 74, 84 (W. Va. 2012).</a:t>
            </a:r>
            <a:endParaRPr lang="en-US" baseline="30000" dirty="0"/>
          </a:p>
          <a:p>
            <a:r>
              <a:rPr lang="en-US" i="1" baseline="30000" dirty="0"/>
              <a:t>13</a:t>
            </a:r>
            <a:r>
              <a:rPr lang="en-US" i="1" dirty="0"/>
              <a:t>Capital One Bank v. Comm’r of Revenue</a:t>
            </a:r>
            <a:r>
              <a:rPr lang="en-US" dirty="0"/>
              <a:t>, 899 N.E.2d 76, 86 (Mass. 2009).</a:t>
            </a:r>
            <a:endParaRPr lang="en-US" sz="800" i="1" dirty="0"/>
          </a:p>
          <a:p>
            <a:endParaRPr lang="en-US" dirty="0"/>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8</a:t>
            </a:fld>
            <a:endParaRPr lang="en-US" altLang="en-US" dirty="0"/>
          </a:p>
        </p:txBody>
      </p:sp>
    </p:spTree>
    <p:extLst>
      <p:ext uri="{BB962C8B-B14F-4D97-AF65-F5344CB8AC3E}">
        <p14:creationId xmlns:p14="http://schemas.microsoft.com/office/powerpoint/2010/main" val="954574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small" baseline="30000" dirty="0"/>
              <a:t>14</a:t>
            </a:r>
            <a:r>
              <a:rPr lang="en-US" i="1" dirty="0"/>
              <a:t>South Dakota v. Wayfair</a:t>
            </a:r>
            <a:r>
              <a:rPr lang="en-US" dirty="0"/>
              <a:t>, 138 S. Ct. 2080, 2098 (2018).</a:t>
            </a:r>
            <a:endParaRPr lang="en-US" i="1" dirty="0"/>
          </a:p>
          <a:p>
            <a:r>
              <a:rPr lang="en-US" baseline="30000" dirty="0"/>
              <a:t>15</a:t>
            </a:r>
            <a:r>
              <a:rPr lang="en-US" i="1" dirty="0"/>
              <a:t>Id.</a:t>
            </a:r>
            <a:r>
              <a:rPr lang="en-US" dirty="0"/>
              <a:t> </a:t>
            </a:r>
            <a:r>
              <a:rPr lang="en-US" i="1" dirty="0"/>
              <a:t> </a:t>
            </a:r>
          </a:p>
          <a:p>
            <a:r>
              <a:rPr lang="en-US" baseline="30000" dirty="0"/>
              <a:t>16</a:t>
            </a:r>
            <a:r>
              <a:rPr lang="en-US" i="1" dirty="0"/>
              <a:t>Id.</a:t>
            </a:r>
            <a:r>
              <a:rPr lang="en-US" dirty="0"/>
              <a:t> at 2099.</a:t>
            </a:r>
          </a:p>
          <a:p>
            <a:r>
              <a:rPr lang="en-US" baseline="30000" dirty="0"/>
              <a:t>17</a:t>
            </a:r>
            <a:r>
              <a:rPr lang="en-US" i="1" dirty="0"/>
              <a:t>Id.</a:t>
            </a:r>
          </a:p>
          <a:p>
            <a:r>
              <a:rPr lang="en-US" baseline="30000" dirty="0"/>
              <a:t>18</a:t>
            </a:r>
            <a:r>
              <a:rPr lang="en-US" i="1" dirty="0"/>
              <a:t>Wisconsin Dept. of Revenue v. William Wrigley, Jr., Co., </a:t>
            </a:r>
            <a:r>
              <a:rPr lang="en-US" dirty="0"/>
              <a:t>505 U.S. 214, 231 (1992). </a:t>
            </a:r>
          </a:p>
          <a:p>
            <a:endParaRPr lang="en-US" dirty="0"/>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9</a:t>
            </a:fld>
            <a:endParaRPr lang="en-US" altLang="en-US" dirty="0"/>
          </a:p>
        </p:txBody>
      </p:sp>
    </p:spTree>
    <p:extLst>
      <p:ext uri="{BB962C8B-B14F-4D97-AF65-F5344CB8AC3E}">
        <p14:creationId xmlns:p14="http://schemas.microsoft.com/office/powerpoint/2010/main" val="258876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19</a:t>
            </a:r>
            <a:r>
              <a:rPr lang="en-US" i="1" dirty="0"/>
              <a:t>Wayfair</a:t>
            </a:r>
            <a:r>
              <a:rPr lang="en-US" dirty="0"/>
              <a:t>, 138 S. Ct. at 2099.</a:t>
            </a:r>
          </a:p>
          <a:p>
            <a:r>
              <a:rPr lang="en-US" baseline="30000" dirty="0"/>
              <a:t>20</a:t>
            </a:r>
            <a:r>
              <a:rPr lang="en-US" i="1" dirty="0"/>
              <a:t>Id. </a:t>
            </a:r>
            <a:endParaRPr lang="en-US" sz="800" i="1" dirty="0"/>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11</a:t>
            </a:fld>
            <a:endParaRPr lang="en-US" altLang="en-US" dirty="0"/>
          </a:p>
        </p:txBody>
      </p:sp>
    </p:spTree>
    <p:extLst>
      <p:ext uri="{BB962C8B-B14F-4D97-AF65-F5344CB8AC3E}">
        <p14:creationId xmlns:p14="http://schemas.microsoft.com/office/powerpoint/2010/main" val="288817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21</a:t>
            </a:r>
            <a:r>
              <a:rPr lang="en-US" i="1" dirty="0"/>
              <a:t>Id</a:t>
            </a:r>
            <a:r>
              <a:rPr lang="en-US" dirty="0"/>
              <a:t>. </a:t>
            </a:r>
          </a:p>
          <a:p>
            <a:r>
              <a:rPr lang="en-US" baseline="30000" dirty="0"/>
              <a:t>22</a:t>
            </a:r>
            <a:r>
              <a:rPr lang="en-US" i="1" dirty="0"/>
              <a:t>Id. </a:t>
            </a:r>
            <a:endParaRPr lang="en-US" sz="800" i="1" dirty="0"/>
          </a:p>
        </p:txBody>
      </p:sp>
      <p:sp>
        <p:nvSpPr>
          <p:cNvPr id="4" name="Slide Number Placeholder 3"/>
          <p:cNvSpPr>
            <a:spLocks noGrp="1"/>
          </p:cNvSpPr>
          <p:nvPr>
            <p:ph type="sldNum" sz="quarter" idx="5"/>
          </p:nvPr>
        </p:nvSpPr>
        <p:spPr/>
        <p:txBody>
          <a:bodyPr/>
          <a:lstStyle/>
          <a:p>
            <a:pPr>
              <a:defRPr/>
            </a:pPr>
            <a:fld id="{F4EFB3CB-D5F2-4CF6-9C0A-903DEF7E853D}" type="slidenum">
              <a:rPr lang="en-US" altLang="en-US" smtClean="0"/>
              <a:pPr>
                <a:defRPr/>
              </a:pPr>
              <a:t>12</a:t>
            </a:fld>
            <a:endParaRPr lang="en-US" altLang="en-US" dirty="0"/>
          </a:p>
        </p:txBody>
      </p:sp>
    </p:spTree>
    <p:extLst>
      <p:ext uri="{BB962C8B-B14F-4D97-AF65-F5344CB8AC3E}">
        <p14:creationId xmlns:p14="http://schemas.microsoft.com/office/powerpoint/2010/main" val="8630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3200" y="4724400"/>
            <a:ext cx="77724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4" name="Date Placeholder 3"/>
          <p:cNvSpPr>
            <a:spLocks noGrp="1" noChangeArrowheads="1"/>
          </p:cNvSpPr>
          <p:nvPr>
            <p:ph type="dt" sz="half" idx="10"/>
          </p:nvPr>
        </p:nvSpPr>
        <p:spPr>
          <a:xfrm>
            <a:off x="6400800" y="60960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endParaRPr lang="en-US" dirty="0"/>
          </a:p>
        </p:txBody>
      </p:sp>
      <p:sp>
        <p:nvSpPr>
          <p:cNvPr id="5" name="Footer Placeholder 4"/>
          <p:cNvSpPr>
            <a:spLocks noGrp="1" noChangeArrowheads="1"/>
          </p:cNvSpPr>
          <p:nvPr>
            <p:ph type="ftr" sz="quarter" idx="11"/>
          </p:nvPr>
        </p:nvSpPr>
        <p:spPr>
          <a:xfrm>
            <a:off x="-1219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000">
                <a:latin typeface="Arial" charset="0"/>
                <a:ea typeface="ＭＳ Ｐゴシック" pitchFamily="-128" charset="-128"/>
                <a:cs typeface="+mn-cs"/>
              </a:defRPr>
            </a:lvl1pPr>
          </a:lstStyle>
          <a:p>
            <a:pPr>
              <a:defRPr/>
            </a:pPr>
            <a:r>
              <a:rPr lang="en-US" altLang="en-US" dirty="0"/>
              <a:t> ©©Mark F. Sommer 2017 </a:t>
            </a:r>
          </a:p>
          <a:p>
            <a:pPr>
              <a:defRPr/>
            </a:pPr>
            <a:r>
              <a:rPr lang="en-US" altLang="en-US" dirty="0"/>
              <a:t>Page ‹#›</a:t>
            </a:r>
            <a:endParaRPr lang="en-US" dirty="0"/>
          </a:p>
          <a:p>
            <a:pPr>
              <a:defRPr/>
            </a:pPr>
            <a:endParaRPr lang="en-US" dirty="0"/>
          </a:p>
        </p:txBody>
      </p:sp>
      <p:sp>
        <p:nvSpPr>
          <p:cNvPr id="6" name="Slide Number Placeholder 5"/>
          <p:cNvSpPr>
            <a:spLocks noGrp="1" noChangeArrowheads="1"/>
          </p:cNvSpPr>
          <p:nvPr>
            <p:ph type="sldNum" sz="quarter" idx="12"/>
          </p:nvPr>
        </p:nvSpPr>
        <p:spPr>
          <a:xfrm>
            <a:off x="-4114800" y="2590800"/>
            <a:ext cx="3276600" cy="457200"/>
          </a:xfrm>
          <a:prstGeom prst="rect">
            <a:avLst/>
          </a:prstGeom>
        </p:spPr>
        <p:txBody>
          <a:bodyPr/>
          <a:lstStyle>
            <a:lvl1pPr>
              <a:defRPr/>
            </a:lvl1pPr>
          </a:lstStyle>
          <a:p>
            <a:pPr>
              <a:defRPr/>
            </a:pPr>
            <a:r>
              <a:rPr lang="en-US" altLang="en-US" dirty="0"/>
              <a:t>©Jennifer Y. Barber, 2014</a:t>
            </a:r>
          </a:p>
          <a:p>
            <a:pPr>
              <a:defRPr/>
            </a:pPr>
            <a:r>
              <a:rPr lang="en-US" altLang="en-US" dirty="0"/>
              <a:t>Page </a:t>
            </a:r>
            <a:fld id="{BEE01EEA-70D6-48D3-829E-FD220C41E61C}" type="slidenum">
              <a:rPr lang="en-US" altLang="en-US" smtClean="0"/>
              <a:pPr>
                <a:defRPr/>
              </a:pPr>
              <a:t>‹#›</a:t>
            </a:fld>
            <a:endParaRPr lang="en-US" altLang="en-US" dirty="0"/>
          </a:p>
        </p:txBody>
      </p:sp>
    </p:spTree>
    <p:extLst>
      <p:ext uri="{BB962C8B-B14F-4D97-AF65-F5344CB8AC3E}">
        <p14:creationId xmlns:p14="http://schemas.microsoft.com/office/powerpoint/2010/main" val="118104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981200" y="3200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endParaRPr lang="en-US" dirty="0"/>
          </a:p>
        </p:txBody>
      </p:sp>
      <p:sp>
        <p:nvSpPr>
          <p:cNvPr id="5" name="Rectangle 5"/>
          <p:cNvSpPr>
            <a:spLocks noGrp="1" noChangeArrowheads="1"/>
          </p:cNvSpPr>
          <p:nvPr>
            <p:ph type="ftr" sz="quarter" idx="11"/>
          </p:nvPr>
        </p:nvSpPr>
        <p:spPr>
          <a:xfrm>
            <a:off x="-7620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r>
              <a:rPr lang="en-US" dirty="0"/>
              <a:t> ©Mark F. Sommer 2017</a:t>
            </a:r>
          </a:p>
          <a:p>
            <a:pPr>
              <a:defRPr/>
            </a:pPr>
            <a:r>
              <a:rPr lang="en-US" dirty="0"/>
              <a:t>Page ‹#›</a:t>
            </a:r>
          </a:p>
        </p:txBody>
      </p:sp>
      <p:sp>
        <p:nvSpPr>
          <p:cNvPr id="6" name="Rectangle 6"/>
          <p:cNvSpPr>
            <a:spLocks noGrp="1" noChangeArrowheads="1"/>
          </p:cNvSpPr>
          <p:nvPr>
            <p:ph type="sldNum" sz="quarter" idx="12"/>
          </p:nvPr>
        </p:nvSpPr>
        <p:spPr>
          <a:xfrm>
            <a:off x="-2514600" y="2667000"/>
            <a:ext cx="2514600" cy="457200"/>
          </a:xfrm>
          <a:prstGeom prst="rect">
            <a:avLst/>
          </a:prstGeom>
        </p:spPr>
        <p:txBody>
          <a:bodyPr/>
          <a:lstStyle>
            <a:lvl1pPr>
              <a:defRPr/>
            </a:lvl1pPr>
          </a:lstStyle>
          <a:p>
            <a:pPr>
              <a:defRPr/>
            </a:pPr>
            <a:r>
              <a:rPr lang="en-US" altLang="en-US" dirty="0"/>
              <a:t>©Jennifer Y. Barber, 2014</a:t>
            </a:r>
          </a:p>
          <a:p>
            <a:pPr>
              <a:defRPr/>
            </a:pPr>
            <a:r>
              <a:rPr lang="en-US" altLang="en-US" dirty="0"/>
              <a:t>Page </a:t>
            </a:r>
            <a:fld id="{1F7A0437-696C-4116-A4DA-D83D25FD881D}" type="slidenum">
              <a:rPr lang="en-US" altLang="en-US" smtClean="0"/>
              <a:pPr>
                <a:defRPr/>
              </a:pPr>
              <a:t>‹#›</a:t>
            </a:fld>
            <a:endParaRPr lang="en-US" altLang="en-US" dirty="0"/>
          </a:p>
        </p:txBody>
      </p:sp>
    </p:spTree>
    <p:extLst>
      <p:ext uri="{BB962C8B-B14F-4D97-AF65-F5344CB8AC3E}">
        <p14:creationId xmlns:p14="http://schemas.microsoft.com/office/powerpoint/2010/main" val="198403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7725" y="609600"/>
            <a:ext cx="1692275"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0900" y="609600"/>
            <a:ext cx="4924425"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209800" y="3384331"/>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endParaRPr lang="en-US" dirty="0"/>
          </a:p>
        </p:txBody>
      </p:sp>
      <p:sp>
        <p:nvSpPr>
          <p:cNvPr id="5" name="Rectangle 5"/>
          <p:cNvSpPr>
            <a:spLocks noGrp="1" noChangeArrowheads="1"/>
          </p:cNvSpPr>
          <p:nvPr>
            <p:ph type="ftr" sz="quarter" idx="11"/>
          </p:nvPr>
        </p:nvSpPr>
        <p:spPr>
          <a:xfrm>
            <a:off x="-990600" y="6135413"/>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r>
              <a:rPr lang="en-US" dirty="0"/>
              <a:t> ©Mark F. Sommer 2017</a:t>
            </a:r>
          </a:p>
          <a:p>
            <a:pPr>
              <a:defRPr/>
            </a:pPr>
            <a:r>
              <a:rPr lang="en-US" dirty="0"/>
              <a:t>Page ‹#›</a:t>
            </a:r>
            <a:endParaRPr lang="en-US" sz="1000" dirty="0"/>
          </a:p>
        </p:txBody>
      </p:sp>
      <p:sp>
        <p:nvSpPr>
          <p:cNvPr id="6" name="Rectangle 6"/>
          <p:cNvSpPr>
            <a:spLocks noGrp="1" noChangeArrowheads="1"/>
          </p:cNvSpPr>
          <p:nvPr>
            <p:ph type="sldNum" sz="quarter" idx="12"/>
          </p:nvPr>
        </p:nvSpPr>
        <p:spPr>
          <a:xfrm>
            <a:off x="-2667000" y="2286000"/>
            <a:ext cx="2590800" cy="457200"/>
          </a:xfrm>
          <a:prstGeom prst="rect">
            <a:avLst/>
          </a:prstGeom>
        </p:spPr>
        <p:txBody>
          <a:bodyPr/>
          <a:lstStyle>
            <a:lvl1pPr>
              <a:defRPr/>
            </a:lvl1pPr>
          </a:lstStyle>
          <a:p>
            <a:pPr>
              <a:defRPr/>
            </a:pPr>
            <a:r>
              <a:rPr lang="en-US" altLang="en-US" dirty="0"/>
              <a:t>©Jennifer Y. Barber, 2014</a:t>
            </a:r>
          </a:p>
          <a:p>
            <a:pPr>
              <a:defRPr/>
            </a:pPr>
            <a:r>
              <a:rPr lang="en-US" altLang="en-US" dirty="0"/>
              <a:t>Page </a:t>
            </a:r>
            <a:fld id="{94AC1018-65D0-4510-A7F4-8EC13B00DD20}" type="slidenum">
              <a:rPr lang="en-US" altLang="en-US" smtClean="0"/>
              <a:pPr>
                <a:defRPr/>
              </a:pPr>
              <a:t>‹#›</a:t>
            </a:fld>
            <a:endParaRPr lang="en-US" altLang="en-US" dirty="0"/>
          </a:p>
        </p:txBody>
      </p:sp>
    </p:spTree>
    <p:extLst>
      <p:ext uri="{BB962C8B-B14F-4D97-AF65-F5344CB8AC3E}">
        <p14:creationId xmlns:p14="http://schemas.microsoft.com/office/powerpoint/2010/main" val="2383096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2514600" y="22860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endParaRPr lang="en-US" dirty="0"/>
          </a:p>
        </p:txBody>
      </p:sp>
      <p:sp>
        <p:nvSpPr>
          <p:cNvPr id="5" name="Rectangle 5"/>
          <p:cNvSpPr>
            <a:spLocks noGrp="1" noChangeArrowheads="1"/>
          </p:cNvSpPr>
          <p:nvPr>
            <p:ph type="ftr" sz="quarter" idx="11"/>
          </p:nvPr>
        </p:nvSpPr>
        <p:spPr>
          <a:xfrm>
            <a:off x="-1219200" y="6124903"/>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r>
              <a:rPr lang="en-US" altLang="en-US" dirty="0"/>
              <a:t> ©Mark F. Sommer 2017</a:t>
            </a:r>
          </a:p>
          <a:p>
            <a:pPr>
              <a:defRPr/>
            </a:pPr>
            <a:r>
              <a:rPr lang="en-US" altLang="en-US" dirty="0"/>
              <a:t>Page </a:t>
            </a:r>
            <a:fld id="{475067DA-CDB1-49EF-8C9B-AD98AAAC711E}" type="slidenum">
              <a:rPr lang="en-US" altLang="en-US" smtClean="0"/>
              <a:pPr>
                <a:defRPr/>
              </a:pPr>
              <a:t>‹#›</a:t>
            </a:fld>
            <a:endParaRPr lang="en-US" altLang="en-US" sz="1000" dirty="0"/>
          </a:p>
        </p:txBody>
      </p:sp>
      <p:sp>
        <p:nvSpPr>
          <p:cNvPr id="6" name="Rectangle 3">
            <a:extLst>
              <a:ext uri="{FF2B5EF4-FFF2-40B4-BE49-F238E27FC236}">
                <a16:creationId xmlns:a16="http://schemas.microsoft.com/office/drawing/2014/main" xmlns="" id="{B1148F62-C4F1-45D6-87AD-42FA48E395C3}"/>
              </a:ext>
            </a:extLst>
          </p:cNvPr>
          <p:cNvSpPr>
            <a:spLocks noGrp="1" noChangeArrowheads="1"/>
          </p:cNvSpPr>
          <p:nvPr>
            <p:ph idx="1" hasCustomPrompt="1"/>
          </p:nvPr>
        </p:nvSpPr>
        <p:spPr bwMode="auto">
          <a:xfrm>
            <a:off x="914400" y="15240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5pPr marL="1828800" indent="0">
              <a:buNone/>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4"/>
            <a:endParaRPr lang="en-US" altLang="en-US" dirty="0"/>
          </a:p>
        </p:txBody>
      </p:sp>
      <p:sp>
        <p:nvSpPr>
          <p:cNvPr id="7" name="Rectangle 2">
            <a:extLst>
              <a:ext uri="{FF2B5EF4-FFF2-40B4-BE49-F238E27FC236}">
                <a16:creationId xmlns:a16="http://schemas.microsoft.com/office/drawing/2014/main" xmlns="" id="{B5B5C2BC-B102-4BD5-908F-1B7C6F5A5737}"/>
              </a:ext>
            </a:extLst>
          </p:cNvPr>
          <p:cNvSpPr>
            <a:spLocks noGrp="1" noChangeArrowheads="1"/>
          </p:cNvSpPr>
          <p:nvPr>
            <p:ph type="title"/>
          </p:nvPr>
        </p:nvSpPr>
        <p:spPr bwMode="auto">
          <a:xfrm>
            <a:off x="914400" y="68580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28746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2514600" y="22860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endParaRPr lang="en-US" dirty="0"/>
          </a:p>
        </p:txBody>
      </p:sp>
      <p:sp>
        <p:nvSpPr>
          <p:cNvPr id="5" name="Rectangle 5"/>
          <p:cNvSpPr>
            <a:spLocks noGrp="1" noChangeArrowheads="1"/>
          </p:cNvSpPr>
          <p:nvPr>
            <p:ph type="ftr" sz="quarter" idx="11"/>
          </p:nvPr>
        </p:nvSpPr>
        <p:spPr>
          <a:xfrm>
            <a:off x="-1219200" y="6124903"/>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r>
              <a:rPr lang="en-US" altLang="en-US" dirty="0"/>
              <a:t> ©Mark F. Sommer 2017</a:t>
            </a:r>
          </a:p>
          <a:p>
            <a:pPr>
              <a:defRPr/>
            </a:pPr>
            <a:r>
              <a:rPr lang="en-US" altLang="en-US" dirty="0"/>
              <a:t>Page </a:t>
            </a:r>
            <a:fld id="{475067DA-CDB1-49EF-8C9B-AD98AAAC711E}" type="slidenum">
              <a:rPr lang="en-US" altLang="en-US" smtClean="0"/>
              <a:pPr>
                <a:defRPr/>
              </a:pPr>
              <a:t>‹#›</a:t>
            </a:fld>
            <a:endParaRPr lang="en-US" altLang="en-US" sz="1000" dirty="0"/>
          </a:p>
        </p:txBody>
      </p:sp>
    </p:spTree>
    <p:extLst>
      <p:ext uri="{BB962C8B-B14F-4D97-AF65-F5344CB8AC3E}">
        <p14:creationId xmlns:p14="http://schemas.microsoft.com/office/powerpoint/2010/main" val="64562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1910255" y="42672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endParaRPr lang="en-US" dirty="0"/>
          </a:p>
        </p:txBody>
      </p:sp>
      <p:sp>
        <p:nvSpPr>
          <p:cNvPr id="5" name="Rectangle 5"/>
          <p:cNvSpPr>
            <a:spLocks noGrp="1" noChangeArrowheads="1"/>
          </p:cNvSpPr>
          <p:nvPr>
            <p:ph type="ftr" sz="quarter" idx="11"/>
          </p:nvPr>
        </p:nvSpPr>
        <p:spPr>
          <a:xfrm>
            <a:off x="-981403" y="60960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r>
              <a:rPr lang="en-US" dirty="0"/>
              <a:t> ©Mark F. Sommer 2017</a:t>
            </a:r>
          </a:p>
          <a:p>
            <a:pPr>
              <a:defRPr/>
            </a:pPr>
            <a:r>
              <a:rPr lang="en-US" dirty="0"/>
              <a:t>Page ‹#›</a:t>
            </a:r>
            <a:endParaRPr lang="en-US" sz="1000" dirty="0"/>
          </a:p>
        </p:txBody>
      </p:sp>
      <p:sp>
        <p:nvSpPr>
          <p:cNvPr id="6" name="Rectangle 6"/>
          <p:cNvSpPr>
            <a:spLocks noGrp="1" noChangeArrowheads="1"/>
          </p:cNvSpPr>
          <p:nvPr>
            <p:ph type="sldNum" sz="quarter" idx="12"/>
          </p:nvPr>
        </p:nvSpPr>
        <p:spPr>
          <a:xfrm>
            <a:off x="-2438400" y="3124200"/>
            <a:ext cx="2590800" cy="457200"/>
          </a:xfrm>
          <a:prstGeom prst="rect">
            <a:avLst/>
          </a:prstGeom>
        </p:spPr>
        <p:txBody>
          <a:bodyPr/>
          <a:lstStyle>
            <a:lvl1pPr>
              <a:defRPr/>
            </a:lvl1pPr>
          </a:lstStyle>
          <a:p>
            <a:pPr>
              <a:defRPr/>
            </a:pPr>
            <a:r>
              <a:rPr lang="en-US" altLang="en-US" dirty="0"/>
              <a:t>©Jennifer Y. Barber, 2014</a:t>
            </a:r>
          </a:p>
          <a:p>
            <a:pPr>
              <a:defRPr/>
            </a:pPr>
            <a:r>
              <a:rPr lang="en-US" altLang="en-US" dirty="0"/>
              <a:t>Page </a:t>
            </a:r>
            <a:fld id="{E78B07FA-A68E-4DC9-85E8-5A6A2E944A1B}" type="slidenum">
              <a:rPr lang="en-US" altLang="en-US" smtClean="0"/>
              <a:pPr>
                <a:defRPr/>
              </a:pPr>
              <a:t>‹#›</a:t>
            </a:fld>
            <a:endParaRPr lang="en-US" altLang="en-US" dirty="0"/>
          </a:p>
        </p:txBody>
      </p:sp>
    </p:spTree>
    <p:extLst>
      <p:ext uri="{BB962C8B-B14F-4D97-AF65-F5344CB8AC3E}">
        <p14:creationId xmlns:p14="http://schemas.microsoft.com/office/powerpoint/2010/main" val="424248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9812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81500" y="19812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2438400" y="38862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endParaRPr lang="en-US" dirty="0"/>
          </a:p>
        </p:txBody>
      </p:sp>
      <p:sp>
        <p:nvSpPr>
          <p:cNvPr id="6" name="Footer Placeholder 5"/>
          <p:cNvSpPr>
            <a:spLocks noGrp="1" noChangeArrowheads="1"/>
          </p:cNvSpPr>
          <p:nvPr>
            <p:ph type="ftr" sz="quarter" idx="11"/>
          </p:nvPr>
        </p:nvSpPr>
        <p:spPr>
          <a:xfrm>
            <a:off x="-9906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r>
              <a:rPr lang="en-US" dirty="0"/>
              <a:t> ©Mark F. Sommer 2017</a:t>
            </a:r>
          </a:p>
          <a:p>
            <a:pPr>
              <a:defRPr/>
            </a:pPr>
            <a:r>
              <a:rPr lang="en-US" dirty="0"/>
              <a:t>Page ‹#›</a:t>
            </a:r>
          </a:p>
        </p:txBody>
      </p:sp>
      <p:sp>
        <p:nvSpPr>
          <p:cNvPr id="7" name="Slide Number Placeholder 6"/>
          <p:cNvSpPr>
            <a:spLocks noGrp="1" noChangeArrowheads="1"/>
          </p:cNvSpPr>
          <p:nvPr>
            <p:ph type="sldNum" sz="quarter" idx="12"/>
          </p:nvPr>
        </p:nvSpPr>
        <p:spPr>
          <a:xfrm>
            <a:off x="-3108434" y="4495800"/>
            <a:ext cx="2590800" cy="457200"/>
          </a:xfrm>
          <a:prstGeom prst="rect">
            <a:avLst/>
          </a:prstGeom>
        </p:spPr>
        <p:txBody>
          <a:bodyPr/>
          <a:lstStyle>
            <a:lvl1pPr>
              <a:defRPr/>
            </a:lvl1pPr>
          </a:lstStyle>
          <a:p>
            <a:pPr>
              <a:defRPr/>
            </a:pPr>
            <a:r>
              <a:rPr lang="en-US" altLang="en-US" dirty="0"/>
              <a:t>©Jennifer Y. Barber, 2017</a:t>
            </a:r>
          </a:p>
          <a:p>
            <a:pPr>
              <a:defRPr/>
            </a:pPr>
            <a:r>
              <a:rPr lang="en-US" altLang="en-US" dirty="0"/>
              <a:t>Page </a:t>
            </a:r>
            <a:fld id="{B9F11F25-4B4E-4E0C-AA38-74C6B7505D0C}" type="slidenum">
              <a:rPr lang="en-US" altLang="en-US" smtClean="0"/>
              <a:pPr>
                <a:defRPr/>
              </a:pPr>
              <a:t>‹#›</a:t>
            </a:fld>
            <a:endParaRPr lang="en-US" altLang="en-US" dirty="0"/>
          </a:p>
        </p:txBody>
      </p:sp>
    </p:spTree>
    <p:extLst>
      <p:ext uri="{BB962C8B-B14F-4D97-AF65-F5344CB8AC3E}">
        <p14:creationId xmlns:p14="http://schemas.microsoft.com/office/powerpoint/2010/main" val="99102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2286000" y="3921919"/>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endParaRPr lang="en-US" dirty="0"/>
          </a:p>
        </p:txBody>
      </p:sp>
      <p:sp>
        <p:nvSpPr>
          <p:cNvPr id="8" name="Rectangle 5"/>
          <p:cNvSpPr>
            <a:spLocks noGrp="1" noChangeArrowheads="1"/>
          </p:cNvSpPr>
          <p:nvPr>
            <p:ph type="ftr" sz="quarter" idx="11"/>
          </p:nvPr>
        </p:nvSpPr>
        <p:spPr>
          <a:xfrm>
            <a:off x="-1129862" y="6190785"/>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r>
              <a:rPr lang="en-US" dirty="0"/>
              <a:t> ©Mark F. Sommer 2017</a:t>
            </a:r>
          </a:p>
          <a:p>
            <a:pPr>
              <a:defRPr/>
            </a:pPr>
            <a:r>
              <a:rPr lang="en-US" dirty="0"/>
              <a:t>Page ‹#›</a:t>
            </a:r>
            <a:endParaRPr lang="en-US" sz="1000" dirty="0"/>
          </a:p>
        </p:txBody>
      </p:sp>
      <p:sp>
        <p:nvSpPr>
          <p:cNvPr id="9" name="Rectangle 6"/>
          <p:cNvSpPr>
            <a:spLocks noGrp="1" noChangeArrowheads="1"/>
          </p:cNvSpPr>
          <p:nvPr>
            <p:ph type="sldNum" sz="quarter" idx="12"/>
          </p:nvPr>
        </p:nvSpPr>
        <p:spPr>
          <a:xfrm>
            <a:off x="-2438400" y="2971800"/>
            <a:ext cx="2590800" cy="457200"/>
          </a:xfrm>
          <a:prstGeom prst="rect">
            <a:avLst/>
          </a:prstGeom>
        </p:spPr>
        <p:txBody>
          <a:bodyPr/>
          <a:lstStyle>
            <a:lvl1pPr>
              <a:defRPr/>
            </a:lvl1pPr>
          </a:lstStyle>
          <a:p>
            <a:pPr>
              <a:defRPr/>
            </a:pPr>
            <a:r>
              <a:rPr lang="en-US" altLang="en-US" dirty="0"/>
              <a:t>©Jennifer Y. Barber, 2014</a:t>
            </a:r>
          </a:p>
          <a:p>
            <a:pPr>
              <a:defRPr/>
            </a:pPr>
            <a:r>
              <a:rPr lang="en-US" altLang="en-US" dirty="0"/>
              <a:t>Page </a:t>
            </a:r>
            <a:fld id="{381BC6BA-F478-4782-BE60-13C40C93C907}" type="slidenum">
              <a:rPr lang="en-US" altLang="en-US" smtClean="0"/>
              <a:pPr>
                <a:defRPr/>
              </a:pPr>
              <a:t>‹#›</a:t>
            </a:fld>
            <a:endParaRPr lang="en-US" altLang="en-US" dirty="0"/>
          </a:p>
        </p:txBody>
      </p:sp>
    </p:spTree>
    <p:extLst>
      <p:ext uri="{BB962C8B-B14F-4D97-AF65-F5344CB8AC3E}">
        <p14:creationId xmlns:p14="http://schemas.microsoft.com/office/powerpoint/2010/main" val="51358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1676400" y="4038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endParaRPr lang="en-US" dirty="0"/>
          </a:p>
        </p:txBody>
      </p:sp>
      <p:sp>
        <p:nvSpPr>
          <p:cNvPr id="4" name="Rectangle 5"/>
          <p:cNvSpPr>
            <a:spLocks noGrp="1" noChangeArrowheads="1"/>
          </p:cNvSpPr>
          <p:nvPr>
            <p:ph type="ftr" sz="quarter" idx="11"/>
          </p:nvPr>
        </p:nvSpPr>
        <p:spPr>
          <a:xfrm>
            <a:off x="-914400" y="60198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r>
              <a:rPr lang="en-US" dirty="0"/>
              <a:t> ©Mark F. Sommer 2017 </a:t>
            </a:r>
          </a:p>
          <a:p>
            <a:pPr>
              <a:defRPr/>
            </a:pPr>
            <a:r>
              <a:rPr lang="en-US" dirty="0"/>
              <a:t>Page ‹#›</a:t>
            </a:r>
            <a:endParaRPr lang="en-US" sz="1000" dirty="0"/>
          </a:p>
        </p:txBody>
      </p:sp>
      <p:sp>
        <p:nvSpPr>
          <p:cNvPr id="5" name="Rectangle 6"/>
          <p:cNvSpPr>
            <a:spLocks noGrp="1" noChangeArrowheads="1"/>
          </p:cNvSpPr>
          <p:nvPr>
            <p:ph type="sldNum" sz="quarter" idx="12"/>
          </p:nvPr>
        </p:nvSpPr>
        <p:spPr>
          <a:xfrm>
            <a:off x="-2564524" y="3200400"/>
            <a:ext cx="2590800" cy="457200"/>
          </a:xfrm>
          <a:prstGeom prst="rect">
            <a:avLst/>
          </a:prstGeom>
        </p:spPr>
        <p:txBody>
          <a:bodyPr/>
          <a:lstStyle>
            <a:lvl1pPr>
              <a:defRPr/>
            </a:lvl1pPr>
          </a:lstStyle>
          <a:p>
            <a:pPr>
              <a:defRPr/>
            </a:pPr>
            <a:r>
              <a:rPr lang="en-US" altLang="en-US" dirty="0"/>
              <a:t> ©Jennifer Y. Barber,, 2014</a:t>
            </a:r>
          </a:p>
          <a:p>
            <a:pPr>
              <a:defRPr/>
            </a:pPr>
            <a:r>
              <a:rPr lang="en-US" altLang="en-US" dirty="0"/>
              <a:t>Page </a:t>
            </a:r>
            <a:fld id="{0E99B143-7FC0-433E-B5C0-E51EBF53D8EC}" type="slidenum">
              <a:rPr lang="en-US" altLang="en-US" smtClean="0"/>
              <a:pPr>
                <a:defRPr/>
              </a:pPr>
              <a:t>‹#›</a:t>
            </a:fld>
            <a:endParaRPr lang="en-US" altLang="en-US" dirty="0"/>
          </a:p>
        </p:txBody>
      </p:sp>
    </p:spTree>
    <p:extLst>
      <p:ext uri="{BB962C8B-B14F-4D97-AF65-F5344CB8AC3E}">
        <p14:creationId xmlns:p14="http://schemas.microsoft.com/office/powerpoint/2010/main" val="151474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396359" y="23622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endParaRPr lang="en-US" dirty="0"/>
          </a:p>
        </p:txBody>
      </p:sp>
      <p:sp>
        <p:nvSpPr>
          <p:cNvPr id="3" name="Rectangle 5"/>
          <p:cNvSpPr>
            <a:spLocks noGrp="1" noChangeArrowheads="1"/>
          </p:cNvSpPr>
          <p:nvPr>
            <p:ph type="ftr" sz="quarter" idx="11"/>
          </p:nvPr>
        </p:nvSpPr>
        <p:spPr>
          <a:xfrm>
            <a:off x="-990600" y="61722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r>
              <a:rPr lang="en-US" dirty="0"/>
              <a:t> ©Mark F. Sommer 2017</a:t>
            </a:r>
          </a:p>
          <a:p>
            <a:pPr>
              <a:defRPr/>
            </a:pPr>
            <a:r>
              <a:rPr lang="en-US" dirty="0"/>
              <a:t>Page ‹#›</a:t>
            </a:r>
            <a:endParaRPr lang="en-US" sz="1000" dirty="0"/>
          </a:p>
        </p:txBody>
      </p:sp>
      <p:sp>
        <p:nvSpPr>
          <p:cNvPr id="4" name="Rectangle 6"/>
          <p:cNvSpPr>
            <a:spLocks noGrp="1" noChangeArrowheads="1"/>
          </p:cNvSpPr>
          <p:nvPr>
            <p:ph type="sldNum" sz="quarter" idx="12"/>
          </p:nvPr>
        </p:nvSpPr>
        <p:spPr>
          <a:xfrm>
            <a:off x="-2971800" y="1143000"/>
            <a:ext cx="2514600" cy="457200"/>
          </a:xfrm>
          <a:prstGeom prst="rect">
            <a:avLst/>
          </a:prstGeom>
        </p:spPr>
        <p:txBody>
          <a:bodyPr/>
          <a:lstStyle>
            <a:lvl1pPr>
              <a:defRPr/>
            </a:lvl1pPr>
          </a:lstStyle>
          <a:p>
            <a:pPr>
              <a:defRPr/>
            </a:pPr>
            <a:r>
              <a:rPr lang="en-US" altLang="en-US" dirty="0"/>
              <a:t>©Jennifer Y. Barber, 2014</a:t>
            </a:r>
          </a:p>
          <a:p>
            <a:pPr>
              <a:defRPr/>
            </a:pPr>
            <a:r>
              <a:rPr lang="en-US" altLang="en-US" dirty="0"/>
              <a:t>Page </a:t>
            </a:r>
            <a:fld id="{CAB63B9F-41EC-47D6-B2B5-85B3F424A177}" type="slidenum">
              <a:rPr lang="en-US" altLang="en-US" smtClean="0"/>
              <a:pPr>
                <a:defRPr/>
              </a:pPr>
              <a:t>‹#›</a:t>
            </a:fld>
            <a:endParaRPr lang="en-US" altLang="en-US" dirty="0"/>
          </a:p>
        </p:txBody>
      </p:sp>
    </p:spTree>
    <p:extLst>
      <p:ext uri="{BB962C8B-B14F-4D97-AF65-F5344CB8AC3E}">
        <p14:creationId xmlns:p14="http://schemas.microsoft.com/office/powerpoint/2010/main" val="178297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881352" y="25908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endParaRPr lang="en-US" dirty="0"/>
          </a:p>
        </p:txBody>
      </p:sp>
      <p:sp>
        <p:nvSpPr>
          <p:cNvPr id="6" name="Footer Placeholder 5"/>
          <p:cNvSpPr>
            <a:spLocks noGrp="1" noChangeArrowheads="1"/>
          </p:cNvSpPr>
          <p:nvPr>
            <p:ph type="ftr" sz="quarter" idx="11"/>
          </p:nvPr>
        </p:nvSpPr>
        <p:spPr>
          <a:xfrm>
            <a:off x="-1202121" y="6126163"/>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r>
              <a:rPr lang="en-US" dirty="0"/>
              <a:t> ©Mark F. Sommer 2017</a:t>
            </a:r>
          </a:p>
          <a:p>
            <a:pPr>
              <a:defRPr/>
            </a:pPr>
            <a:r>
              <a:rPr lang="en-US" dirty="0"/>
              <a:t>Page ‹#›</a:t>
            </a:r>
            <a:endParaRPr lang="en-US" sz="1000" dirty="0"/>
          </a:p>
        </p:txBody>
      </p:sp>
      <p:sp>
        <p:nvSpPr>
          <p:cNvPr id="7" name="Slide Number Placeholder 6"/>
          <p:cNvSpPr>
            <a:spLocks noGrp="1" noChangeArrowheads="1"/>
          </p:cNvSpPr>
          <p:nvPr>
            <p:ph type="sldNum" sz="quarter" idx="12"/>
          </p:nvPr>
        </p:nvSpPr>
        <p:spPr>
          <a:xfrm>
            <a:off x="-2743200" y="1905000"/>
            <a:ext cx="2590800" cy="457200"/>
          </a:xfrm>
          <a:prstGeom prst="rect">
            <a:avLst/>
          </a:prstGeom>
        </p:spPr>
        <p:txBody>
          <a:bodyPr/>
          <a:lstStyle>
            <a:lvl1pPr>
              <a:defRPr/>
            </a:lvl1pPr>
          </a:lstStyle>
          <a:p>
            <a:pPr>
              <a:defRPr/>
            </a:pPr>
            <a:r>
              <a:rPr lang="en-US" altLang="en-US" dirty="0"/>
              <a:t>©Jennifer Y. Barber, 2014</a:t>
            </a:r>
          </a:p>
          <a:p>
            <a:pPr>
              <a:defRPr/>
            </a:pPr>
            <a:r>
              <a:rPr lang="en-US" altLang="en-US" dirty="0"/>
              <a:t>Page </a:t>
            </a:r>
            <a:fld id="{7F938D50-ACA6-4520-AFE7-990EF319F95E}" type="slidenum">
              <a:rPr lang="en-US" altLang="en-US" smtClean="0"/>
              <a:pPr>
                <a:defRPr/>
              </a:pPr>
              <a:t>‹#›</a:t>
            </a:fld>
            <a:endParaRPr lang="en-US" altLang="en-US" dirty="0"/>
          </a:p>
        </p:txBody>
      </p:sp>
    </p:spTree>
    <p:extLst>
      <p:ext uri="{BB962C8B-B14F-4D97-AF65-F5344CB8AC3E}">
        <p14:creationId xmlns:p14="http://schemas.microsoft.com/office/powerpoint/2010/main" val="134723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2514600" y="28956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endParaRPr lang="en-US" dirty="0"/>
          </a:p>
        </p:txBody>
      </p:sp>
      <p:sp>
        <p:nvSpPr>
          <p:cNvPr id="6" name="Footer Placeholder 5"/>
          <p:cNvSpPr>
            <a:spLocks noGrp="1" noChangeArrowheads="1"/>
          </p:cNvSpPr>
          <p:nvPr>
            <p:ph type="ftr" sz="quarter" idx="11"/>
          </p:nvPr>
        </p:nvSpPr>
        <p:spPr>
          <a:xfrm>
            <a:off x="-838200" y="6281738"/>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pitchFamily="-128" charset="-128"/>
                <a:cs typeface="+mn-cs"/>
              </a:defRPr>
            </a:lvl1pPr>
          </a:lstStyle>
          <a:p>
            <a:pPr>
              <a:defRPr/>
            </a:pPr>
            <a:r>
              <a:rPr lang="en-US" dirty="0"/>
              <a:t> ©Mark F. Sommer 2017</a:t>
            </a:r>
          </a:p>
          <a:p>
            <a:pPr>
              <a:defRPr/>
            </a:pPr>
            <a:r>
              <a:rPr lang="en-US" dirty="0"/>
              <a:t>Page ‹#›</a:t>
            </a:r>
          </a:p>
        </p:txBody>
      </p:sp>
      <p:sp>
        <p:nvSpPr>
          <p:cNvPr id="7" name="Slide Number Placeholder 6"/>
          <p:cNvSpPr>
            <a:spLocks noGrp="1" noChangeArrowheads="1"/>
          </p:cNvSpPr>
          <p:nvPr>
            <p:ph type="sldNum" sz="quarter" idx="12"/>
          </p:nvPr>
        </p:nvSpPr>
        <p:spPr>
          <a:xfrm>
            <a:off x="-3048000" y="1524000"/>
            <a:ext cx="2590800" cy="457200"/>
          </a:xfrm>
          <a:prstGeom prst="rect">
            <a:avLst/>
          </a:prstGeom>
        </p:spPr>
        <p:txBody>
          <a:bodyPr/>
          <a:lstStyle>
            <a:lvl1pPr>
              <a:defRPr/>
            </a:lvl1pPr>
          </a:lstStyle>
          <a:p>
            <a:pPr>
              <a:defRPr/>
            </a:pPr>
            <a:r>
              <a:rPr lang="en-US" altLang="en-US" dirty="0"/>
              <a:t>©Mark F. Sommer 2017</a:t>
            </a:r>
          </a:p>
          <a:p>
            <a:pPr>
              <a:defRPr/>
            </a:pPr>
            <a:r>
              <a:rPr lang="en-US" altLang="en-US" dirty="0"/>
              <a:t>Page </a:t>
            </a:r>
            <a:fld id="{64242447-304B-424C-8683-0F313FF10B4B}" type="slidenum">
              <a:rPr lang="en-US" altLang="en-US" smtClean="0"/>
              <a:pPr>
                <a:defRPr/>
              </a:pPr>
              <a:t>‹#›</a:t>
            </a:fld>
            <a:endParaRPr lang="en-US" altLang="en-US" dirty="0"/>
          </a:p>
        </p:txBody>
      </p:sp>
    </p:spTree>
    <p:extLst>
      <p:ext uri="{BB962C8B-B14F-4D97-AF65-F5344CB8AC3E}">
        <p14:creationId xmlns:p14="http://schemas.microsoft.com/office/powerpoint/2010/main" val="221638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1"/>
          <p:cNvSpPr>
            <a:spLocks noChangeArrowheads="1"/>
          </p:cNvSpPr>
          <p:nvPr userDrawn="1"/>
        </p:nvSpPr>
        <p:spPr bwMode="auto">
          <a:xfrm>
            <a:off x="7772400" y="-533400"/>
            <a:ext cx="2286000" cy="990600"/>
          </a:xfrm>
          <a:prstGeom prst="roundRect">
            <a:avLst>
              <a:gd name="adj" fmla="val 16667"/>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
        <p:nvSpPr>
          <p:cNvPr id="1027" name="Rectangle 3"/>
          <p:cNvSpPr>
            <a:spLocks noGrp="1" noChangeArrowheads="1"/>
          </p:cNvSpPr>
          <p:nvPr>
            <p:ph type="body" idx="1"/>
          </p:nvPr>
        </p:nvSpPr>
        <p:spPr bwMode="auto">
          <a:xfrm>
            <a:off x="990600" y="1981200"/>
            <a:ext cx="6629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2"/>
          <p:cNvSpPr>
            <a:spLocks noGrp="1" noChangeArrowheads="1"/>
          </p:cNvSpPr>
          <p:nvPr>
            <p:ph type="title"/>
          </p:nvPr>
        </p:nvSpPr>
        <p:spPr bwMode="auto">
          <a:xfrm>
            <a:off x="914400" y="685800"/>
            <a:ext cx="5562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 name="AutoShape 11"/>
          <p:cNvSpPr>
            <a:spLocks noChangeArrowheads="1"/>
          </p:cNvSpPr>
          <p:nvPr userDrawn="1"/>
        </p:nvSpPr>
        <p:spPr bwMode="auto">
          <a:xfrm>
            <a:off x="-762000" y="762000"/>
            <a:ext cx="1143000" cy="5943600"/>
          </a:xfrm>
          <a:prstGeom prst="roundRect">
            <a:avLst>
              <a:gd name="adj" fmla="val 16667"/>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
        <p:nvSpPr>
          <p:cNvPr id="1031" name="AutoShape 11"/>
          <p:cNvSpPr>
            <a:spLocks noChangeArrowheads="1"/>
          </p:cNvSpPr>
          <p:nvPr userDrawn="1"/>
        </p:nvSpPr>
        <p:spPr bwMode="auto">
          <a:xfrm>
            <a:off x="838200" y="-533400"/>
            <a:ext cx="6781800" cy="990600"/>
          </a:xfrm>
          <a:prstGeom prst="roundRect">
            <a:avLst>
              <a:gd name="adj" fmla="val 16667"/>
            </a:avLst>
          </a:prstGeom>
          <a:solidFill>
            <a:srgbClr val="0189B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dirty="0"/>
          </a:p>
        </p:txBody>
      </p:sp>
      <p:sp>
        <p:nvSpPr>
          <p:cNvPr id="3" name="Footer Placeholder 2"/>
          <p:cNvSpPr>
            <a:spLocks noGrp="1"/>
          </p:cNvSpPr>
          <p:nvPr>
            <p:ph type="ftr" sz="quarter" idx="3"/>
          </p:nvPr>
        </p:nvSpPr>
        <p:spPr>
          <a:xfrm>
            <a:off x="-1162050" y="6174335"/>
            <a:ext cx="30861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r>
              <a:rPr lang="en-US" altLang="en-US" dirty="0"/>
              <a:t> ©Mark F. Sommer 2017 </a:t>
            </a:r>
          </a:p>
          <a:p>
            <a:pPr>
              <a:defRPr/>
            </a:pPr>
            <a:r>
              <a:rPr lang="en-US" altLang="en-US" dirty="0"/>
              <a:t>Page ‹#›</a:t>
            </a:r>
            <a:endParaRPr lang="en-US" dirty="0"/>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 id="2147484476" r:id="rId12"/>
  </p:sldLayoutIdLst>
  <p:hf sldNum="0" hdr="0" ftr="0" dt="0"/>
  <p:txStyles>
    <p:titleStyle>
      <a:lvl1pPr algn="l" rtl="0" eaLnBrk="0" fontAlgn="base" hangingPunct="0">
        <a:spcBef>
          <a:spcPct val="0"/>
        </a:spcBef>
        <a:spcAft>
          <a:spcPct val="0"/>
        </a:spcAft>
        <a:defRPr sz="2800">
          <a:solidFill>
            <a:srgbClr val="0083A5"/>
          </a:solidFill>
          <a:latin typeface="+mj-lt"/>
          <a:ea typeface="+mj-ea"/>
          <a:cs typeface="+mj-cs"/>
        </a:defRPr>
      </a:lvl1pPr>
      <a:lvl2pPr algn="l" rtl="0" eaLnBrk="0" fontAlgn="base" hangingPunct="0">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5pPr>
      <a:lvl6pPr marL="457200" algn="l" rtl="0" fontAlgn="base">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6pPr>
      <a:lvl7pPr marL="914400" algn="l" rtl="0" fontAlgn="base">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7pPr>
      <a:lvl8pPr marL="1371600" algn="l" rtl="0" fontAlgn="base">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8pPr>
      <a:lvl9pPr marL="1828800" algn="l" rtl="0" fontAlgn="base">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lr>
          <a:srgbClr val="0083A5"/>
        </a:buClr>
        <a:buFont typeface="Wingdings" panose="05000000000000000000" pitchFamily="2" charset="2"/>
        <a:buChar char="§"/>
        <a:defRPr sz="2400">
          <a:solidFill>
            <a:srgbClr val="4F4E44"/>
          </a:solidFill>
          <a:latin typeface="+mn-lt"/>
          <a:ea typeface="+mn-ea"/>
          <a:cs typeface="+mn-cs"/>
        </a:defRPr>
      </a:lvl1pPr>
      <a:lvl2pPr marL="742950" indent="-285750" algn="l" rtl="0" eaLnBrk="0" fontAlgn="base" hangingPunct="0">
        <a:spcBef>
          <a:spcPct val="20000"/>
        </a:spcBef>
        <a:spcAft>
          <a:spcPct val="0"/>
        </a:spcAft>
        <a:buClr>
          <a:srgbClr val="0083A5"/>
        </a:buClr>
        <a:buFont typeface="Wingdings" panose="05000000000000000000" pitchFamily="2" charset="2"/>
        <a:buChar char="§"/>
        <a:defRPr sz="2000">
          <a:solidFill>
            <a:srgbClr val="4F4E44"/>
          </a:solidFill>
          <a:latin typeface="+mn-lt"/>
          <a:ea typeface="+mn-ea"/>
        </a:defRPr>
      </a:lvl2pPr>
      <a:lvl3pPr marL="1143000" indent="-228600" algn="l" rtl="0" eaLnBrk="0" fontAlgn="base" hangingPunct="0">
        <a:spcBef>
          <a:spcPct val="20000"/>
        </a:spcBef>
        <a:spcAft>
          <a:spcPct val="0"/>
        </a:spcAft>
        <a:buClr>
          <a:srgbClr val="0083A5"/>
        </a:buClr>
        <a:buFont typeface="Wingdings" panose="05000000000000000000" pitchFamily="2" charset="2"/>
        <a:buChar char="§"/>
        <a:defRPr sz="2000">
          <a:solidFill>
            <a:srgbClr val="4F4E44"/>
          </a:solidFill>
          <a:latin typeface="+mn-lt"/>
          <a:ea typeface="+mn-ea"/>
        </a:defRPr>
      </a:lvl3pPr>
      <a:lvl4pPr marL="1600200" indent="-228600" algn="l" rtl="0" eaLnBrk="0" fontAlgn="base" hangingPunct="0">
        <a:spcBef>
          <a:spcPct val="20000"/>
        </a:spcBef>
        <a:spcAft>
          <a:spcPct val="0"/>
        </a:spcAft>
        <a:buClr>
          <a:srgbClr val="0083A5"/>
        </a:buClr>
        <a:buFont typeface="Wingdings" panose="05000000000000000000" pitchFamily="2" charset="2"/>
        <a:buChar char="§"/>
        <a:defRPr sz="2000">
          <a:solidFill>
            <a:srgbClr val="4F4E44"/>
          </a:solidFill>
          <a:latin typeface="+mn-lt"/>
          <a:ea typeface="+mn-ea"/>
        </a:defRPr>
      </a:lvl4pPr>
      <a:lvl5pPr marL="2057400" indent="-228600" algn="l" rtl="0" eaLnBrk="0" fontAlgn="base" hangingPunct="0">
        <a:spcBef>
          <a:spcPct val="20000"/>
        </a:spcBef>
        <a:spcAft>
          <a:spcPct val="0"/>
        </a:spcAft>
        <a:buClr>
          <a:srgbClr val="0083A5"/>
        </a:buClr>
        <a:buFont typeface="Wingdings" panose="05000000000000000000" pitchFamily="2" charset="2"/>
        <a:buChar char="§"/>
        <a:defRPr sz="2000">
          <a:solidFill>
            <a:srgbClr val="4F4E44"/>
          </a:solidFill>
          <a:latin typeface="+mn-lt"/>
          <a:ea typeface="+mn-ea"/>
        </a:defRPr>
      </a:lvl5pPr>
      <a:lvl6pPr marL="2514600" indent="-228600" algn="l" rtl="0" fontAlgn="base">
        <a:spcBef>
          <a:spcPct val="20000"/>
        </a:spcBef>
        <a:spcAft>
          <a:spcPct val="0"/>
        </a:spcAft>
        <a:buClr>
          <a:srgbClr val="0083A5"/>
        </a:buClr>
        <a:buFont typeface="Wingdings" pitchFamily="-107" charset="2"/>
        <a:buChar char="§"/>
        <a:defRPr>
          <a:solidFill>
            <a:srgbClr val="4F4E44"/>
          </a:solidFill>
          <a:latin typeface="+mn-lt"/>
          <a:ea typeface="+mn-ea"/>
        </a:defRPr>
      </a:lvl6pPr>
      <a:lvl7pPr marL="2971800" indent="-228600" algn="l" rtl="0" fontAlgn="base">
        <a:spcBef>
          <a:spcPct val="20000"/>
        </a:spcBef>
        <a:spcAft>
          <a:spcPct val="0"/>
        </a:spcAft>
        <a:buClr>
          <a:srgbClr val="0083A5"/>
        </a:buClr>
        <a:buFont typeface="Wingdings" pitchFamily="-107" charset="2"/>
        <a:buChar char="§"/>
        <a:defRPr>
          <a:solidFill>
            <a:srgbClr val="4F4E44"/>
          </a:solidFill>
          <a:latin typeface="+mn-lt"/>
          <a:ea typeface="+mn-ea"/>
        </a:defRPr>
      </a:lvl7pPr>
      <a:lvl8pPr marL="3429000" indent="-228600" algn="l" rtl="0" fontAlgn="base">
        <a:spcBef>
          <a:spcPct val="20000"/>
        </a:spcBef>
        <a:spcAft>
          <a:spcPct val="0"/>
        </a:spcAft>
        <a:buClr>
          <a:srgbClr val="0083A5"/>
        </a:buClr>
        <a:buFont typeface="Wingdings" pitchFamily="-107" charset="2"/>
        <a:buChar char="§"/>
        <a:defRPr>
          <a:solidFill>
            <a:srgbClr val="4F4E44"/>
          </a:solidFill>
          <a:latin typeface="+mn-lt"/>
          <a:ea typeface="+mn-ea"/>
        </a:defRPr>
      </a:lvl8pPr>
      <a:lvl9pPr marL="3886200" indent="-228600" algn="l" rtl="0" fontAlgn="base">
        <a:spcBef>
          <a:spcPct val="20000"/>
        </a:spcBef>
        <a:spcAft>
          <a:spcPct val="0"/>
        </a:spcAft>
        <a:buClr>
          <a:srgbClr val="0083A5"/>
        </a:buClr>
        <a:buFont typeface="Wingdings" pitchFamily="-107" charset="2"/>
        <a:buChar char="§"/>
        <a:defRPr>
          <a:solidFill>
            <a:srgbClr val="4F4E4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msommer@fbtlaw.com" TargetMode="External"/><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hyperlink" Target="mailto:Joe.Garrett@revenue.alabama.gov"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685800"/>
            <a:ext cx="7848600" cy="838200"/>
          </a:xfrm>
        </p:spPr>
        <p:txBody>
          <a:bodyPr/>
          <a:lstStyle/>
          <a:p>
            <a:pPr eaLnBrk="1" hangingPunct="1"/>
            <a:endParaRPr lang="en-US" altLang="en-US" dirty="0"/>
          </a:p>
        </p:txBody>
      </p:sp>
      <p:sp>
        <p:nvSpPr>
          <p:cNvPr id="15364" name="Rectangle 4"/>
          <p:cNvSpPr>
            <a:spLocks noChangeArrowheads="1"/>
          </p:cNvSpPr>
          <p:nvPr/>
        </p:nvSpPr>
        <p:spPr bwMode="auto">
          <a:xfrm>
            <a:off x="-9236" y="22860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83A5"/>
              </a:buClr>
              <a:buFont typeface="Wingdings" panose="05000000000000000000" pitchFamily="2" charset="2"/>
              <a:buChar char="§"/>
              <a:defRPr sz="2400">
                <a:solidFill>
                  <a:srgbClr val="4F4E44"/>
                </a:solidFill>
                <a:latin typeface="Arial" panose="020B0604020202020204" pitchFamily="34" charset="0"/>
                <a:ea typeface="ＭＳ Ｐゴシック" panose="020B0600070205080204" pitchFamily="34" charset="-128"/>
              </a:defRPr>
            </a:lvl1pPr>
            <a:lvl2pPr marL="742950" indent="-285750">
              <a:spcBef>
                <a:spcPct val="20000"/>
              </a:spcBef>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2pPr>
            <a:lvl3pPr marL="1143000" indent="-228600">
              <a:spcBef>
                <a:spcPct val="20000"/>
              </a:spcBef>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3pPr>
            <a:lvl4pPr marL="1600200" indent="-228600">
              <a:spcBef>
                <a:spcPct val="20000"/>
              </a:spcBef>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4pPr>
            <a:lvl5pPr marL="2057400" indent="-228600">
              <a:spcBef>
                <a:spcPct val="20000"/>
              </a:spcBef>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p:txBody>
      </p:sp>
      <p:sp>
        <p:nvSpPr>
          <p:cNvPr id="13" name="Round Same Side Corner Rectangle 12"/>
          <p:cNvSpPr/>
          <p:nvPr/>
        </p:nvSpPr>
        <p:spPr bwMode="auto">
          <a:xfrm>
            <a:off x="838200" y="-76200"/>
            <a:ext cx="7696200" cy="533400"/>
          </a:xfrm>
          <a:prstGeom prst="round2SameRect">
            <a:avLst/>
          </a:prstGeom>
          <a:solidFill>
            <a:srgbClr val="0189BB"/>
          </a:solidFill>
          <a:ln w="9525" cap="flat" cmpd="sng" algn="ctr">
            <a:noFill/>
            <a:prstDash val="solid"/>
            <a:round/>
            <a:headEnd type="none" w="med" len="med"/>
            <a:tailEnd type="none" w="med" len="med"/>
          </a:ln>
          <a:effectLst/>
          <a:scene3d>
            <a:camera prst="orthographicFront">
              <a:rot lat="10800000" lon="0" rev="0"/>
            </a:camera>
            <a:lightRig rig="threePt" dir="t"/>
          </a:scene3d>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107" charset="0"/>
              <a:ea typeface="ＭＳ Ｐゴシック" pitchFamily="-107" charset="-128"/>
            </a:endParaRPr>
          </a:p>
        </p:txBody>
      </p:sp>
      <p:sp>
        <p:nvSpPr>
          <p:cNvPr id="15" name="Round Same Side Corner Rectangle 14"/>
          <p:cNvSpPr/>
          <p:nvPr/>
        </p:nvSpPr>
        <p:spPr bwMode="auto">
          <a:xfrm>
            <a:off x="1219200" y="2514600"/>
            <a:ext cx="4038600" cy="228600"/>
          </a:xfrm>
          <a:prstGeom prst="round2SameRect">
            <a:avLst/>
          </a:prstGeom>
          <a:solidFill>
            <a:srgbClr val="D7D7D7"/>
          </a:solidFill>
          <a:ln w="9525" cap="flat" cmpd="sng" algn="ctr">
            <a:noFill/>
            <a:prstDash val="solid"/>
            <a:round/>
            <a:headEnd type="none" w="med" len="med"/>
            <a:tailEnd type="none" w="med" len="med"/>
          </a:ln>
          <a:effectLst/>
          <a:scene3d>
            <a:camera prst="orthographicFront">
              <a:rot lat="10800000" lon="0" rev="0"/>
            </a:camera>
            <a:lightRig rig="threePt" dir="t"/>
          </a:scene3d>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107" charset="0"/>
              <a:ea typeface="ＭＳ Ｐゴシック" pitchFamily="-107" charset="-128"/>
            </a:endParaRPr>
          </a:p>
        </p:txBody>
      </p:sp>
      <p:sp>
        <p:nvSpPr>
          <p:cNvPr id="15367" name="Rectangle 15"/>
          <p:cNvSpPr>
            <a:spLocks noChangeArrowheads="1"/>
          </p:cNvSpPr>
          <p:nvPr/>
        </p:nvSpPr>
        <p:spPr bwMode="auto">
          <a:xfrm>
            <a:off x="5181600" y="3429000"/>
            <a:ext cx="76200" cy="533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0083A5"/>
              </a:buClr>
              <a:buFont typeface="Wingdings" panose="05000000000000000000" pitchFamily="2" charset="2"/>
              <a:buChar char="§"/>
              <a:defRPr sz="2400">
                <a:solidFill>
                  <a:srgbClr val="4F4E44"/>
                </a:solidFill>
                <a:latin typeface="Arial" panose="020B0604020202020204" pitchFamily="34" charset="0"/>
                <a:ea typeface="ＭＳ Ｐゴシック" panose="020B0600070205080204" pitchFamily="34" charset="-128"/>
              </a:defRPr>
            </a:lvl1pPr>
            <a:lvl2pPr marL="742950" indent="-285750">
              <a:spcBef>
                <a:spcPct val="20000"/>
              </a:spcBef>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2pPr>
            <a:lvl3pPr marL="1143000" indent="-228600">
              <a:spcBef>
                <a:spcPct val="20000"/>
              </a:spcBef>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3pPr>
            <a:lvl4pPr marL="1600200" indent="-228600">
              <a:spcBef>
                <a:spcPct val="20000"/>
              </a:spcBef>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4pPr>
            <a:lvl5pPr marL="2057400" indent="-228600">
              <a:spcBef>
                <a:spcPct val="20000"/>
              </a:spcBef>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3A5"/>
              </a:buClr>
              <a:buFont typeface="Wingdings" panose="05000000000000000000" pitchFamily="2" charset="2"/>
              <a:buChar char="§"/>
              <a:defRPr sz="2000">
                <a:solidFill>
                  <a:srgbClr val="4F4E44"/>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7" name="Round Same Side Corner Rectangle 16"/>
          <p:cNvSpPr/>
          <p:nvPr/>
        </p:nvSpPr>
        <p:spPr bwMode="auto">
          <a:xfrm>
            <a:off x="838200" y="2514600"/>
            <a:ext cx="4343400" cy="228600"/>
          </a:xfrm>
          <a:prstGeom prst="round2SameRect">
            <a:avLst/>
          </a:prstGeom>
          <a:solidFill>
            <a:srgbClr val="A6AFBC"/>
          </a:solidFill>
          <a:ln w="9525" cap="flat" cmpd="sng" algn="ctr">
            <a:noFill/>
            <a:prstDash val="solid"/>
            <a:round/>
            <a:headEnd type="none" w="med" len="med"/>
            <a:tailEnd type="none" w="med" len="med"/>
          </a:ln>
          <a:effectLst/>
          <a:scene3d>
            <a:camera prst="orthographicFront">
              <a:rot lat="10800000" lon="0" rev="0"/>
            </a:camera>
            <a:lightRig rig="threePt" dir="t"/>
          </a:scene3d>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107" charset="0"/>
              <a:ea typeface="ＭＳ Ｐゴシック" pitchFamily="-107" charset="-128"/>
            </a:endParaRPr>
          </a:p>
        </p:txBody>
      </p:sp>
      <p:sp>
        <p:nvSpPr>
          <p:cNvPr id="18" name="Round Same Side Corner Rectangle 17"/>
          <p:cNvSpPr/>
          <p:nvPr/>
        </p:nvSpPr>
        <p:spPr bwMode="auto">
          <a:xfrm>
            <a:off x="5257800" y="2514600"/>
            <a:ext cx="3276600" cy="228600"/>
          </a:xfrm>
          <a:prstGeom prst="round2SameRect">
            <a:avLst/>
          </a:prstGeom>
          <a:solidFill>
            <a:srgbClr val="008BC0"/>
          </a:solidFill>
          <a:ln w="9525" cap="flat" cmpd="sng" algn="ctr">
            <a:noFill/>
            <a:prstDash val="solid"/>
            <a:round/>
            <a:headEnd type="none" w="med" len="med"/>
            <a:tailEnd type="none" w="med" len="med"/>
          </a:ln>
          <a:effectLst/>
          <a:scene3d>
            <a:camera prst="orthographicFront">
              <a:rot lat="10800000" lon="0" rev="0"/>
            </a:camera>
            <a:lightRig rig="threePt" dir="t"/>
          </a:scene3d>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107" charset="0"/>
              <a:ea typeface="ＭＳ Ｐゴシック" pitchFamily="-107" charset="-128"/>
            </a:endParaRPr>
          </a:p>
        </p:txBody>
      </p:sp>
      <p:sp>
        <p:nvSpPr>
          <p:cNvPr id="14" name="Rectangle 2"/>
          <p:cNvSpPr txBox="1">
            <a:spLocks noChangeArrowheads="1"/>
          </p:cNvSpPr>
          <p:nvPr/>
        </p:nvSpPr>
        <p:spPr bwMode="auto">
          <a:xfrm>
            <a:off x="505836" y="1186873"/>
            <a:ext cx="7924800" cy="17526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a:ln>
                  <a:noFill/>
                </a:ln>
                <a:solidFill>
                  <a:srgbClr val="0083A5"/>
                </a:solidFill>
                <a:effectLst/>
                <a:uLnTx/>
                <a:uFillTx/>
                <a:latin typeface="Arial"/>
                <a:ea typeface="ＭＳ Ｐゴシック"/>
                <a:cs typeface="+mj-cs"/>
              </a:rPr>
              <a:t>Wayfair </a:t>
            </a:r>
            <a:r>
              <a:rPr kumimoji="0" lang="en-US" sz="3600" b="1" u="none" strike="noStrike" kern="0" cap="none" spc="0" normalizeH="0" baseline="0" noProof="0" dirty="0">
                <a:ln>
                  <a:noFill/>
                </a:ln>
                <a:solidFill>
                  <a:srgbClr val="0083A5"/>
                </a:solidFill>
                <a:effectLst/>
                <a:uLnTx/>
                <a:uFillTx/>
                <a:latin typeface="Arial"/>
                <a:ea typeface="ＭＳ Ｐゴシック"/>
                <a:cs typeface="+mj-cs"/>
              </a:rPr>
              <a:t>and its Impact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u="none" strike="noStrike" kern="0" cap="none" spc="0" normalizeH="0" baseline="0" noProof="0" dirty="0">
                <a:ln>
                  <a:noFill/>
                </a:ln>
                <a:solidFill>
                  <a:srgbClr val="0083A5"/>
                </a:solidFill>
                <a:effectLst/>
                <a:uLnTx/>
                <a:uFillTx/>
                <a:latin typeface="Arial"/>
                <a:ea typeface="ＭＳ Ｐゴシック"/>
                <a:cs typeface="+mj-cs"/>
              </a:rPr>
              <a:t>on Income Tax Nexus</a:t>
            </a:r>
            <a:endParaRPr kumimoji="0" lang="en-US" sz="3600" b="1" i="1" u="none" strike="noStrike" kern="0" cap="none" spc="0" normalizeH="0" baseline="0" noProof="0" dirty="0">
              <a:ln>
                <a:noFill/>
              </a:ln>
              <a:solidFill>
                <a:srgbClr val="0083A5"/>
              </a:solidFill>
              <a:effectLst/>
              <a:uLnTx/>
              <a:uFillTx/>
              <a:latin typeface="Arial"/>
              <a:ea typeface="ＭＳ Ｐゴシック"/>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0083A5"/>
              </a:solidFill>
              <a:effectLst/>
              <a:uLnTx/>
              <a:uFillTx/>
              <a:latin typeface="Arial"/>
              <a:ea typeface="ＭＳ Ｐゴシック"/>
              <a:cs typeface="+mj-cs"/>
            </a:endParaRPr>
          </a:p>
        </p:txBody>
      </p:sp>
      <p:sp>
        <p:nvSpPr>
          <p:cNvPr id="16" name="Rectangle 3"/>
          <p:cNvSpPr txBox="1">
            <a:spLocks noChangeArrowheads="1"/>
          </p:cNvSpPr>
          <p:nvPr/>
        </p:nvSpPr>
        <p:spPr bwMode="auto">
          <a:xfrm>
            <a:off x="3657600" y="3135194"/>
            <a:ext cx="5000211" cy="1250950"/>
          </a:xfrm>
          <a:prstGeom prst="rect">
            <a:avLst/>
          </a:prstGeom>
          <a:no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lang="en-US" sz="1600" b="1" kern="0" dirty="0">
              <a:solidFill>
                <a:srgbClr val="0083A5"/>
              </a:solidFill>
              <a:latin typeface="Arial" charset="0"/>
              <a:ea typeface="ＭＳ Ｐゴシック" charset="-128"/>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lang="en-US" sz="1600" b="1" kern="0" dirty="0">
                <a:solidFill>
                  <a:srgbClr val="0083A5"/>
                </a:solidFill>
                <a:latin typeface="Arial" charset="0"/>
                <a:ea typeface="ＭＳ Ｐゴシック" charset="-128"/>
                <a:cs typeface="Arial" charset="0"/>
              </a:rPr>
              <a:t>Southeastern Association of Tax Administrators</a:t>
            </a:r>
          </a:p>
          <a:p>
            <a:pPr algn="r" eaLnBrk="1" hangingPunct="1">
              <a:defRPr/>
            </a:pPr>
            <a:r>
              <a:rPr lang="en-US" sz="1600" b="1" kern="0" dirty="0">
                <a:solidFill>
                  <a:srgbClr val="0083A5"/>
                </a:solidFill>
                <a:latin typeface="Arial" charset="0"/>
                <a:ea typeface="ＭＳ Ｐゴシック" charset="-128"/>
                <a:cs typeface="Arial" charset="0"/>
              </a:rPr>
              <a:t>Lake Buena Vista, Florida</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1600" b="1" kern="0" dirty="0">
                <a:solidFill>
                  <a:srgbClr val="0083A5"/>
                </a:solidFill>
                <a:latin typeface="Arial" charset="0"/>
                <a:ea typeface="ＭＳ Ｐゴシック" charset="-128"/>
                <a:cs typeface="Arial" charset="0"/>
              </a:rPr>
              <a:t>July 2019</a:t>
            </a:r>
            <a:endParaRPr kumimoji="0" lang="en-US" sz="1600" b="1" i="0" u="none" strike="noStrike" kern="0" cap="none" spc="0" normalizeH="0" baseline="0" noProof="0" dirty="0">
              <a:ln>
                <a:noFill/>
              </a:ln>
              <a:solidFill>
                <a:srgbClr val="0083A5"/>
              </a:solidFill>
              <a:effectLst/>
              <a:uLnTx/>
              <a:uFillTx/>
              <a:latin typeface="Arial" charset="0"/>
              <a:ea typeface="ＭＳ Ｐゴシック" charset="-128"/>
              <a:cs typeface="Arial" charset="0"/>
            </a:endParaRPr>
          </a:p>
        </p:txBody>
      </p:sp>
      <p:sp>
        <p:nvSpPr>
          <p:cNvPr id="19" name="Rectangle 3"/>
          <p:cNvSpPr txBox="1">
            <a:spLocks noChangeArrowheads="1"/>
          </p:cNvSpPr>
          <p:nvPr/>
        </p:nvSpPr>
        <p:spPr bwMode="auto">
          <a:xfrm>
            <a:off x="832624" y="4879839"/>
            <a:ext cx="2971801" cy="132715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0083A5"/>
              </a:buClr>
              <a:buSzTx/>
              <a:buFontTx/>
              <a:buNone/>
              <a:tabLst/>
              <a:defRPr/>
            </a:pPr>
            <a:r>
              <a:rPr kumimoji="0" lang="en-US" sz="1600" b="1" i="0" u="none" strike="noStrike" kern="0" cap="none" spc="0" normalizeH="0" baseline="0" noProof="0" dirty="0">
                <a:ln>
                  <a:noFill/>
                </a:ln>
                <a:solidFill>
                  <a:srgbClr val="4F4E44"/>
                </a:solidFill>
                <a:effectLst/>
                <a:uLnTx/>
                <a:uFillTx/>
                <a:latin typeface="Arial"/>
                <a:ea typeface="ＭＳ Ｐゴシック"/>
              </a:rPr>
              <a:t>Mark F. Sommer</a:t>
            </a:r>
          </a:p>
          <a:p>
            <a:pPr marL="342900" marR="0" lvl="0" indent="-342900" algn="l" defTabSz="914400" rtl="0" eaLnBrk="1" fontAlgn="base" latinLnBrk="0" hangingPunct="1">
              <a:lnSpc>
                <a:spcPct val="100000"/>
              </a:lnSpc>
              <a:spcBef>
                <a:spcPct val="20000"/>
              </a:spcBef>
              <a:spcAft>
                <a:spcPct val="0"/>
              </a:spcAft>
              <a:buClr>
                <a:srgbClr val="0083A5"/>
              </a:buClr>
              <a:buSzTx/>
              <a:buFontTx/>
              <a:buNone/>
              <a:tabLst/>
              <a:defRPr/>
            </a:pPr>
            <a:r>
              <a:rPr kumimoji="0" lang="en-US" sz="1600" b="1" i="0" u="none" strike="noStrike" kern="0" cap="none" spc="0" normalizeH="0" baseline="0" noProof="0" dirty="0">
                <a:ln>
                  <a:noFill/>
                </a:ln>
                <a:solidFill>
                  <a:srgbClr val="4F4E44"/>
                </a:solidFill>
                <a:effectLst/>
                <a:uLnTx/>
                <a:uFillTx/>
                <a:latin typeface="Arial"/>
                <a:ea typeface="ＭＳ Ｐゴシック"/>
              </a:rPr>
              <a:t>Member</a:t>
            </a:r>
          </a:p>
          <a:p>
            <a:pPr marL="342900" marR="0" lvl="0" indent="-342900" algn="l" defTabSz="914400" rtl="0" eaLnBrk="1" fontAlgn="base" latinLnBrk="0" hangingPunct="1">
              <a:lnSpc>
                <a:spcPct val="100000"/>
              </a:lnSpc>
              <a:spcBef>
                <a:spcPct val="20000"/>
              </a:spcBef>
              <a:spcAft>
                <a:spcPct val="0"/>
              </a:spcAft>
              <a:buClr>
                <a:srgbClr val="0083A5"/>
              </a:buClr>
              <a:buSzTx/>
              <a:buFontTx/>
              <a:buNone/>
              <a:tabLst/>
              <a:defRPr/>
            </a:pPr>
            <a:r>
              <a:rPr kumimoji="0" lang="en-US" sz="1600" b="1" i="0" u="none" strike="noStrike" kern="0" cap="none" spc="0" normalizeH="0" baseline="0" noProof="0" dirty="0">
                <a:ln>
                  <a:noFill/>
                </a:ln>
                <a:solidFill>
                  <a:srgbClr val="4F4E44"/>
                </a:solidFill>
                <a:effectLst/>
                <a:uLnTx/>
                <a:uFillTx/>
                <a:latin typeface="Arial"/>
                <a:ea typeface="ＭＳ Ｐゴシック"/>
              </a:rPr>
              <a:t>Frost Brown Todd LLC</a:t>
            </a:r>
          </a:p>
          <a:p>
            <a:pPr marL="342900" marR="0" lvl="0" indent="-342900" algn="l" defTabSz="914400" rtl="0" eaLnBrk="1" fontAlgn="base" latinLnBrk="0" hangingPunct="1">
              <a:lnSpc>
                <a:spcPct val="100000"/>
              </a:lnSpc>
              <a:spcBef>
                <a:spcPct val="20000"/>
              </a:spcBef>
              <a:spcAft>
                <a:spcPct val="0"/>
              </a:spcAft>
              <a:buClr>
                <a:srgbClr val="0083A5"/>
              </a:buClr>
              <a:buSzTx/>
              <a:buFontTx/>
              <a:buNone/>
              <a:tabLst/>
              <a:defRPr/>
            </a:pPr>
            <a:r>
              <a:rPr kumimoji="0" lang="en-US" sz="1600" b="1" i="0" u="none" strike="noStrike" kern="0" cap="none" spc="0" normalizeH="0" baseline="0" noProof="0" dirty="0">
                <a:ln>
                  <a:noFill/>
                </a:ln>
                <a:solidFill>
                  <a:srgbClr val="4F4E44"/>
                </a:solidFill>
                <a:effectLst/>
                <a:uLnTx/>
                <a:uFillTx/>
                <a:latin typeface="Arial"/>
                <a:ea typeface="ＭＳ Ｐゴシック"/>
              </a:rPr>
              <a:t>Louisville, Kentucky</a:t>
            </a:r>
          </a:p>
        </p:txBody>
      </p:sp>
      <p:sp>
        <p:nvSpPr>
          <p:cNvPr id="21" name="Rectangle 3">
            <a:extLst>
              <a:ext uri="{FF2B5EF4-FFF2-40B4-BE49-F238E27FC236}">
                <a16:creationId xmlns:a16="http://schemas.microsoft.com/office/drawing/2014/main" xmlns="" id="{6DB2911B-F0D3-4DCD-AE11-50B503BDAC88}"/>
              </a:ext>
            </a:extLst>
          </p:cNvPr>
          <p:cNvSpPr txBox="1">
            <a:spLocks noChangeArrowheads="1"/>
          </p:cNvSpPr>
          <p:nvPr/>
        </p:nvSpPr>
        <p:spPr bwMode="auto">
          <a:xfrm>
            <a:off x="5029201" y="4907872"/>
            <a:ext cx="3505200" cy="132715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0083A5"/>
              </a:buClr>
              <a:buSzTx/>
              <a:buFontTx/>
              <a:buNone/>
              <a:tabLst/>
              <a:defRPr/>
            </a:pPr>
            <a:r>
              <a:rPr lang="en-US" sz="1600" b="1" kern="0" dirty="0">
                <a:solidFill>
                  <a:srgbClr val="4F4E44"/>
                </a:solidFill>
                <a:latin typeface="Arial"/>
                <a:ea typeface="ＭＳ Ｐゴシック"/>
              </a:rPr>
              <a:t>Joe W. Garrett</a:t>
            </a:r>
            <a:endParaRPr kumimoji="0" lang="en-US" sz="1600" b="1" i="0" u="none" strike="noStrike" kern="0" cap="none" spc="0" normalizeH="0" baseline="0" noProof="0" dirty="0">
              <a:ln>
                <a:noFill/>
              </a:ln>
              <a:solidFill>
                <a:srgbClr val="4F4E44"/>
              </a:solidFill>
              <a:effectLst/>
              <a:uLnTx/>
              <a:uFillTx/>
              <a:latin typeface="Arial"/>
              <a:ea typeface="ＭＳ Ｐゴシック"/>
            </a:endParaRPr>
          </a:p>
          <a:p>
            <a:pPr marR="0" lvl="0" algn="l" defTabSz="914400" rtl="0" eaLnBrk="1" fontAlgn="base" latinLnBrk="0" hangingPunct="1">
              <a:lnSpc>
                <a:spcPct val="100000"/>
              </a:lnSpc>
              <a:spcBef>
                <a:spcPct val="20000"/>
              </a:spcBef>
              <a:spcAft>
                <a:spcPct val="0"/>
              </a:spcAft>
              <a:buClr>
                <a:srgbClr val="0083A5"/>
              </a:buClr>
              <a:buSzTx/>
              <a:buFontTx/>
              <a:buNone/>
              <a:tabLst/>
              <a:defRPr/>
            </a:pPr>
            <a:r>
              <a:rPr kumimoji="0" lang="en-US" sz="1600" b="1" i="0" u="none" strike="noStrike" kern="0" cap="none" spc="0" normalizeH="0" baseline="0" noProof="0" dirty="0">
                <a:ln>
                  <a:noFill/>
                </a:ln>
                <a:solidFill>
                  <a:srgbClr val="4F4E44"/>
                </a:solidFill>
                <a:effectLst/>
                <a:uLnTx/>
                <a:uFillTx/>
                <a:latin typeface="Arial"/>
                <a:ea typeface="ＭＳ Ｐゴシック"/>
              </a:rPr>
              <a:t>Deputy Commissioner of Revenue</a:t>
            </a:r>
          </a:p>
          <a:p>
            <a:pPr marR="0" lvl="0" algn="l" defTabSz="914400" rtl="0" eaLnBrk="1" fontAlgn="base" latinLnBrk="0" hangingPunct="1">
              <a:lnSpc>
                <a:spcPct val="100000"/>
              </a:lnSpc>
              <a:spcBef>
                <a:spcPct val="20000"/>
              </a:spcBef>
              <a:spcAft>
                <a:spcPct val="0"/>
              </a:spcAft>
              <a:buClr>
                <a:srgbClr val="0083A5"/>
              </a:buClr>
              <a:buSzTx/>
              <a:buFontTx/>
              <a:buNone/>
              <a:tabLst/>
              <a:defRPr/>
            </a:pPr>
            <a:r>
              <a:rPr lang="en-US" sz="1600" b="1" kern="0" dirty="0">
                <a:solidFill>
                  <a:srgbClr val="4F4E44"/>
                </a:solidFill>
                <a:latin typeface="Arial"/>
                <a:ea typeface="ＭＳ Ｐゴシック"/>
              </a:rPr>
              <a:t>Alabama Department of </a:t>
            </a:r>
            <a:r>
              <a:rPr kumimoji="0" lang="en-US" sz="1600" b="1" i="0" u="none" strike="noStrike" kern="0" cap="none" spc="0" normalizeH="0" baseline="0" noProof="0" dirty="0">
                <a:ln>
                  <a:noFill/>
                </a:ln>
                <a:solidFill>
                  <a:srgbClr val="4F4E44"/>
                </a:solidFill>
                <a:effectLst/>
                <a:uLnTx/>
                <a:uFillTx/>
                <a:latin typeface="Arial"/>
                <a:ea typeface="ＭＳ Ｐゴシック"/>
              </a:rPr>
              <a:t>Revenue</a:t>
            </a:r>
          </a:p>
          <a:p>
            <a:pPr marR="0" lvl="0" algn="l" defTabSz="914400" rtl="0" eaLnBrk="1" fontAlgn="base" latinLnBrk="0" hangingPunct="1">
              <a:lnSpc>
                <a:spcPct val="100000"/>
              </a:lnSpc>
              <a:spcBef>
                <a:spcPct val="20000"/>
              </a:spcBef>
              <a:spcAft>
                <a:spcPct val="0"/>
              </a:spcAft>
              <a:buClr>
                <a:srgbClr val="0083A5"/>
              </a:buClr>
              <a:buSzTx/>
              <a:buFontTx/>
              <a:buNone/>
              <a:tabLst/>
              <a:defRPr/>
            </a:pPr>
            <a:r>
              <a:rPr lang="en-US" sz="1600" b="1" kern="0" dirty="0">
                <a:solidFill>
                  <a:srgbClr val="4F4E44"/>
                </a:solidFill>
                <a:latin typeface="Arial"/>
                <a:ea typeface="ＭＳ Ｐゴシック"/>
              </a:rPr>
              <a:t>Montgomery, Alabama</a:t>
            </a:r>
            <a:endParaRPr kumimoji="0" lang="en-US" sz="1600" b="1" i="0" u="none" strike="noStrike" kern="0" cap="none" spc="0" normalizeH="0" baseline="0" noProof="0" dirty="0">
              <a:ln>
                <a:noFill/>
              </a:ln>
              <a:solidFill>
                <a:srgbClr val="4F4E44"/>
              </a:solidFill>
              <a:effectLst/>
              <a:uLnTx/>
              <a:uFillTx/>
              <a:latin typeface="Arial"/>
              <a:ea typeface="ＭＳ Ｐゴシック"/>
            </a:endParaRPr>
          </a:p>
        </p:txBody>
      </p:sp>
    </p:spTree>
    <p:extLst>
      <p:ext uri="{BB962C8B-B14F-4D97-AF65-F5344CB8AC3E}">
        <p14:creationId xmlns:p14="http://schemas.microsoft.com/office/powerpoint/2010/main" val="278313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13D2E-B926-4F1F-9EE9-0AA949706B4B}"/>
              </a:ext>
            </a:extLst>
          </p:cNvPr>
          <p:cNvSpPr>
            <a:spLocks noGrp="1"/>
          </p:cNvSpPr>
          <p:nvPr>
            <p:ph type="title"/>
          </p:nvPr>
        </p:nvSpPr>
        <p:spPr>
          <a:xfrm>
            <a:off x="914400" y="685800"/>
            <a:ext cx="7696200" cy="838200"/>
          </a:xfrm>
        </p:spPr>
        <p:txBody>
          <a:bodyPr/>
          <a:lstStyle/>
          <a:p>
            <a:r>
              <a:rPr lang="en-US" altLang="en-US" dirty="0"/>
              <a:t>Incidental Effects Following </a:t>
            </a:r>
            <a:r>
              <a:rPr lang="en-US" altLang="en-US" i="1" dirty="0"/>
              <a:t>Wayfair </a:t>
            </a:r>
            <a:r>
              <a:rPr lang="en-US" altLang="en-US" dirty="0"/>
              <a:t>(Cont’d)</a:t>
            </a:r>
            <a:endParaRPr lang="en-US" dirty="0"/>
          </a:p>
        </p:txBody>
      </p:sp>
      <p:sp>
        <p:nvSpPr>
          <p:cNvPr id="3" name="Content Placeholder 2">
            <a:extLst>
              <a:ext uri="{FF2B5EF4-FFF2-40B4-BE49-F238E27FC236}">
                <a16:creationId xmlns:a16="http://schemas.microsoft.com/office/drawing/2014/main" xmlns="" id="{BF4384B7-60C1-4340-905A-FDB9CA1CADFA}"/>
              </a:ext>
            </a:extLst>
          </p:cNvPr>
          <p:cNvSpPr>
            <a:spLocks noGrp="1"/>
          </p:cNvSpPr>
          <p:nvPr>
            <p:ph idx="1"/>
          </p:nvPr>
        </p:nvSpPr>
        <p:spPr>
          <a:xfrm>
            <a:off x="685800" y="1532964"/>
            <a:ext cx="7297272" cy="4258235"/>
          </a:xfrm>
        </p:spPr>
        <p:txBody>
          <a:bodyPr/>
          <a:lstStyle/>
          <a:p>
            <a:pPr algn="just">
              <a:spcBef>
                <a:spcPts val="0"/>
              </a:spcBef>
              <a:spcAft>
                <a:spcPts val="600"/>
              </a:spcAft>
            </a:pPr>
            <a:r>
              <a:rPr lang="en-US" sz="1800" b="1" dirty="0"/>
              <a:t>Undue burden analysis</a:t>
            </a:r>
            <a:endParaRPr lang="en-US" sz="1800" dirty="0"/>
          </a:p>
          <a:p>
            <a:pPr lvl="1" algn="just">
              <a:spcBef>
                <a:spcPts val="0"/>
              </a:spcBef>
              <a:spcAft>
                <a:spcPts val="600"/>
              </a:spcAft>
            </a:pPr>
            <a:r>
              <a:rPr lang="en-US" sz="1400" dirty="0"/>
              <a:t>Revival of </a:t>
            </a:r>
            <a:r>
              <a:rPr lang="en-US" sz="1400" i="1" dirty="0"/>
              <a:t>Pike v. Brice Church </a:t>
            </a:r>
            <a:r>
              <a:rPr lang="en-US" sz="1400" dirty="0"/>
              <a:t>balancing test? </a:t>
            </a:r>
          </a:p>
          <a:p>
            <a:pPr lvl="2" algn="just">
              <a:spcBef>
                <a:spcPts val="0"/>
              </a:spcBef>
              <a:spcAft>
                <a:spcPts val="600"/>
              </a:spcAft>
            </a:pPr>
            <a:r>
              <a:rPr lang="en-US" sz="1400" dirty="0"/>
              <a:t>Examine the burden on interstate commerce versus local (government) benefit</a:t>
            </a:r>
          </a:p>
          <a:p>
            <a:pPr lvl="1" algn="just">
              <a:spcBef>
                <a:spcPts val="0"/>
              </a:spcBef>
              <a:spcAft>
                <a:spcPts val="600"/>
              </a:spcAft>
            </a:pPr>
            <a:r>
              <a:rPr lang="en-US" sz="1400" dirty="0"/>
              <a:t>The Court was not persuaded by the argument that complex tax systems would create a burden on interstate commerce, and instead encouraged those small businesses with </a:t>
            </a:r>
            <a:r>
              <a:rPr lang="en-US" sz="1400" i="1" dirty="0"/>
              <a:t>de minimis </a:t>
            </a:r>
            <a:r>
              <a:rPr lang="en-US" sz="1400" dirty="0"/>
              <a:t>contacts to pursue other theories</a:t>
            </a:r>
            <a:endParaRPr lang="en-US" sz="1400" baseline="30000" dirty="0"/>
          </a:p>
          <a:p>
            <a:pPr lvl="2" algn="just">
              <a:spcBef>
                <a:spcPts val="0"/>
              </a:spcBef>
              <a:spcAft>
                <a:spcPts val="600"/>
              </a:spcAft>
            </a:pPr>
            <a:r>
              <a:rPr lang="en-US" sz="1400" dirty="0"/>
              <a:t>Possible “Other Theories:”</a:t>
            </a:r>
          </a:p>
          <a:p>
            <a:pPr lvl="3" algn="just">
              <a:spcBef>
                <a:spcPts val="0"/>
              </a:spcBef>
              <a:spcAft>
                <a:spcPts val="600"/>
              </a:spcAft>
            </a:pPr>
            <a:r>
              <a:rPr lang="en-US" sz="1400" dirty="0"/>
              <a:t>Small businesses with </a:t>
            </a:r>
            <a:r>
              <a:rPr lang="en-US" sz="1400" i="1" dirty="0"/>
              <a:t>de minimis </a:t>
            </a:r>
            <a:r>
              <a:rPr lang="en-US" sz="1400" dirty="0"/>
              <a:t>activities in the state would likely fall within the safe harbor of 200 transactions or $100,000 in sales</a:t>
            </a:r>
            <a:endParaRPr lang="en-US" sz="1400" baseline="30000" dirty="0"/>
          </a:p>
          <a:p>
            <a:pPr lvl="3" algn="just">
              <a:spcBef>
                <a:spcPts val="0"/>
              </a:spcBef>
              <a:spcAft>
                <a:spcPts val="600"/>
              </a:spcAft>
            </a:pPr>
            <a:r>
              <a:rPr lang="en-US" sz="1400" dirty="0"/>
              <a:t>The Court may have been referencing the established legal principle that </a:t>
            </a:r>
            <a:r>
              <a:rPr lang="en-US" sz="1400" i="1" dirty="0"/>
              <a:t>de minimis </a:t>
            </a:r>
            <a:r>
              <a:rPr lang="en-US" sz="1400" dirty="0"/>
              <a:t>business activities cannot create nexus. As stated in </a:t>
            </a:r>
            <a:r>
              <a:rPr lang="en-US" sz="1400" i="1" dirty="0"/>
              <a:t>Wisconsin Dept. of Revenue v. Wrigley</a:t>
            </a:r>
            <a:r>
              <a:rPr lang="en-US" sz="1400" dirty="0"/>
              <a:t>, “</a:t>
            </a:r>
            <a:r>
              <a:rPr lang="en-US" sz="1400" i="1" dirty="0"/>
              <a:t>de minimis non curat lex </a:t>
            </a:r>
            <a:r>
              <a:rPr lang="en-US" sz="1400" dirty="0"/>
              <a:t>(“the law cares not for trifles”).”</a:t>
            </a:r>
          </a:p>
          <a:p>
            <a:pPr lvl="1" algn="just">
              <a:spcBef>
                <a:spcPts val="0"/>
              </a:spcBef>
              <a:spcAft>
                <a:spcPts val="600"/>
              </a:spcAft>
            </a:pPr>
            <a:r>
              <a:rPr lang="en-US" sz="1400" dirty="0"/>
              <a:t>Does the complex tax systems issues plan the same role for income tax that is plays in the sales / use tax area?</a:t>
            </a:r>
          </a:p>
          <a:p>
            <a:endParaRPr lang="en-US" dirty="0"/>
          </a:p>
        </p:txBody>
      </p:sp>
    </p:spTree>
    <p:extLst>
      <p:ext uri="{BB962C8B-B14F-4D97-AF65-F5344CB8AC3E}">
        <p14:creationId xmlns:p14="http://schemas.microsoft.com/office/powerpoint/2010/main" val="4142792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914400" y="685800"/>
            <a:ext cx="7558962" cy="838200"/>
          </a:xfrm>
        </p:spPr>
        <p:txBody>
          <a:bodyPr/>
          <a:lstStyle/>
          <a:p>
            <a:r>
              <a:rPr lang="en-US" altLang="en-US" dirty="0"/>
              <a:t>Incidental Effects Following </a:t>
            </a:r>
            <a:r>
              <a:rPr lang="en-US" altLang="en-US" i="1" dirty="0"/>
              <a:t>Wayfair </a:t>
            </a:r>
            <a:r>
              <a:rPr lang="en-US" altLang="en-US" dirty="0"/>
              <a:t>(Cont’d)</a:t>
            </a:r>
          </a:p>
        </p:txBody>
      </p:sp>
      <p:sp>
        <p:nvSpPr>
          <p:cNvPr id="17411" name="Content Placeholder 4"/>
          <p:cNvSpPr>
            <a:spLocks noGrp="1"/>
          </p:cNvSpPr>
          <p:nvPr>
            <p:ph idx="1"/>
          </p:nvPr>
        </p:nvSpPr>
        <p:spPr>
          <a:xfrm>
            <a:off x="685800" y="1530230"/>
            <a:ext cx="7886700" cy="4343400"/>
          </a:xfrm>
        </p:spPr>
        <p:txBody>
          <a:bodyPr/>
          <a:lstStyle/>
          <a:p>
            <a:pPr>
              <a:spcBef>
                <a:spcPts val="0"/>
              </a:spcBef>
              <a:spcAft>
                <a:spcPts val="600"/>
              </a:spcAft>
            </a:pPr>
            <a:r>
              <a:rPr lang="en-US" sz="1800" b="1" dirty="0"/>
              <a:t>Retroactivity</a:t>
            </a:r>
          </a:p>
          <a:p>
            <a:pPr lvl="1">
              <a:spcBef>
                <a:spcPts val="0"/>
              </a:spcBef>
              <a:spcAft>
                <a:spcPts val="600"/>
              </a:spcAft>
            </a:pPr>
            <a:r>
              <a:rPr lang="en-US" sz="1600" dirty="0"/>
              <a:t>The South Dakota statute at issue in </a:t>
            </a:r>
            <a:r>
              <a:rPr lang="en-US" sz="1600" i="1" dirty="0"/>
              <a:t>Wayfair </a:t>
            </a:r>
            <a:r>
              <a:rPr lang="en-US" sz="1600" dirty="0"/>
              <a:t>did not apply to taxpayers retroactively</a:t>
            </a:r>
          </a:p>
          <a:p>
            <a:pPr lvl="1">
              <a:spcBef>
                <a:spcPts val="0"/>
              </a:spcBef>
              <a:spcAft>
                <a:spcPts val="600"/>
              </a:spcAft>
            </a:pPr>
            <a:r>
              <a:rPr lang="en-US" sz="1600" dirty="0"/>
              <a:t>When analyzing the South Dakota statute, the statute not applying retroactively was a feature of the system that was “designed to prevent discrimination against or undue burdens upon interstate commerce”</a:t>
            </a:r>
            <a:endParaRPr lang="en-US" sz="1600" baseline="30000" dirty="0"/>
          </a:p>
          <a:p>
            <a:pPr lvl="1">
              <a:spcBef>
                <a:spcPts val="0"/>
              </a:spcBef>
              <a:spcAft>
                <a:spcPts val="600"/>
              </a:spcAft>
            </a:pPr>
            <a:r>
              <a:rPr lang="en-US" sz="1600" dirty="0"/>
              <a:t>However, the Court stated that retroactivity as a concern for taxpayers does not justify retaining misplaced precedent that “deprives States of vast revenues from major businesses”</a:t>
            </a:r>
            <a:endParaRPr lang="en-US" sz="1600" baseline="30000" dirty="0"/>
          </a:p>
          <a:p>
            <a:pPr lvl="1">
              <a:spcBef>
                <a:spcPts val="0"/>
              </a:spcBef>
              <a:spcAft>
                <a:spcPts val="600"/>
              </a:spcAft>
            </a:pPr>
            <a:r>
              <a:rPr lang="en-US" sz="1600" dirty="0"/>
              <a:t>This could be read that even though the Court appreciated that South Dakota’s statute did not apply retroactively, a statute that did apply retroactively may pass Constitutional muster in situations where there a large distortions in the market </a:t>
            </a:r>
          </a:p>
          <a:p>
            <a:pPr lvl="1">
              <a:spcBef>
                <a:spcPts val="0"/>
              </a:spcBef>
              <a:spcAft>
                <a:spcPts val="600"/>
              </a:spcAft>
            </a:pPr>
            <a:r>
              <a:rPr lang="en-US" sz="1600" dirty="0"/>
              <a:t>States don’t believe Quill’s physical presence rule eve applied to income taxes and so don’t see a retroactivity issue with economic nexus for income taxes</a:t>
            </a:r>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11</a:t>
            </a:fld>
            <a:endParaRPr lang="en-US" altLang="en-US" sz="1000" dirty="0">
              <a:solidFill>
                <a:srgbClr val="4F4E44"/>
              </a:solidFill>
            </a:endParaRPr>
          </a:p>
        </p:txBody>
      </p:sp>
    </p:spTree>
    <p:extLst>
      <p:ext uri="{BB962C8B-B14F-4D97-AF65-F5344CB8AC3E}">
        <p14:creationId xmlns:p14="http://schemas.microsoft.com/office/powerpoint/2010/main" val="101578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914400" y="685800"/>
            <a:ext cx="7558962" cy="838200"/>
          </a:xfrm>
        </p:spPr>
        <p:txBody>
          <a:bodyPr/>
          <a:lstStyle/>
          <a:p>
            <a:r>
              <a:rPr lang="en-US" altLang="en-US" dirty="0"/>
              <a:t>Incidental Effects Following </a:t>
            </a:r>
            <a:r>
              <a:rPr lang="en-US" altLang="en-US" i="1" dirty="0"/>
              <a:t>Wayfair </a:t>
            </a:r>
            <a:r>
              <a:rPr lang="en-US" altLang="en-US" dirty="0"/>
              <a:t>(Cont’d)</a:t>
            </a:r>
          </a:p>
        </p:txBody>
      </p:sp>
      <p:sp>
        <p:nvSpPr>
          <p:cNvPr id="17411" name="Content Placeholder 4"/>
          <p:cNvSpPr>
            <a:spLocks noGrp="1"/>
          </p:cNvSpPr>
          <p:nvPr>
            <p:ph idx="1"/>
          </p:nvPr>
        </p:nvSpPr>
        <p:spPr>
          <a:xfrm>
            <a:off x="685800" y="1530230"/>
            <a:ext cx="7886700" cy="4343400"/>
          </a:xfrm>
        </p:spPr>
        <p:txBody>
          <a:bodyPr/>
          <a:lstStyle/>
          <a:p>
            <a:pPr>
              <a:spcBef>
                <a:spcPts val="0"/>
              </a:spcBef>
              <a:spcAft>
                <a:spcPts val="600"/>
              </a:spcAft>
            </a:pPr>
            <a:r>
              <a:rPr lang="en-US" sz="2000" b="1" dirty="0"/>
              <a:t>Factor-Based Standards</a:t>
            </a:r>
          </a:p>
          <a:p>
            <a:pPr lvl="1" algn="just">
              <a:spcBef>
                <a:spcPts val="0"/>
              </a:spcBef>
              <a:spcAft>
                <a:spcPts val="600"/>
              </a:spcAft>
            </a:pPr>
            <a:r>
              <a:rPr lang="en-US" sz="1800" i="1" dirty="0"/>
              <a:t>Wayfair </a:t>
            </a:r>
            <a:r>
              <a:rPr lang="en-US" sz="1800" dirty="0"/>
              <a:t>sets the standard for “economic presence” as delivering more than $100,000 of goods or services (sales) or engaging in 200 or more transactions</a:t>
            </a:r>
            <a:endParaRPr lang="en-US" sz="1800" baseline="30000" dirty="0"/>
          </a:p>
          <a:p>
            <a:pPr lvl="1" algn="just">
              <a:spcBef>
                <a:spcPts val="0"/>
              </a:spcBef>
              <a:spcAft>
                <a:spcPts val="600"/>
              </a:spcAft>
            </a:pPr>
            <a:r>
              <a:rPr lang="en-US" sz="1800" dirty="0"/>
              <a:t>The Court stated that this quantity of business would not have been possible “unless the seller availed itself of the substantial privilege of carrying on business in South Dakota”</a:t>
            </a:r>
            <a:endParaRPr lang="en-US" sz="1800" baseline="30000" dirty="0"/>
          </a:p>
          <a:p>
            <a:pPr lvl="1" algn="just">
              <a:spcBef>
                <a:spcPts val="0"/>
              </a:spcBef>
              <a:spcAft>
                <a:spcPts val="600"/>
              </a:spcAft>
            </a:pPr>
            <a:r>
              <a:rPr lang="en-US" sz="1800" dirty="0"/>
              <a:t>Similar factor-based standards are likely to emerge in the income tax arena (and some already have)</a:t>
            </a:r>
          </a:p>
          <a:p>
            <a:pPr lvl="1" algn="just">
              <a:spcBef>
                <a:spcPts val="0"/>
              </a:spcBef>
              <a:spcAft>
                <a:spcPts val="600"/>
              </a:spcAft>
            </a:pPr>
            <a:r>
              <a:rPr lang="en-US" sz="1800" dirty="0"/>
              <a:t>Does the MTC factor presence nexus income tax statute satisfy the same constitutional concerns addressed by SD’s 200 transaction or $100,000 threshold for sales tax?</a:t>
            </a:r>
          </a:p>
          <a:p>
            <a:pPr lvl="1">
              <a:spcBef>
                <a:spcPts val="0"/>
              </a:spcBef>
              <a:spcAft>
                <a:spcPts val="600"/>
              </a:spcAft>
            </a:pPr>
            <a:endParaRPr lang="en-US" sz="1200" dirty="0"/>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12</a:t>
            </a:fld>
            <a:endParaRPr lang="en-US" altLang="en-US" sz="1000" dirty="0">
              <a:solidFill>
                <a:srgbClr val="4F4E44"/>
              </a:solidFill>
            </a:endParaRPr>
          </a:p>
        </p:txBody>
      </p:sp>
    </p:spTree>
    <p:extLst>
      <p:ext uri="{BB962C8B-B14F-4D97-AF65-F5344CB8AC3E}">
        <p14:creationId xmlns:p14="http://schemas.microsoft.com/office/powerpoint/2010/main" val="243862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914400" y="685800"/>
            <a:ext cx="6248400" cy="838200"/>
          </a:xfrm>
        </p:spPr>
        <p:txBody>
          <a:bodyPr/>
          <a:lstStyle/>
          <a:p>
            <a:r>
              <a:rPr lang="en-US" altLang="en-US" dirty="0"/>
              <a:t>Factor-Presence Nexus Standard</a:t>
            </a:r>
            <a:br>
              <a:rPr lang="en-US" altLang="en-US" dirty="0"/>
            </a:br>
            <a:r>
              <a:rPr lang="en-US" altLang="en-US" sz="1800" dirty="0"/>
              <a:t>Net Income and Gross Receipt Taxes</a:t>
            </a:r>
            <a:endParaRPr lang="en-US" altLang="en-US" sz="2000" dirty="0"/>
          </a:p>
        </p:txBody>
      </p:sp>
      <p:sp>
        <p:nvSpPr>
          <p:cNvPr id="17411" name="Content Placeholder 4"/>
          <p:cNvSpPr>
            <a:spLocks noGrp="1"/>
          </p:cNvSpPr>
          <p:nvPr>
            <p:ph idx="1"/>
          </p:nvPr>
        </p:nvSpPr>
        <p:spPr>
          <a:xfrm>
            <a:off x="762000" y="1758830"/>
            <a:ext cx="7886700" cy="4594345"/>
          </a:xfrm>
        </p:spPr>
        <p:txBody>
          <a:bodyPr/>
          <a:lstStyle/>
          <a:p>
            <a:pPr algn="just">
              <a:spcBef>
                <a:spcPts val="0"/>
              </a:spcBef>
              <a:spcAft>
                <a:spcPts val="600"/>
              </a:spcAft>
            </a:pPr>
            <a:r>
              <a:rPr lang="en-US" sz="2000" b="1" dirty="0"/>
              <a:t>Multistate Tax Commission model rule</a:t>
            </a:r>
          </a:p>
          <a:p>
            <a:pPr lvl="1" algn="just">
              <a:spcBef>
                <a:spcPts val="0"/>
              </a:spcBef>
              <a:spcAft>
                <a:spcPts val="600"/>
              </a:spcAft>
            </a:pPr>
            <a:r>
              <a:rPr lang="en-US" sz="1800" dirty="0"/>
              <a:t>Nexus will be established with a state due to business activity if the taxpayer exceeds any of the following thresholds:</a:t>
            </a:r>
          </a:p>
          <a:p>
            <a:pPr lvl="2" algn="just">
              <a:spcAft>
                <a:spcPts val="600"/>
              </a:spcAft>
            </a:pPr>
            <a:r>
              <a:rPr lang="en-US" sz="1800" dirty="0">
                <a:solidFill>
                  <a:srgbClr val="008BC0"/>
                </a:solidFill>
              </a:rPr>
              <a:t>$50,000 </a:t>
            </a:r>
            <a:r>
              <a:rPr lang="en-US" sz="1800" dirty="0"/>
              <a:t>of property, </a:t>
            </a:r>
          </a:p>
          <a:p>
            <a:pPr lvl="2" algn="just">
              <a:spcAft>
                <a:spcPts val="600"/>
              </a:spcAft>
            </a:pPr>
            <a:r>
              <a:rPr lang="en-US" sz="1800" dirty="0">
                <a:solidFill>
                  <a:srgbClr val="008BC0"/>
                </a:solidFill>
              </a:rPr>
              <a:t>$50,000 </a:t>
            </a:r>
            <a:r>
              <a:rPr lang="en-US" sz="1800" dirty="0"/>
              <a:t>of payroll, </a:t>
            </a:r>
          </a:p>
          <a:p>
            <a:pPr lvl="2" algn="just">
              <a:spcAft>
                <a:spcPts val="600"/>
              </a:spcAft>
            </a:pPr>
            <a:r>
              <a:rPr lang="en-US" sz="1800" dirty="0">
                <a:solidFill>
                  <a:srgbClr val="008BC0"/>
                </a:solidFill>
              </a:rPr>
              <a:t>$500,000 </a:t>
            </a:r>
            <a:r>
              <a:rPr lang="en-US" sz="1800" dirty="0"/>
              <a:t>of sales, or</a:t>
            </a:r>
          </a:p>
          <a:p>
            <a:pPr lvl="2" algn="just">
              <a:spcAft>
                <a:spcPts val="600"/>
              </a:spcAft>
            </a:pPr>
            <a:r>
              <a:rPr lang="en-US" sz="1800" dirty="0">
                <a:solidFill>
                  <a:srgbClr val="008BC0"/>
                </a:solidFill>
              </a:rPr>
              <a:t>25%</a:t>
            </a:r>
            <a:r>
              <a:rPr lang="en-US" sz="1800" dirty="0"/>
              <a:t> of total property, total payroll, or total sales</a:t>
            </a:r>
          </a:p>
          <a:p>
            <a:pPr lvl="1">
              <a:spcAft>
                <a:spcPts val="1800"/>
              </a:spcAft>
            </a:pPr>
            <a:endParaRPr lang="en-US" sz="1200" b="1" dirty="0"/>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13</a:t>
            </a:fld>
            <a:endParaRPr lang="en-US" altLang="en-US" sz="1000" dirty="0">
              <a:solidFill>
                <a:srgbClr val="4F4E44"/>
              </a:solidFill>
            </a:endParaRPr>
          </a:p>
        </p:txBody>
      </p:sp>
    </p:spTree>
    <p:extLst>
      <p:ext uri="{BB962C8B-B14F-4D97-AF65-F5344CB8AC3E}">
        <p14:creationId xmlns:p14="http://schemas.microsoft.com/office/powerpoint/2010/main" val="169698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914400" y="685800"/>
            <a:ext cx="7467600" cy="838200"/>
          </a:xfrm>
        </p:spPr>
        <p:txBody>
          <a:bodyPr/>
          <a:lstStyle/>
          <a:p>
            <a:r>
              <a:rPr lang="en-US" altLang="en-US" dirty="0"/>
              <a:t>Factor-Presence Nexus Standard (Cont’d)</a:t>
            </a:r>
            <a:br>
              <a:rPr lang="en-US" altLang="en-US" dirty="0"/>
            </a:br>
            <a:r>
              <a:rPr lang="en-US" altLang="en-US" sz="1800" dirty="0"/>
              <a:t>Net Income and Gross Receipt Taxes</a:t>
            </a:r>
            <a:endParaRPr lang="en-US" altLang="en-US" sz="2000" dirty="0"/>
          </a:p>
        </p:txBody>
      </p:sp>
      <p:sp>
        <p:nvSpPr>
          <p:cNvPr id="17411" name="Content Placeholder 4"/>
          <p:cNvSpPr>
            <a:spLocks noGrp="1"/>
          </p:cNvSpPr>
          <p:nvPr>
            <p:ph idx="1"/>
          </p:nvPr>
        </p:nvSpPr>
        <p:spPr>
          <a:xfrm>
            <a:off x="762000" y="1629894"/>
            <a:ext cx="7886700" cy="4594345"/>
          </a:xfrm>
        </p:spPr>
        <p:txBody>
          <a:bodyPr/>
          <a:lstStyle/>
          <a:p>
            <a:pPr algn="just">
              <a:spcBef>
                <a:spcPts val="0"/>
              </a:spcBef>
              <a:spcAft>
                <a:spcPts val="600"/>
              </a:spcAft>
            </a:pPr>
            <a:r>
              <a:rPr lang="en-US" sz="2000" b="1" dirty="0"/>
              <a:t>State courts have upheld statutes establishing factor-presence nexus standard</a:t>
            </a:r>
          </a:p>
          <a:p>
            <a:pPr lvl="1" algn="just">
              <a:spcBef>
                <a:spcPts val="0"/>
              </a:spcBef>
              <a:spcAft>
                <a:spcPts val="600"/>
              </a:spcAft>
            </a:pPr>
            <a:r>
              <a:rPr lang="en-US" sz="1800" dirty="0">
                <a:solidFill>
                  <a:srgbClr val="008BC0"/>
                </a:solidFill>
              </a:rPr>
              <a:t>Ohio </a:t>
            </a:r>
            <a:r>
              <a:rPr lang="en-US" sz="1800" dirty="0"/>
              <a:t>– </a:t>
            </a:r>
            <a:r>
              <a:rPr lang="en-US" sz="1800" i="1" dirty="0"/>
              <a:t>Crutchfield v. Testa </a:t>
            </a:r>
            <a:r>
              <a:rPr lang="en-US" sz="1800" dirty="0"/>
              <a:t>– $500,000 sales receipt threshold “satisfies the substantial-nexus standard under dormant Commerce Clause”</a:t>
            </a:r>
            <a:endParaRPr lang="en-US" sz="1800" dirty="0">
              <a:solidFill>
                <a:srgbClr val="008BC0"/>
              </a:solidFill>
            </a:endParaRPr>
          </a:p>
          <a:p>
            <a:pPr algn="just">
              <a:spcBef>
                <a:spcPts val="0"/>
              </a:spcBef>
              <a:spcAft>
                <a:spcPts val="600"/>
              </a:spcAft>
            </a:pPr>
            <a:r>
              <a:rPr lang="en-US" sz="2000" b="1" dirty="0"/>
              <a:t>States adopting these statutes will likely increase following </a:t>
            </a:r>
            <a:r>
              <a:rPr lang="en-US" sz="2000" b="1" i="1" dirty="0"/>
              <a:t>Wayfair</a:t>
            </a:r>
            <a:endParaRPr lang="en-US" sz="2000" b="1" dirty="0"/>
          </a:p>
          <a:p>
            <a:pPr lvl="1" algn="just">
              <a:spcAft>
                <a:spcPts val="600"/>
              </a:spcAft>
            </a:pPr>
            <a:r>
              <a:rPr lang="en-US" sz="1800" dirty="0"/>
              <a:t>States currently applying factor-presence standards – </a:t>
            </a:r>
            <a:r>
              <a:rPr lang="en-US" sz="1800" dirty="0">
                <a:solidFill>
                  <a:srgbClr val="008BC0"/>
                </a:solidFill>
              </a:rPr>
              <a:t>Alabama, California, Colorado, Connecticut, Michigan, New York, Ohio, Tennessee, and Virginia</a:t>
            </a:r>
            <a:endParaRPr lang="en-US" sz="1800" dirty="0"/>
          </a:p>
          <a:p>
            <a:pPr lvl="1">
              <a:spcAft>
                <a:spcPts val="1800"/>
              </a:spcAft>
            </a:pPr>
            <a:endParaRPr lang="en-US" sz="1200" b="1" dirty="0"/>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14</a:t>
            </a:fld>
            <a:endParaRPr lang="en-US" altLang="en-US" sz="1000" dirty="0">
              <a:solidFill>
                <a:srgbClr val="4F4E44"/>
              </a:solidFill>
            </a:endParaRPr>
          </a:p>
        </p:txBody>
      </p:sp>
    </p:spTree>
    <p:extLst>
      <p:ext uri="{BB962C8B-B14F-4D97-AF65-F5344CB8AC3E}">
        <p14:creationId xmlns:p14="http://schemas.microsoft.com/office/powerpoint/2010/main" val="258307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914400" y="565270"/>
            <a:ext cx="6248400" cy="838200"/>
          </a:xfrm>
        </p:spPr>
        <p:txBody>
          <a:bodyPr/>
          <a:lstStyle/>
          <a:p>
            <a:r>
              <a:rPr lang="en-US" altLang="en-US" dirty="0"/>
              <a:t>Market Based Sourcing and Nexus</a:t>
            </a:r>
            <a:endParaRPr lang="en-US" altLang="en-US" sz="2000" dirty="0"/>
          </a:p>
        </p:txBody>
      </p:sp>
      <p:sp>
        <p:nvSpPr>
          <p:cNvPr id="17411" name="Content Placeholder 4"/>
          <p:cNvSpPr>
            <a:spLocks noGrp="1"/>
          </p:cNvSpPr>
          <p:nvPr>
            <p:ph idx="1"/>
          </p:nvPr>
        </p:nvSpPr>
        <p:spPr>
          <a:xfrm>
            <a:off x="628650" y="1357281"/>
            <a:ext cx="7905750" cy="4343400"/>
          </a:xfrm>
        </p:spPr>
        <p:txBody>
          <a:bodyPr/>
          <a:lstStyle/>
          <a:p>
            <a:pPr algn="just">
              <a:spcBef>
                <a:spcPts val="0"/>
              </a:spcBef>
              <a:spcAft>
                <a:spcPts val="600"/>
              </a:spcAft>
            </a:pPr>
            <a:r>
              <a:rPr lang="en-US" sz="1800" dirty="0"/>
              <a:t>National trend - market based sourcing statutes have been enacted in 27 states</a:t>
            </a:r>
          </a:p>
          <a:p>
            <a:pPr lvl="1" algn="just">
              <a:spcBef>
                <a:spcPts val="0"/>
              </a:spcBef>
              <a:spcAft>
                <a:spcPts val="600"/>
              </a:spcAft>
            </a:pPr>
            <a:r>
              <a:rPr lang="en-US" sz="1600" dirty="0"/>
              <a:t>Sourcing sales of tangible personal property to the delivery location</a:t>
            </a:r>
          </a:p>
          <a:p>
            <a:pPr lvl="1" algn="just">
              <a:spcBef>
                <a:spcPts val="0"/>
              </a:spcBef>
              <a:spcAft>
                <a:spcPts val="600"/>
              </a:spcAft>
            </a:pPr>
            <a:r>
              <a:rPr lang="en-US" sz="1600" dirty="0"/>
              <a:t>Sourcing sales of services to the state where the service is delivered or where the customer receives a benefit </a:t>
            </a:r>
          </a:p>
          <a:p>
            <a:pPr lvl="1" algn="just">
              <a:spcBef>
                <a:spcPts val="0"/>
              </a:spcBef>
              <a:spcAft>
                <a:spcPts val="600"/>
              </a:spcAft>
            </a:pPr>
            <a:r>
              <a:rPr lang="en-US" sz="1600" dirty="0"/>
              <a:t>Sourcing of sales of intangible property to the state where customer uses </a:t>
            </a:r>
            <a:r>
              <a:rPr lang="en-US" sz="1600" i="1" dirty="0"/>
              <a:t>or has the right to use </a:t>
            </a:r>
            <a:r>
              <a:rPr lang="en-US" sz="1600" dirty="0"/>
              <a:t>the property</a:t>
            </a:r>
            <a:endParaRPr lang="en-US" sz="1600" i="1" dirty="0"/>
          </a:p>
          <a:p>
            <a:pPr algn="just">
              <a:spcBef>
                <a:spcPts val="0"/>
              </a:spcBef>
              <a:spcAft>
                <a:spcPts val="600"/>
              </a:spcAft>
            </a:pPr>
            <a:r>
              <a:rPr lang="en-US" sz="1800" dirty="0"/>
              <a:t>Substantial nexus must be established before market based sourcing can be applied to a corporation without a physical presence in the state</a:t>
            </a:r>
          </a:p>
          <a:p>
            <a:pPr lvl="1" algn="just">
              <a:spcBef>
                <a:spcPts val="0"/>
              </a:spcBef>
              <a:spcAft>
                <a:spcPts val="600"/>
              </a:spcAft>
            </a:pPr>
            <a:r>
              <a:rPr lang="en-US" sz="1600" dirty="0"/>
              <a:t>Now that physical presence is not required for substantial nexus, what are the limits?</a:t>
            </a:r>
          </a:p>
          <a:p>
            <a:pPr lvl="1" algn="just">
              <a:spcBef>
                <a:spcPts val="0"/>
              </a:spcBef>
              <a:spcAft>
                <a:spcPts val="600"/>
              </a:spcAft>
            </a:pPr>
            <a:r>
              <a:rPr lang="en-US" sz="1600" dirty="0"/>
              <a:t>If the a sale is sourced to a state based on where the </a:t>
            </a:r>
            <a:r>
              <a:rPr lang="en-US" sz="1600" i="1" dirty="0"/>
              <a:t>purchaser</a:t>
            </a:r>
            <a:r>
              <a:rPr lang="en-US" sz="1600" dirty="0"/>
              <a:t> receives a benefit or uses the property, can the actions of a </a:t>
            </a:r>
            <a:r>
              <a:rPr lang="en-US" sz="1600" i="1" dirty="0"/>
              <a:t>purchaser</a:t>
            </a:r>
            <a:r>
              <a:rPr lang="en-US" sz="1600" dirty="0"/>
              <a:t> create nexus for the </a:t>
            </a:r>
            <a:r>
              <a:rPr lang="en-US" sz="1600" i="1" dirty="0"/>
              <a:t>seller</a:t>
            </a:r>
            <a:r>
              <a:rPr lang="en-US" sz="1600" dirty="0"/>
              <a:t>?</a:t>
            </a:r>
          </a:p>
          <a:p>
            <a:pPr lvl="2" algn="just">
              <a:spcBef>
                <a:spcPts val="0"/>
              </a:spcBef>
              <a:spcAft>
                <a:spcPts val="600"/>
              </a:spcAft>
            </a:pPr>
            <a:r>
              <a:rPr lang="en-US" sz="1600" dirty="0"/>
              <a:t>A looming issue for dealers of intangible property and content creators</a:t>
            </a:r>
          </a:p>
          <a:p>
            <a:pPr lvl="3" algn="just">
              <a:spcBef>
                <a:spcPts val="0"/>
              </a:spcBef>
              <a:spcAft>
                <a:spcPts val="600"/>
              </a:spcAft>
            </a:pPr>
            <a:r>
              <a:rPr lang="en-US" sz="1600" i="1" dirty="0"/>
              <a:t>NASCAR Holdings, Inc. v. Jeffrey A. McClain </a:t>
            </a:r>
            <a:r>
              <a:rPr lang="en-US" sz="1600" dirty="0"/>
              <a:t>(Ohio Board of Tax Appeals)</a:t>
            </a:r>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15</a:t>
            </a:fld>
            <a:endParaRPr lang="en-US" altLang="en-US" sz="1000" dirty="0">
              <a:solidFill>
                <a:srgbClr val="4F4E44"/>
              </a:solidFill>
            </a:endParaRPr>
          </a:p>
        </p:txBody>
      </p:sp>
    </p:spTree>
    <p:extLst>
      <p:ext uri="{BB962C8B-B14F-4D97-AF65-F5344CB8AC3E}">
        <p14:creationId xmlns:p14="http://schemas.microsoft.com/office/powerpoint/2010/main" val="227714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914400" y="685800"/>
            <a:ext cx="6248400" cy="838200"/>
          </a:xfrm>
        </p:spPr>
        <p:txBody>
          <a:bodyPr/>
          <a:lstStyle/>
          <a:p>
            <a:r>
              <a:rPr lang="en-US" altLang="en-US" dirty="0"/>
              <a:t>Due Process Clause Implications</a:t>
            </a:r>
            <a:endParaRPr lang="en-US" altLang="en-US" sz="2000" dirty="0"/>
          </a:p>
        </p:txBody>
      </p:sp>
      <p:sp>
        <p:nvSpPr>
          <p:cNvPr id="17411" name="Content Placeholder 4"/>
          <p:cNvSpPr>
            <a:spLocks noGrp="1"/>
          </p:cNvSpPr>
          <p:nvPr>
            <p:ph idx="1"/>
          </p:nvPr>
        </p:nvSpPr>
        <p:spPr>
          <a:xfrm>
            <a:off x="685800" y="1530230"/>
            <a:ext cx="7886700" cy="4343400"/>
          </a:xfrm>
        </p:spPr>
        <p:txBody>
          <a:bodyPr/>
          <a:lstStyle/>
          <a:p>
            <a:pPr algn="just">
              <a:spcAft>
                <a:spcPts val="600"/>
              </a:spcAft>
            </a:pPr>
            <a:r>
              <a:rPr lang="en-US" sz="1800" b="1" dirty="0"/>
              <a:t>Due process may now be the only limit on state power to tax corporations</a:t>
            </a:r>
          </a:p>
          <a:p>
            <a:pPr lvl="1" algn="just">
              <a:spcAft>
                <a:spcPts val="600"/>
              </a:spcAft>
            </a:pPr>
            <a:r>
              <a:rPr lang="en-US" sz="1800" i="1" dirty="0"/>
              <a:t>Is there a difference between Due Process and Commerce Clause nexus standards?</a:t>
            </a:r>
          </a:p>
          <a:p>
            <a:pPr lvl="1" algn="just">
              <a:spcAft>
                <a:spcPts val="600"/>
              </a:spcAft>
            </a:pPr>
            <a:r>
              <a:rPr lang="en-US" sz="1800" i="1" dirty="0"/>
              <a:t>Quill </a:t>
            </a:r>
            <a:r>
              <a:rPr lang="en-US" sz="1800" dirty="0"/>
              <a:t>eliminated the physical presence requirement to satisfy the Due Process clause, which requires a link between the state and the transaction it seeks to tax</a:t>
            </a:r>
            <a:endParaRPr lang="en-US" sz="1800" baseline="30000" dirty="0"/>
          </a:p>
          <a:p>
            <a:pPr lvl="1" algn="just">
              <a:spcAft>
                <a:spcPts val="600"/>
              </a:spcAft>
            </a:pPr>
            <a:r>
              <a:rPr lang="en-US" sz="1800" dirty="0"/>
              <a:t>To satisfy the Due Process clause, a corporation must “purposefully direct its activities at” a specific state</a:t>
            </a:r>
            <a:endParaRPr lang="en-US" sz="1800" baseline="30000" dirty="0"/>
          </a:p>
          <a:p>
            <a:pPr lvl="1" algn="just">
              <a:spcAft>
                <a:spcPts val="600"/>
              </a:spcAft>
            </a:pPr>
            <a:r>
              <a:rPr lang="en-US" sz="1800" dirty="0"/>
              <a:t>For states that have enacted market based sourcing, this means corporations who may have receipts sourced to a particular state, but did not direct activity at consumers in that state, may be able to use the Due Process clause to protect themselves from state income tax</a:t>
            </a:r>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16</a:t>
            </a:fld>
            <a:endParaRPr lang="en-US" altLang="en-US" sz="1000" dirty="0">
              <a:solidFill>
                <a:srgbClr val="4F4E44"/>
              </a:solidFill>
            </a:endParaRPr>
          </a:p>
        </p:txBody>
      </p:sp>
      <p:sp>
        <p:nvSpPr>
          <p:cNvPr id="6" name="TextBox 5">
            <a:extLst>
              <a:ext uri="{FF2B5EF4-FFF2-40B4-BE49-F238E27FC236}">
                <a16:creationId xmlns:a16="http://schemas.microsoft.com/office/drawing/2014/main" xmlns="" id="{03C21776-3F46-4347-8CF6-2039D71A3403}"/>
              </a:ext>
            </a:extLst>
          </p:cNvPr>
          <p:cNvSpPr txBox="1"/>
          <p:nvPr/>
        </p:nvSpPr>
        <p:spPr>
          <a:xfrm>
            <a:off x="805287" y="5504298"/>
            <a:ext cx="7688424"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269702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914400" y="571500"/>
            <a:ext cx="6248400" cy="838200"/>
          </a:xfrm>
        </p:spPr>
        <p:txBody>
          <a:bodyPr/>
          <a:lstStyle/>
          <a:p>
            <a:r>
              <a:rPr lang="en-US" altLang="en-US" dirty="0"/>
              <a:t>Public Law 86-272</a:t>
            </a:r>
            <a:endParaRPr lang="en-US" altLang="en-US" sz="2000" dirty="0"/>
          </a:p>
        </p:txBody>
      </p:sp>
      <p:sp>
        <p:nvSpPr>
          <p:cNvPr id="17411" name="Content Placeholder 4"/>
          <p:cNvSpPr>
            <a:spLocks noGrp="1"/>
          </p:cNvSpPr>
          <p:nvPr>
            <p:ph idx="1"/>
          </p:nvPr>
        </p:nvSpPr>
        <p:spPr>
          <a:xfrm>
            <a:off x="762000" y="1257300"/>
            <a:ext cx="7886700" cy="4343400"/>
          </a:xfrm>
        </p:spPr>
        <p:txBody>
          <a:bodyPr/>
          <a:lstStyle/>
          <a:p>
            <a:pPr algn="just">
              <a:spcAft>
                <a:spcPts val="600"/>
              </a:spcAft>
            </a:pPr>
            <a:r>
              <a:rPr lang="en-US" sz="1800" b="1" dirty="0"/>
              <a:t>PL 86-272</a:t>
            </a:r>
          </a:p>
          <a:p>
            <a:pPr lvl="1" algn="just">
              <a:spcAft>
                <a:spcPts val="600"/>
              </a:spcAft>
            </a:pPr>
            <a:r>
              <a:rPr lang="en-US" sz="1400" dirty="0"/>
              <a:t>States cannot impose net income tax on income derived within a State by any person from interstate commerce if the corporation’s only business activities are solicitation of orders for tangible personal property that are approved or rejected outside the state and shipment and delivery is filled from somewhere outside the state</a:t>
            </a:r>
            <a:endParaRPr lang="en-US" sz="1400" baseline="30000" dirty="0"/>
          </a:p>
          <a:p>
            <a:pPr lvl="1" algn="just">
              <a:spcAft>
                <a:spcPts val="600"/>
              </a:spcAft>
            </a:pPr>
            <a:r>
              <a:rPr lang="en-US" sz="1400" dirty="0"/>
              <a:t>Federal law applies even in states that have enacted factor-presence nexus standards or where the courts have allowed for an economic presence nexus standard</a:t>
            </a:r>
          </a:p>
          <a:p>
            <a:pPr lvl="0" algn="just">
              <a:spcAft>
                <a:spcPts val="600"/>
              </a:spcAft>
            </a:pPr>
            <a:r>
              <a:rPr lang="en-US" sz="1800" b="1" dirty="0"/>
              <a:t>Following </a:t>
            </a:r>
            <a:r>
              <a:rPr lang="en-US" sz="1800" b="1" i="1" dirty="0"/>
              <a:t>Wayfair</a:t>
            </a:r>
            <a:r>
              <a:rPr lang="en-US" sz="1800" b="1" dirty="0"/>
              <a:t>, PL 86-272 is still applicable to sellers of tangible personal property</a:t>
            </a:r>
          </a:p>
          <a:p>
            <a:pPr lvl="1" algn="just">
              <a:spcAft>
                <a:spcPts val="600"/>
              </a:spcAft>
            </a:pPr>
            <a:r>
              <a:rPr lang="en-US" sz="1400" dirty="0"/>
              <a:t>The question then becomes, what are protected business activities under PL 86-272 and what are not protected business activities?</a:t>
            </a:r>
          </a:p>
          <a:p>
            <a:pPr lvl="1" algn="just">
              <a:spcAft>
                <a:spcPts val="600"/>
              </a:spcAft>
            </a:pPr>
            <a:r>
              <a:rPr lang="en-US" sz="1400" dirty="0">
                <a:solidFill>
                  <a:srgbClr val="008BC0"/>
                </a:solidFill>
              </a:rPr>
              <a:t>Massachusetts </a:t>
            </a:r>
            <a:r>
              <a:rPr lang="en-US" sz="1400" dirty="0"/>
              <a:t>– “cookie” nexus regulation: internet vendors have physical presence in Massachusetts due to the use of software which Massachusetts considers a property interest</a:t>
            </a:r>
            <a:endParaRPr lang="en-US" sz="1400" baseline="30000" dirty="0"/>
          </a:p>
          <a:p>
            <a:pPr lvl="1" algn="just">
              <a:spcAft>
                <a:spcPts val="600"/>
              </a:spcAft>
            </a:pPr>
            <a:r>
              <a:rPr lang="en-US" sz="1400" dirty="0"/>
              <a:t>If statutes like the one in Massachusetts survive Constitutional challenge, the use of cookies or software in a state could constitute physical presence, taking corporations involved in selling tangible personal property out of the umbrella of protection offered by PL 86-272</a:t>
            </a:r>
          </a:p>
          <a:p>
            <a:pPr marL="457200" lvl="1" indent="0" algn="just">
              <a:spcAft>
                <a:spcPts val="600"/>
              </a:spcAft>
              <a:buNone/>
            </a:pPr>
            <a:endParaRPr lang="en-US" sz="1200" dirty="0"/>
          </a:p>
          <a:p>
            <a:pPr algn="just">
              <a:spcAft>
                <a:spcPts val="600"/>
              </a:spcAft>
            </a:pPr>
            <a:endParaRPr lang="en-US" sz="1600" b="1" dirty="0"/>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17</a:t>
            </a:fld>
            <a:endParaRPr lang="en-US" altLang="en-US" sz="1000" dirty="0">
              <a:solidFill>
                <a:srgbClr val="4F4E44"/>
              </a:solidFill>
            </a:endParaRPr>
          </a:p>
        </p:txBody>
      </p:sp>
    </p:spTree>
    <p:extLst>
      <p:ext uri="{BB962C8B-B14F-4D97-AF65-F5344CB8AC3E}">
        <p14:creationId xmlns:p14="http://schemas.microsoft.com/office/powerpoint/2010/main" val="2493970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914400" y="685800"/>
            <a:ext cx="6248400" cy="838200"/>
          </a:xfrm>
        </p:spPr>
        <p:txBody>
          <a:bodyPr/>
          <a:lstStyle/>
          <a:p>
            <a:r>
              <a:rPr lang="en-US" altLang="en-US" dirty="0"/>
              <a:t>Time to Update Public Law 86-272?</a:t>
            </a:r>
            <a:endParaRPr lang="en-US" altLang="en-US" sz="2000" dirty="0"/>
          </a:p>
        </p:txBody>
      </p:sp>
      <p:sp>
        <p:nvSpPr>
          <p:cNvPr id="17411" name="Content Placeholder 4"/>
          <p:cNvSpPr>
            <a:spLocks noGrp="1"/>
          </p:cNvSpPr>
          <p:nvPr>
            <p:ph idx="1"/>
          </p:nvPr>
        </p:nvSpPr>
        <p:spPr>
          <a:xfrm>
            <a:off x="685800" y="1530230"/>
            <a:ext cx="7886700" cy="4343400"/>
          </a:xfrm>
        </p:spPr>
        <p:txBody>
          <a:bodyPr/>
          <a:lstStyle/>
          <a:p>
            <a:pPr algn="just">
              <a:spcAft>
                <a:spcPts val="600"/>
              </a:spcAft>
            </a:pPr>
            <a:r>
              <a:rPr lang="en-US" sz="1800" b="1" dirty="0"/>
              <a:t>Should PL 86-272 extend to sellers of intangible property and services?</a:t>
            </a:r>
          </a:p>
          <a:p>
            <a:pPr lvl="1" algn="just">
              <a:spcAft>
                <a:spcPts val="600"/>
              </a:spcAft>
            </a:pPr>
            <a:r>
              <a:rPr lang="en-US" sz="1600" dirty="0"/>
              <a:t>PL 86-272 was enacted in 1959 – the economy has changed greatly since then </a:t>
            </a:r>
          </a:p>
          <a:p>
            <a:pPr lvl="2" algn="just">
              <a:spcAft>
                <a:spcPts val="600"/>
              </a:spcAft>
            </a:pPr>
            <a:r>
              <a:rPr lang="en-US" sz="1600" dirty="0"/>
              <a:t>In 1959, services made up 48.8% of the U.S. Private Sector GDP</a:t>
            </a:r>
            <a:endParaRPr lang="en-US" sz="1600" baseline="30000" dirty="0"/>
          </a:p>
          <a:p>
            <a:pPr lvl="2" algn="just">
              <a:spcAft>
                <a:spcPts val="600"/>
              </a:spcAft>
            </a:pPr>
            <a:r>
              <a:rPr lang="en-US" sz="1600" dirty="0"/>
              <a:t>In 2015, services made up 78.9% of the U.S. Private Sector GDP</a:t>
            </a:r>
            <a:endParaRPr lang="en-US" sz="1600" b="1" dirty="0"/>
          </a:p>
          <a:p>
            <a:pPr algn="just">
              <a:spcAft>
                <a:spcPts val="600"/>
              </a:spcAft>
            </a:pPr>
            <a:r>
              <a:rPr lang="en-US" sz="1800" b="1" dirty="0"/>
              <a:t>Does anyone just sell TPP anymore?</a:t>
            </a:r>
          </a:p>
          <a:p>
            <a:pPr algn="just">
              <a:spcAft>
                <a:spcPts val="600"/>
              </a:spcAft>
            </a:pPr>
            <a:r>
              <a:rPr lang="en-US" sz="1800" b="1" dirty="0"/>
              <a:t>What does it mean to “approve an order” out of the state when the transaction is completed online? </a:t>
            </a:r>
          </a:p>
          <a:p>
            <a:pPr lvl="1" algn="just">
              <a:spcAft>
                <a:spcPts val="600"/>
              </a:spcAft>
            </a:pPr>
            <a:r>
              <a:rPr lang="en-US" sz="1600" dirty="0"/>
              <a:t>The internet is everywhere and nowhere all the time</a:t>
            </a:r>
          </a:p>
          <a:p>
            <a:pPr algn="just">
              <a:spcAft>
                <a:spcPts val="600"/>
              </a:spcAft>
            </a:pPr>
            <a:r>
              <a:rPr lang="en-US" sz="1800" b="1" dirty="0"/>
              <a:t>New economy, new tax policy?</a:t>
            </a:r>
          </a:p>
          <a:p>
            <a:pPr algn="just">
              <a:spcAft>
                <a:spcPts val="600"/>
              </a:spcAft>
            </a:pPr>
            <a:endParaRPr lang="en-US" sz="1800" b="1" dirty="0"/>
          </a:p>
          <a:p>
            <a:pPr algn="just">
              <a:spcAft>
                <a:spcPts val="600"/>
              </a:spcAft>
            </a:pPr>
            <a:endParaRPr lang="en-US" sz="1800" b="1" dirty="0"/>
          </a:p>
          <a:p>
            <a:pPr algn="just">
              <a:spcAft>
                <a:spcPts val="600"/>
              </a:spcAft>
            </a:pPr>
            <a:endParaRPr lang="en-US" sz="1800" b="1" dirty="0"/>
          </a:p>
          <a:p>
            <a:pPr lvl="1" algn="just">
              <a:spcAft>
                <a:spcPts val="600"/>
              </a:spcAft>
            </a:pPr>
            <a:endParaRPr lang="en-US" sz="1400" dirty="0"/>
          </a:p>
          <a:p>
            <a:pPr lvl="1" algn="just">
              <a:spcAft>
                <a:spcPts val="600"/>
              </a:spcAft>
            </a:pPr>
            <a:endParaRPr lang="en-US" sz="1200" b="1" dirty="0"/>
          </a:p>
          <a:p>
            <a:pPr algn="just">
              <a:spcAft>
                <a:spcPts val="600"/>
              </a:spcAft>
            </a:pPr>
            <a:endParaRPr lang="en-US" sz="1600" b="1" dirty="0"/>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18</a:t>
            </a:fld>
            <a:endParaRPr lang="en-US" altLang="en-US" sz="1000" dirty="0">
              <a:solidFill>
                <a:srgbClr val="4F4E44"/>
              </a:solidFill>
            </a:endParaRPr>
          </a:p>
        </p:txBody>
      </p:sp>
    </p:spTree>
    <p:extLst>
      <p:ext uri="{BB962C8B-B14F-4D97-AF65-F5344CB8AC3E}">
        <p14:creationId xmlns:p14="http://schemas.microsoft.com/office/powerpoint/2010/main" val="2818358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3600" dirty="0"/>
              <a:t>Contact Information</a:t>
            </a:r>
          </a:p>
        </p:txBody>
      </p:sp>
      <p:sp>
        <p:nvSpPr>
          <p:cNvPr id="22531" name="Rectangle 3"/>
          <p:cNvSpPr>
            <a:spLocks noGrp="1" noChangeArrowheads="1"/>
          </p:cNvSpPr>
          <p:nvPr>
            <p:ph sz="half" idx="1"/>
          </p:nvPr>
        </p:nvSpPr>
        <p:spPr>
          <a:xfrm>
            <a:off x="4020015" y="1694859"/>
            <a:ext cx="3150220" cy="1844392"/>
          </a:xfrm>
        </p:spPr>
        <p:txBody>
          <a:bodyPr/>
          <a:lstStyle/>
          <a:p>
            <a:pPr>
              <a:lnSpc>
                <a:spcPct val="90000"/>
              </a:lnSpc>
              <a:buFont typeface="Wingdings" panose="05000000000000000000" pitchFamily="2" charset="2"/>
              <a:buNone/>
            </a:pPr>
            <a:r>
              <a:rPr lang="en-US" altLang="en-US" sz="1400" dirty="0"/>
              <a:t>Mark F. Sommer</a:t>
            </a:r>
          </a:p>
          <a:p>
            <a:pPr>
              <a:lnSpc>
                <a:spcPct val="90000"/>
              </a:lnSpc>
              <a:buFont typeface="Wingdings" panose="05000000000000000000" pitchFamily="2" charset="2"/>
              <a:buNone/>
            </a:pPr>
            <a:r>
              <a:rPr lang="en-US" altLang="en-US" sz="1400" dirty="0"/>
              <a:t>Member</a:t>
            </a:r>
          </a:p>
          <a:p>
            <a:pPr>
              <a:lnSpc>
                <a:spcPct val="90000"/>
              </a:lnSpc>
              <a:buFont typeface="Wingdings" panose="05000000000000000000" pitchFamily="2" charset="2"/>
              <a:buNone/>
            </a:pPr>
            <a:r>
              <a:rPr lang="en-US" altLang="en-US" sz="1400" dirty="0"/>
              <a:t>Frost Brown Todd LLC</a:t>
            </a:r>
          </a:p>
          <a:p>
            <a:pPr>
              <a:lnSpc>
                <a:spcPct val="90000"/>
              </a:lnSpc>
              <a:buFont typeface="Wingdings" panose="05000000000000000000" pitchFamily="2" charset="2"/>
              <a:buNone/>
            </a:pPr>
            <a:r>
              <a:rPr lang="en-US" altLang="en-US" sz="1400" dirty="0"/>
              <a:t>400 West Market Street, 32</a:t>
            </a:r>
            <a:r>
              <a:rPr lang="en-US" altLang="en-US" sz="1400" baseline="30000" dirty="0"/>
              <a:t>nd</a:t>
            </a:r>
            <a:r>
              <a:rPr lang="en-US" altLang="en-US" sz="1400" dirty="0"/>
              <a:t> Floor</a:t>
            </a:r>
          </a:p>
          <a:p>
            <a:pPr>
              <a:lnSpc>
                <a:spcPct val="90000"/>
              </a:lnSpc>
              <a:buFont typeface="Wingdings" panose="05000000000000000000" pitchFamily="2" charset="2"/>
              <a:buNone/>
            </a:pPr>
            <a:r>
              <a:rPr lang="en-US" altLang="en-US" sz="1400" dirty="0"/>
              <a:t>Louisville, Kentucky  40202</a:t>
            </a:r>
          </a:p>
          <a:p>
            <a:pPr>
              <a:lnSpc>
                <a:spcPct val="90000"/>
              </a:lnSpc>
              <a:spcBef>
                <a:spcPct val="0"/>
              </a:spcBef>
              <a:buFont typeface="Wingdings" panose="05000000000000000000" pitchFamily="2" charset="2"/>
              <a:buNone/>
            </a:pPr>
            <a:r>
              <a:rPr lang="en-US" altLang="en-US" sz="1400" dirty="0">
                <a:hlinkClick r:id="rId3"/>
              </a:rPr>
              <a:t>msommer@fbtlaw.com</a:t>
            </a:r>
            <a:r>
              <a:rPr lang="en-US" altLang="en-US" sz="1400" dirty="0"/>
              <a:t>	</a:t>
            </a:r>
          </a:p>
          <a:p>
            <a:pPr>
              <a:lnSpc>
                <a:spcPct val="90000"/>
              </a:lnSpc>
              <a:buFont typeface="Wingdings" panose="05000000000000000000" pitchFamily="2" charset="2"/>
              <a:buNone/>
            </a:pPr>
            <a:r>
              <a:rPr lang="en-US" altLang="en-US" sz="1400" dirty="0"/>
              <a:t>(502) 779-8150</a:t>
            </a:r>
          </a:p>
          <a:p>
            <a:pPr>
              <a:lnSpc>
                <a:spcPct val="90000"/>
              </a:lnSpc>
              <a:buFont typeface="Wingdings" panose="05000000000000000000" pitchFamily="2" charset="2"/>
              <a:buNone/>
            </a:pPr>
            <a:endParaRPr lang="en-US" altLang="en-US" sz="1800" dirty="0"/>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4F4E44"/>
                </a:solidFill>
                <a:effectLst/>
                <a:uLnTx/>
                <a:uFillTx/>
                <a:latin typeface="Arial" panose="020B0604020202020204" pitchFamily="34" charset="0"/>
                <a:ea typeface="ＭＳ Ｐゴシック" panose="020B0600070205080204" pitchFamily="34" charset="-128"/>
              </a:rPr>
              <a:t> ©</a:t>
            </a:r>
            <a:r>
              <a:rPr lang="en-US" altLang="en-US" sz="1000" dirty="0">
                <a:solidFill>
                  <a:srgbClr val="4F4E44"/>
                </a:solidFill>
              </a:rPr>
              <a:t>Mark F. Sommer</a:t>
            </a:r>
            <a:r>
              <a:rPr kumimoji="0" lang="en-US" altLang="en-US" sz="1000" b="0" i="0" u="none" strike="noStrike" kern="1200" cap="none" spc="0" normalizeH="0" baseline="0" noProof="0" dirty="0">
                <a:ln>
                  <a:noFill/>
                </a:ln>
                <a:solidFill>
                  <a:srgbClr val="4F4E44"/>
                </a:solidFill>
                <a:effectLst/>
                <a:uLnTx/>
                <a:uFillTx/>
                <a:latin typeface="Arial" panose="020B0604020202020204" pitchFamily="34" charset="0"/>
                <a:ea typeface="ＭＳ Ｐゴシック" panose="020B0600070205080204" pitchFamily="34" charset="-128"/>
              </a:rPr>
              <a:t> 2019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4F4E44"/>
                </a:solidFill>
                <a:effectLst/>
                <a:uLnTx/>
                <a:uFillTx/>
                <a:latin typeface="Arial" panose="020B0604020202020204" pitchFamily="34" charset="0"/>
                <a:ea typeface="ＭＳ Ｐゴシック" panose="020B0600070205080204" pitchFamily="34" charset="-128"/>
              </a:rPr>
              <a:t> Page </a:t>
            </a:r>
            <a:fld id="{43896F3F-82B2-430C-A5E2-01D44AA66796}" type="slidenum">
              <a:rPr kumimoji="0" lang="en-US" altLang="en-US" sz="1000" b="0" i="0" u="none" strike="noStrike" kern="1200" cap="none" spc="0" normalizeH="0" baseline="0" noProof="0" smtClean="0">
                <a:ln>
                  <a:noFill/>
                </a:ln>
                <a:solidFill>
                  <a:srgbClr val="4F4E44"/>
                </a:solidFill>
                <a:effectLst/>
                <a:uLnTx/>
                <a:uFillTx/>
                <a:latin typeface="Arial" panose="020B0604020202020204" pitchFamily="34" charset="0"/>
                <a:ea typeface="ＭＳ Ｐゴシック" panose="020B0600070205080204" pitchFamily="34" charset="-128"/>
              </a:rPr>
              <a:pPr marL="0" marR="0" lvl="0" indent="0" algn="l" defTabSz="914400" rtl="0" eaLnBrk="0" fontAlgn="base" latinLnBrk="0" hangingPunct="0">
                <a:lnSpc>
                  <a:spcPct val="100000"/>
                </a:lnSpc>
                <a:spcBef>
                  <a:spcPct val="0"/>
                </a:spcBef>
                <a:spcAft>
                  <a:spcPct val="0"/>
                </a:spcAft>
                <a:buClrTx/>
                <a:buSzTx/>
                <a:buFontTx/>
                <a:buNone/>
                <a:tabLst/>
                <a:defRPr/>
              </a:pPr>
              <a:t>19</a:t>
            </a:fld>
            <a:endParaRPr kumimoji="0" lang="en-US" altLang="en-US" sz="1000" b="0" i="0" u="none" strike="noStrike" kern="1200" cap="none" spc="0" normalizeH="0" baseline="0" noProof="0" dirty="0">
              <a:ln>
                <a:noFill/>
              </a:ln>
              <a:solidFill>
                <a:srgbClr val="4F4E44"/>
              </a:solidFill>
              <a:effectLst/>
              <a:uLnTx/>
              <a:uFillTx/>
              <a:latin typeface="Arial" panose="020B0604020202020204" pitchFamily="34" charset="0"/>
              <a:ea typeface="ＭＳ Ｐゴシック" panose="020B0600070205080204" pitchFamily="34" charset="-128"/>
            </a:endParaRPr>
          </a:p>
        </p:txBody>
      </p:sp>
      <p:pic>
        <p:nvPicPr>
          <p:cNvPr id="4" name="Picture 3">
            <a:extLst>
              <a:ext uri="{FF2B5EF4-FFF2-40B4-BE49-F238E27FC236}">
                <a16:creationId xmlns:a16="http://schemas.microsoft.com/office/drawing/2014/main" xmlns="" id="{67FE66ED-2D9A-4663-828D-E135BC035C37}"/>
              </a:ext>
            </a:extLst>
          </p:cNvPr>
          <p:cNvPicPr>
            <a:picLocks noChangeAspect="1"/>
          </p:cNvPicPr>
          <p:nvPr/>
        </p:nvPicPr>
        <p:blipFill>
          <a:blip r:embed="rId4"/>
          <a:stretch>
            <a:fillRect/>
          </a:stretch>
        </p:blipFill>
        <p:spPr>
          <a:xfrm>
            <a:off x="2160550" y="1524000"/>
            <a:ext cx="1523999" cy="2245585"/>
          </a:xfrm>
          <a:prstGeom prst="rect">
            <a:avLst/>
          </a:prstGeom>
        </p:spPr>
      </p:pic>
      <p:sp>
        <p:nvSpPr>
          <p:cNvPr id="7" name="Rectangle 3">
            <a:extLst>
              <a:ext uri="{FF2B5EF4-FFF2-40B4-BE49-F238E27FC236}">
                <a16:creationId xmlns:a16="http://schemas.microsoft.com/office/drawing/2014/main" xmlns="" id="{0BE72E61-8878-4BAC-A81B-E7E0C207E0F8}"/>
              </a:ext>
            </a:extLst>
          </p:cNvPr>
          <p:cNvSpPr txBox="1">
            <a:spLocks noChangeArrowheads="1"/>
          </p:cNvSpPr>
          <p:nvPr/>
        </p:nvSpPr>
        <p:spPr bwMode="auto">
          <a:xfrm>
            <a:off x="4012581" y="4068004"/>
            <a:ext cx="3048000" cy="251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3A5"/>
              </a:buClr>
              <a:buFont typeface="Wingdings" panose="05000000000000000000" pitchFamily="2" charset="2"/>
              <a:buChar char="§"/>
              <a:defRPr sz="2800">
                <a:solidFill>
                  <a:srgbClr val="4F4E44"/>
                </a:solidFill>
                <a:latin typeface="+mn-lt"/>
                <a:ea typeface="+mn-ea"/>
                <a:cs typeface="+mn-cs"/>
              </a:defRPr>
            </a:lvl1pPr>
            <a:lvl2pPr marL="742950" indent="-285750" algn="l" rtl="0" eaLnBrk="0" fontAlgn="base" hangingPunct="0">
              <a:spcBef>
                <a:spcPct val="20000"/>
              </a:spcBef>
              <a:spcAft>
                <a:spcPct val="0"/>
              </a:spcAft>
              <a:buClr>
                <a:srgbClr val="0083A5"/>
              </a:buClr>
              <a:buFont typeface="Wingdings" panose="05000000000000000000" pitchFamily="2" charset="2"/>
              <a:buChar char="§"/>
              <a:defRPr sz="2400">
                <a:solidFill>
                  <a:srgbClr val="4F4E44"/>
                </a:solidFill>
                <a:latin typeface="+mn-lt"/>
                <a:ea typeface="+mn-ea"/>
              </a:defRPr>
            </a:lvl2pPr>
            <a:lvl3pPr marL="1143000" indent="-228600" algn="l" rtl="0" eaLnBrk="0" fontAlgn="base" hangingPunct="0">
              <a:spcBef>
                <a:spcPct val="20000"/>
              </a:spcBef>
              <a:spcAft>
                <a:spcPct val="0"/>
              </a:spcAft>
              <a:buClr>
                <a:srgbClr val="0083A5"/>
              </a:buClr>
              <a:buFont typeface="Wingdings" panose="05000000000000000000" pitchFamily="2" charset="2"/>
              <a:buChar char="§"/>
              <a:defRPr sz="2000">
                <a:solidFill>
                  <a:srgbClr val="4F4E44"/>
                </a:solidFill>
                <a:latin typeface="+mn-lt"/>
                <a:ea typeface="+mn-ea"/>
              </a:defRPr>
            </a:lvl3pPr>
            <a:lvl4pPr marL="1600200" indent="-228600" algn="l" rtl="0" eaLnBrk="0" fontAlgn="base" hangingPunct="0">
              <a:spcBef>
                <a:spcPct val="20000"/>
              </a:spcBef>
              <a:spcAft>
                <a:spcPct val="0"/>
              </a:spcAft>
              <a:buClr>
                <a:srgbClr val="0083A5"/>
              </a:buClr>
              <a:buFont typeface="Wingdings" panose="05000000000000000000" pitchFamily="2" charset="2"/>
              <a:buChar char="§"/>
              <a:defRPr sz="1800">
                <a:solidFill>
                  <a:srgbClr val="4F4E44"/>
                </a:solidFill>
                <a:latin typeface="+mn-lt"/>
                <a:ea typeface="+mn-ea"/>
              </a:defRPr>
            </a:lvl4pPr>
            <a:lvl5pPr marL="2057400" indent="-228600" algn="l" rtl="0" eaLnBrk="0" fontAlgn="base" hangingPunct="0">
              <a:spcBef>
                <a:spcPct val="20000"/>
              </a:spcBef>
              <a:spcAft>
                <a:spcPct val="0"/>
              </a:spcAft>
              <a:buClr>
                <a:srgbClr val="0083A5"/>
              </a:buClr>
              <a:buFont typeface="Wingdings" panose="05000000000000000000" pitchFamily="2" charset="2"/>
              <a:buChar char="§"/>
              <a:defRPr sz="1800">
                <a:solidFill>
                  <a:srgbClr val="4F4E44"/>
                </a:solidFill>
                <a:latin typeface="+mn-lt"/>
                <a:ea typeface="+mn-ea"/>
              </a:defRPr>
            </a:lvl5pPr>
            <a:lvl6pPr marL="2514600" indent="-228600" algn="l" rtl="0" fontAlgn="base">
              <a:spcBef>
                <a:spcPct val="20000"/>
              </a:spcBef>
              <a:spcAft>
                <a:spcPct val="0"/>
              </a:spcAft>
              <a:buClr>
                <a:srgbClr val="0083A5"/>
              </a:buClr>
              <a:buFont typeface="Wingdings" pitchFamily="-107" charset="2"/>
              <a:buChar char="§"/>
              <a:defRPr sz="1800">
                <a:solidFill>
                  <a:srgbClr val="4F4E44"/>
                </a:solidFill>
                <a:latin typeface="+mn-lt"/>
                <a:ea typeface="+mn-ea"/>
              </a:defRPr>
            </a:lvl6pPr>
            <a:lvl7pPr marL="2971800" indent="-228600" algn="l" rtl="0" fontAlgn="base">
              <a:spcBef>
                <a:spcPct val="20000"/>
              </a:spcBef>
              <a:spcAft>
                <a:spcPct val="0"/>
              </a:spcAft>
              <a:buClr>
                <a:srgbClr val="0083A5"/>
              </a:buClr>
              <a:buFont typeface="Wingdings" pitchFamily="-107" charset="2"/>
              <a:buChar char="§"/>
              <a:defRPr sz="1800">
                <a:solidFill>
                  <a:srgbClr val="4F4E44"/>
                </a:solidFill>
                <a:latin typeface="+mn-lt"/>
                <a:ea typeface="+mn-ea"/>
              </a:defRPr>
            </a:lvl7pPr>
            <a:lvl8pPr marL="3429000" indent="-228600" algn="l" rtl="0" fontAlgn="base">
              <a:spcBef>
                <a:spcPct val="20000"/>
              </a:spcBef>
              <a:spcAft>
                <a:spcPct val="0"/>
              </a:spcAft>
              <a:buClr>
                <a:srgbClr val="0083A5"/>
              </a:buClr>
              <a:buFont typeface="Wingdings" pitchFamily="-107" charset="2"/>
              <a:buChar char="§"/>
              <a:defRPr sz="1800">
                <a:solidFill>
                  <a:srgbClr val="4F4E44"/>
                </a:solidFill>
                <a:latin typeface="+mn-lt"/>
                <a:ea typeface="+mn-ea"/>
              </a:defRPr>
            </a:lvl8pPr>
            <a:lvl9pPr marL="3886200" indent="-228600" algn="l" rtl="0" fontAlgn="base">
              <a:spcBef>
                <a:spcPct val="20000"/>
              </a:spcBef>
              <a:spcAft>
                <a:spcPct val="0"/>
              </a:spcAft>
              <a:buClr>
                <a:srgbClr val="0083A5"/>
              </a:buClr>
              <a:buFont typeface="Wingdings" pitchFamily="-107" charset="2"/>
              <a:buChar char="§"/>
              <a:defRPr sz="1800">
                <a:solidFill>
                  <a:srgbClr val="4F4E44"/>
                </a:solidFill>
                <a:latin typeface="+mn-lt"/>
                <a:ea typeface="+mn-ea"/>
              </a:defRPr>
            </a:lvl9pPr>
          </a:lstStyle>
          <a:p>
            <a:pPr>
              <a:lnSpc>
                <a:spcPct val="90000"/>
              </a:lnSpc>
              <a:buFont typeface="Wingdings" panose="05000000000000000000" pitchFamily="2" charset="2"/>
              <a:buNone/>
            </a:pPr>
            <a:r>
              <a:rPr lang="en-US" altLang="en-US" sz="1400" kern="0" dirty="0"/>
              <a:t>Joe W. Garrett</a:t>
            </a:r>
          </a:p>
          <a:p>
            <a:pPr marL="0" indent="0">
              <a:lnSpc>
                <a:spcPct val="90000"/>
              </a:lnSpc>
              <a:buFont typeface="Wingdings" panose="05000000000000000000" pitchFamily="2" charset="2"/>
              <a:buNone/>
            </a:pPr>
            <a:r>
              <a:rPr lang="en-US" altLang="en-US" sz="1400" kern="0" dirty="0"/>
              <a:t>Deputy Commissioner of Revenue </a:t>
            </a:r>
          </a:p>
          <a:p>
            <a:pPr marL="0" indent="0">
              <a:lnSpc>
                <a:spcPct val="90000"/>
              </a:lnSpc>
              <a:buFont typeface="Wingdings" panose="05000000000000000000" pitchFamily="2" charset="2"/>
              <a:buNone/>
            </a:pPr>
            <a:r>
              <a:rPr lang="en-US" altLang="en-US" sz="1400" kern="0" dirty="0"/>
              <a:t>Alabama Department of Revenue</a:t>
            </a:r>
          </a:p>
          <a:p>
            <a:pPr marL="0" indent="0">
              <a:lnSpc>
                <a:spcPct val="90000"/>
              </a:lnSpc>
              <a:buFont typeface="Wingdings" panose="05000000000000000000" pitchFamily="2" charset="2"/>
              <a:buNone/>
            </a:pPr>
            <a:r>
              <a:rPr lang="en-US" altLang="en-US" sz="1400" kern="0" dirty="0"/>
              <a:t>50 N. Ripley Street </a:t>
            </a:r>
          </a:p>
          <a:p>
            <a:pPr marL="0" indent="0">
              <a:lnSpc>
                <a:spcPct val="90000"/>
              </a:lnSpc>
              <a:buFont typeface="Wingdings" panose="05000000000000000000" pitchFamily="2" charset="2"/>
              <a:buNone/>
            </a:pPr>
            <a:r>
              <a:rPr lang="en-US" altLang="en-US" sz="1400" kern="0" dirty="0"/>
              <a:t>Montgomery, Alabama  36130</a:t>
            </a:r>
          </a:p>
          <a:p>
            <a:pPr marL="0" indent="0">
              <a:lnSpc>
                <a:spcPct val="90000"/>
              </a:lnSpc>
              <a:buNone/>
            </a:pPr>
            <a:r>
              <a:rPr lang="en-US" sz="1400" u="sng" dirty="0">
                <a:hlinkClick r:id="rId5"/>
              </a:rPr>
              <a:t>Joe.Garrett@revenue.alabama.gov</a:t>
            </a:r>
            <a:endParaRPr lang="en-US" sz="1400" dirty="0"/>
          </a:p>
          <a:p>
            <a:pPr marL="0" indent="0">
              <a:lnSpc>
                <a:spcPct val="90000"/>
              </a:lnSpc>
              <a:buFont typeface="Wingdings" panose="05000000000000000000" pitchFamily="2" charset="2"/>
              <a:buNone/>
            </a:pPr>
            <a:r>
              <a:rPr lang="en-US" altLang="en-US" sz="1400" kern="0" dirty="0"/>
              <a:t>(334) 242-1175</a:t>
            </a:r>
          </a:p>
          <a:p>
            <a:pPr>
              <a:lnSpc>
                <a:spcPct val="90000"/>
              </a:lnSpc>
              <a:buFont typeface="Wingdings" panose="05000000000000000000" pitchFamily="2" charset="2"/>
              <a:buNone/>
            </a:pPr>
            <a:endParaRPr lang="en-US" altLang="en-US" sz="1800" kern="0" dirty="0"/>
          </a:p>
        </p:txBody>
      </p:sp>
      <p:pic>
        <p:nvPicPr>
          <p:cNvPr id="5" name="Picture 4">
            <a:extLst>
              <a:ext uri="{FF2B5EF4-FFF2-40B4-BE49-F238E27FC236}">
                <a16:creationId xmlns:a16="http://schemas.microsoft.com/office/drawing/2014/main" xmlns="" id="{F3B44B78-A2A6-402F-B750-F98B5D9DF83D}"/>
              </a:ext>
            </a:extLst>
          </p:cNvPr>
          <p:cNvPicPr>
            <a:picLocks noChangeAspect="1"/>
          </p:cNvPicPr>
          <p:nvPr/>
        </p:nvPicPr>
        <p:blipFill>
          <a:blip r:embed="rId6"/>
          <a:stretch>
            <a:fillRect/>
          </a:stretch>
        </p:blipFill>
        <p:spPr>
          <a:xfrm>
            <a:off x="2120591" y="3965109"/>
            <a:ext cx="1600199" cy="2207091"/>
          </a:xfrm>
          <a:prstGeom prst="rect">
            <a:avLst/>
          </a:prstGeom>
        </p:spPr>
      </p:pic>
      <p:pic>
        <p:nvPicPr>
          <p:cNvPr id="10" name="Picture 9">
            <a:extLst>
              <a:ext uri="{FF2B5EF4-FFF2-40B4-BE49-F238E27FC236}">
                <a16:creationId xmlns:a16="http://schemas.microsoft.com/office/drawing/2014/main" xmlns="" id="{1A3141F9-7BC0-4C1E-8435-093213F6123F}"/>
              </a:ext>
            </a:extLst>
          </p:cNvPr>
          <p:cNvPicPr>
            <a:picLocks noChangeAspect="1"/>
          </p:cNvPicPr>
          <p:nvPr/>
        </p:nvPicPr>
        <p:blipFill>
          <a:blip r:embed="rId7"/>
          <a:stretch>
            <a:fillRect/>
          </a:stretch>
        </p:blipFill>
        <p:spPr>
          <a:xfrm>
            <a:off x="7060581" y="4068004"/>
            <a:ext cx="1676400" cy="1762125"/>
          </a:xfrm>
          <a:prstGeom prst="rect">
            <a:avLst/>
          </a:prstGeom>
        </p:spPr>
      </p:pic>
      <p:pic>
        <p:nvPicPr>
          <p:cNvPr id="12" name="Picture 1">
            <a:extLst>
              <a:ext uri="{FF2B5EF4-FFF2-40B4-BE49-F238E27FC236}">
                <a16:creationId xmlns:a16="http://schemas.microsoft.com/office/drawing/2014/main" xmlns="" id="{B10EE44A-8C30-4359-9215-66F3EDCEC53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1538702"/>
            <a:ext cx="190437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14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E0645E1-1354-4632-9015-C5B73B2116E6}"/>
              </a:ext>
            </a:extLst>
          </p:cNvPr>
          <p:cNvSpPr>
            <a:spLocks noGrp="1"/>
          </p:cNvSpPr>
          <p:nvPr>
            <p:ph idx="1"/>
          </p:nvPr>
        </p:nvSpPr>
        <p:spPr>
          <a:xfrm>
            <a:off x="914400" y="1676400"/>
            <a:ext cx="7848600" cy="3886200"/>
          </a:xfrm>
        </p:spPr>
        <p:txBody>
          <a:bodyPr numCol="1">
            <a:normAutofit lnSpcReduction="10000"/>
          </a:bodyPr>
          <a:lstStyle/>
          <a:p>
            <a:pPr algn="just">
              <a:spcAft>
                <a:spcPts val="600"/>
              </a:spcAft>
            </a:pPr>
            <a:r>
              <a:rPr lang="en-US" sz="2000" b="1" dirty="0"/>
              <a:t>Life Before </a:t>
            </a:r>
            <a:r>
              <a:rPr lang="en-US" sz="2000" b="1" i="1" dirty="0"/>
              <a:t>Wayfair</a:t>
            </a:r>
            <a:r>
              <a:rPr lang="en-US" sz="2000" b="1" dirty="0"/>
              <a:t>			 </a:t>
            </a:r>
          </a:p>
          <a:p>
            <a:pPr algn="just">
              <a:spcAft>
                <a:spcPts val="600"/>
              </a:spcAft>
            </a:pPr>
            <a:r>
              <a:rPr lang="en-US" sz="2000" b="1" i="1" dirty="0"/>
              <a:t>South Dakota v. Wayfair, Inc.</a:t>
            </a:r>
            <a:r>
              <a:rPr lang="en-US" sz="2000" b="1" dirty="0"/>
              <a:t> 			</a:t>
            </a:r>
          </a:p>
          <a:p>
            <a:pPr algn="just">
              <a:spcAft>
                <a:spcPts val="600"/>
              </a:spcAft>
            </a:pPr>
            <a:r>
              <a:rPr lang="en-US" sz="2000" b="1" dirty="0"/>
              <a:t>Incidental Effects of </a:t>
            </a:r>
            <a:r>
              <a:rPr lang="en-US" sz="2000" b="1" i="1" dirty="0"/>
              <a:t>Wayfair</a:t>
            </a:r>
            <a:r>
              <a:rPr lang="en-US" sz="2000" b="1" dirty="0"/>
              <a:t>		</a:t>
            </a:r>
          </a:p>
          <a:p>
            <a:pPr algn="just">
              <a:spcAft>
                <a:spcPts val="600"/>
              </a:spcAft>
            </a:pPr>
            <a:r>
              <a:rPr lang="en-US" sz="2000" b="1" dirty="0"/>
              <a:t>Factor-Presence Nexus Standard			 </a:t>
            </a:r>
          </a:p>
          <a:p>
            <a:pPr algn="just">
              <a:spcAft>
                <a:spcPts val="600"/>
              </a:spcAft>
            </a:pPr>
            <a:r>
              <a:rPr lang="en-US" sz="2000" b="1" dirty="0"/>
              <a:t>Market-Based Sourcing</a:t>
            </a:r>
          </a:p>
          <a:p>
            <a:pPr algn="just">
              <a:spcAft>
                <a:spcPts val="600"/>
              </a:spcAft>
            </a:pPr>
            <a:r>
              <a:rPr lang="en-US" sz="2000" b="1" dirty="0"/>
              <a:t>Due Process Clause Implications	</a:t>
            </a:r>
          </a:p>
          <a:p>
            <a:pPr algn="just">
              <a:spcAft>
                <a:spcPts val="600"/>
              </a:spcAft>
            </a:pPr>
            <a:r>
              <a:rPr lang="en-US" sz="2000" b="1" dirty="0"/>
              <a:t>Public Law 86-272 </a:t>
            </a:r>
          </a:p>
          <a:p>
            <a:pPr marL="0" indent="0" algn="just">
              <a:spcAft>
                <a:spcPts val="600"/>
              </a:spcAft>
              <a:buNone/>
            </a:pPr>
            <a:r>
              <a:rPr lang="en-US" sz="1600" b="1" dirty="0"/>
              <a:t>			 </a:t>
            </a:r>
          </a:p>
          <a:p>
            <a:pPr marL="0" lvl="0" indent="0" algn="just">
              <a:spcAft>
                <a:spcPts val="600"/>
              </a:spcAft>
              <a:buNone/>
            </a:pPr>
            <a:r>
              <a:rPr lang="en-US" sz="1800" b="1" dirty="0"/>
              <a:t>			</a:t>
            </a:r>
          </a:p>
          <a:p>
            <a:pPr marL="0" lvl="0" indent="0">
              <a:buNone/>
            </a:pPr>
            <a:endParaRPr lang="en-US" sz="1800" b="1" i="1" dirty="0"/>
          </a:p>
          <a:p>
            <a:pPr marL="0" indent="0">
              <a:buNone/>
            </a:pPr>
            <a:endParaRPr lang="en-US" sz="1400" i="1" dirty="0">
              <a:solidFill>
                <a:srgbClr val="008BC0"/>
              </a:solidFill>
            </a:endParaRPr>
          </a:p>
          <a:p>
            <a:pPr marL="0" indent="0">
              <a:buNone/>
            </a:pPr>
            <a:endParaRPr lang="en-US" sz="1800" b="1" dirty="0">
              <a:solidFill>
                <a:srgbClr val="008BC0"/>
              </a:solidFill>
            </a:endParaRPr>
          </a:p>
        </p:txBody>
      </p:sp>
      <p:sp>
        <p:nvSpPr>
          <p:cNvPr id="3" name="Title 2">
            <a:extLst>
              <a:ext uri="{FF2B5EF4-FFF2-40B4-BE49-F238E27FC236}">
                <a16:creationId xmlns:a16="http://schemas.microsoft.com/office/drawing/2014/main" xmlns="" id="{A6D28F7F-4290-4A97-AF01-10C9246767B3}"/>
              </a:ext>
            </a:extLst>
          </p:cNvPr>
          <p:cNvSpPr>
            <a:spLocks noGrp="1"/>
          </p:cNvSpPr>
          <p:nvPr>
            <p:ph type="title"/>
          </p:nvPr>
        </p:nvSpPr>
        <p:spPr/>
        <p:txBody>
          <a:bodyPr/>
          <a:lstStyle/>
          <a:p>
            <a:r>
              <a:rPr lang="en-US" dirty="0"/>
              <a:t>A Look Ahead</a:t>
            </a:r>
          </a:p>
        </p:txBody>
      </p:sp>
      <p:sp>
        <p:nvSpPr>
          <p:cNvPr id="4" name="Slide Number Placeholder 3">
            <a:extLst>
              <a:ext uri="{FF2B5EF4-FFF2-40B4-BE49-F238E27FC236}">
                <a16:creationId xmlns:a16="http://schemas.microsoft.com/office/drawing/2014/main" xmlns="" id="{B3787A81-DC86-41B5-89DB-4A52296753D1}"/>
              </a:ext>
            </a:extLst>
          </p:cNvPr>
          <p:cNvSpPr txBox="1">
            <a:spLocks/>
          </p:cNvSpPr>
          <p:nvPr/>
        </p:nvSpPr>
        <p:spPr>
          <a:xfrm>
            <a:off x="304800" y="6172200"/>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2</a:t>
            </a:fld>
            <a:endParaRPr lang="en-US" altLang="en-US" sz="1000" dirty="0">
              <a:solidFill>
                <a:srgbClr val="4F4E44"/>
              </a:solidFill>
            </a:endParaRPr>
          </a:p>
        </p:txBody>
      </p:sp>
    </p:spTree>
    <p:extLst>
      <p:ext uri="{BB962C8B-B14F-4D97-AF65-F5344CB8AC3E}">
        <p14:creationId xmlns:p14="http://schemas.microsoft.com/office/powerpoint/2010/main" val="297909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914400" y="685800"/>
            <a:ext cx="6248400" cy="838200"/>
          </a:xfrm>
        </p:spPr>
        <p:txBody>
          <a:bodyPr/>
          <a:lstStyle/>
          <a:p>
            <a:r>
              <a:rPr lang="en-US" altLang="en-US" dirty="0"/>
              <a:t>Life Before </a:t>
            </a:r>
            <a:r>
              <a:rPr lang="en-US" altLang="en-US" i="1" dirty="0"/>
              <a:t>Wayfair</a:t>
            </a:r>
            <a:endParaRPr lang="en-US" altLang="en-US" sz="2000" dirty="0"/>
          </a:p>
        </p:txBody>
      </p:sp>
      <p:sp>
        <p:nvSpPr>
          <p:cNvPr id="17411" name="Content Placeholder 4"/>
          <p:cNvSpPr>
            <a:spLocks noGrp="1"/>
          </p:cNvSpPr>
          <p:nvPr>
            <p:ph idx="1"/>
          </p:nvPr>
        </p:nvSpPr>
        <p:spPr>
          <a:xfrm>
            <a:off x="685800" y="1530230"/>
            <a:ext cx="7886700" cy="4343400"/>
          </a:xfrm>
        </p:spPr>
        <p:txBody>
          <a:bodyPr/>
          <a:lstStyle/>
          <a:p>
            <a:pPr algn="just">
              <a:spcAft>
                <a:spcPts val="600"/>
              </a:spcAft>
            </a:pPr>
            <a:r>
              <a:rPr lang="en-US" sz="2000" b="1" i="1" dirty="0"/>
              <a:t>Quill </a:t>
            </a:r>
            <a:r>
              <a:rPr lang="en-US" sz="2000" b="1" dirty="0"/>
              <a:t>- Division in nexus standards</a:t>
            </a:r>
          </a:p>
          <a:p>
            <a:pPr lvl="1" algn="just">
              <a:spcAft>
                <a:spcPts val="600"/>
              </a:spcAft>
            </a:pPr>
            <a:r>
              <a:rPr lang="en-US" sz="1800" dirty="0"/>
              <a:t>“Despite the similarity in phrasing, the nexus requirements of the Due Process and Commerce Clauses are not identical. The two standards are animated by different constitutional concerns and policies.” </a:t>
            </a:r>
          </a:p>
          <a:p>
            <a:pPr lvl="1" algn="just">
              <a:spcAft>
                <a:spcPts val="600"/>
              </a:spcAft>
            </a:pPr>
            <a:r>
              <a:rPr lang="en-US" sz="1800" dirty="0"/>
              <a:t>Pre-Wayfair Substantial Nexus (Commerce Clause) </a:t>
            </a:r>
          </a:p>
          <a:p>
            <a:pPr lvl="2" algn="just">
              <a:spcAft>
                <a:spcPts val="600"/>
              </a:spcAft>
            </a:pPr>
            <a:r>
              <a:rPr lang="en-US" sz="1800" dirty="0"/>
              <a:t>Sales tax - required physical presence in the state</a:t>
            </a:r>
          </a:p>
          <a:p>
            <a:pPr lvl="2" algn="just">
              <a:spcAft>
                <a:spcPts val="600"/>
              </a:spcAft>
            </a:pPr>
            <a:r>
              <a:rPr lang="en-US" sz="1800" dirty="0"/>
              <a:t>Income tax - less certainty, but already trending to economic presence</a:t>
            </a:r>
          </a:p>
          <a:p>
            <a:pPr lvl="1" algn="just">
              <a:spcAft>
                <a:spcPts val="600"/>
              </a:spcAft>
            </a:pPr>
            <a:r>
              <a:rPr lang="en-US" sz="1800" dirty="0"/>
              <a:t>Due Process Nexus required “minimum contacts” and “purposeful direction” to the state</a:t>
            </a:r>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3</a:t>
            </a:fld>
            <a:endParaRPr lang="en-US" altLang="en-US" sz="1000" dirty="0">
              <a:solidFill>
                <a:srgbClr val="4F4E44"/>
              </a:solidFill>
            </a:endParaRPr>
          </a:p>
        </p:txBody>
      </p:sp>
    </p:spTree>
    <p:extLst>
      <p:ext uri="{BB962C8B-B14F-4D97-AF65-F5344CB8AC3E}">
        <p14:creationId xmlns:p14="http://schemas.microsoft.com/office/powerpoint/2010/main" val="266796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B14CB-5582-4D7D-8FFC-31EF7EF32CD2}"/>
              </a:ext>
            </a:extLst>
          </p:cNvPr>
          <p:cNvSpPr>
            <a:spLocks noGrp="1"/>
          </p:cNvSpPr>
          <p:nvPr>
            <p:ph type="title"/>
          </p:nvPr>
        </p:nvSpPr>
        <p:spPr/>
        <p:txBody>
          <a:bodyPr/>
          <a:lstStyle/>
          <a:p>
            <a:r>
              <a:rPr lang="en-US" altLang="en-US" dirty="0"/>
              <a:t>Life Before </a:t>
            </a:r>
            <a:r>
              <a:rPr lang="en-US" altLang="en-US" i="1" dirty="0"/>
              <a:t>Wayfair</a:t>
            </a:r>
            <a:endParaRPr lang="en-US" dirty="0"/>
          </a:p>
        </p:txBody>
      </p:sp>
      <p:sp>
        <p:nvSpPr>
          <p:cNvPr id="3" name="Content Placeholder 2">
            <a:extLst>
              <a:ext uri="{FF2B5EF4-FFF2-40B4-BE49-F238E27FC236}">
                <a16:creationId xmlns:a16="http://schemas.microsoft.com/office/drawing/2014/main" xmlns="" id="{74D7733F-7DC2-417E-9E2D-9AD6115B8A68}"/>
              </a:ext>
            </a:extLst>
          </p:cNvPr>
          <p:cNvSpPr>
            <a:spLocks noGrp="1"/>
          </p:cNvSpPr>
          <p:nvPr>
            <p:ph idx="1"/>
          </p:nvPr>
        </p:nvSpPr>
        <p:spPr>
          <a:xfrm>
            <a:off x="685800" y="1447800"/>
            <a:ext cx="7696200" cy="4724400"/>
          </a:xfrm>
        </p:spPr>
        <p:txBody>
          <a:bodyPr/>
          <a:lstStyle/>
          <a:p>
            <a:pPr algn="just">
              <a:spcAft>
                <a:spcPts val="600"/>
              </a:spcAft>
            </a:pPr>
            <a:r>
              <a:rPr lang="en-US" sz="2000" b="1" dirty="0"/>
              <a:t>Several states challenged the boundaries of income tax nexus to tax entities with “economic presence” in their state beyond physical presence</a:t>
            </a:r>
          </a:p>
          <a:p>
            <a:pPr lvl="1" algn="just">
              <a:spcAft>
                <a:spcPts val="600"/>
              </a:spcAft>
            </a:pPr>
            <a:r>
              <a:rPr lang="en-US" sz="1800" dirty="0">
                <a:solidFill>
                  <a:srgbClr val="008BC0"/>
                </a:solidFill>
              </a:rPr>
              <a:t>New Hampshire </a:t>
            </a:r>
          </a:p>
          <a:p>
            <a:pPr lvl="2" algn="just">
              <a:spcAft>
                <a:spcPts val="600"/>
              </a:spcAft>
            </a:pPr>
            <a:r>
              <a:rPr lang="en-US" sz="1800" dirty="0"/>
              <a:t>Economic presence – evidenced by a </a:t>
            </a:r>
            <a:r>
              <a:rPr lang="en-US" sz="1800" i="1" dirty="0"/>
              <a:t>purposeful direction </a:t>
            </a:r>
            <a:r>
              <a:rPr lang="en-US" sz="1800" dirty="0"/>
              <a:t>of business toward the state examined in light of the frequency, quantity, and systematic nature of a business organization’s economic contacts with the state</a:t>
            </a:r>
            <a:endParaRPr lang="en-US" sz="1800" baseline="30000" dirty="0"/>
          </a:p>
          <a:p>
            <a:pPr lvl="1" algn="just">
              <a:spcBef>
                <a:spcPts val="0"/>
              </a:spcBef>
              <a:spcAft>
                <a:spcPts val="600"/>
              </a:spcAft>
            </a:pPr>
            <a:r>
              <a:rPr lang="en-US" sz="1800" dirty="0">
                <a:solidFill>
                  <a:srgbClr val="008BC0"/>
                </a:solidFill>
              </a:rPr>
              <a:t>Oregon </a:t>
            </a:r>
          </a:p>
          <a:p>
            <a:pPr lvl="2" algn="just">
              <a:spcBef>
                <a:spcPts val="0"/>
              </a:spcBef>
              <a:spcAft>
                <a:spcPts val="600"/>
              </a:spcAft>
            </a:pPr>
            <a:r>
              <a:rPr lang="en-US" sz="1800" dirty="0"/>
              <a:t>Economic presence – the taxpayer regularly takes advantage of Oregon’s economy to produce income</a:t>
            </a:r>
            <a:endParaRPr lang="en-US" sz="1800" baseline="30000" dirty="0"/>
          </a:p>
          <a:p>
            <a:pPr lvl="2" algn="just">
              <a:spcBef>
                <a:spcPts val="0"/>
              </a:spcBef>
              <a:spcAft>
                <a:spcPts val="600"/>
              </a:spcAft>
            </a:pPr>
            <a:r>
              <a:rPr lang="en-US" sz="1800" i="1" dirty="0"/>
              <a:t>Capital One Auto v. Department of Revenue </a:t>
            </a:r>
            <a:r>
              <a:rPr lang="en-US" sz="1800" dirty="0"/>
              <a:t>– Oregon Tax Court upheld the statute stating “substantial nexus can be established by economic presence alone”</a:t>
            </a:r>
            <a:endParaRPr lang="en-US" sz="1800" baseline="30000" dirty="0"/>
          </a:p>
          <a:p>
            <a:endParaRPr lang="en-US" dirty="0"/>
          </a:p>
        </p:txBody>
      </p:sp>
      <p:sp>
        <p:nvSpPr>
          <p:cNvPr id="4" name="Slide Number Placeholder 3">
            <a:extLst>
              <a:ext uri="{FF2B5EF4-FFF2-40B4-BE49-F238E27FC236}">
                <a16:creationId xmlns:a16="http://schemas.microsoft.com/office/drawing/2014/main" xmlns="" id="{DCAC5C05-DDA8-43D9-BF82-E97E3939156D}"/>
              </a:ext>
            </a:extLst>
          </p:cNvPr>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4</a:t>
            </a:fld>
            <a:endParaRPr lang="en-US" altLang="en-US" sz="1000" dirty="0">
              <a:solidFill>
                <a:srgbClr val="4F4E44"/>
              </a:solidFill>
            </a:endParaRPr>
          </a:p>
        </p:txBody>
      </p:sp>
    </p:spTree>
    <p:extLst>
      <p:ext uri="{BB962C8B-B14F-4D97-AF65-F5344CB8AC3E}">
        <p14:creationId xmlns:p14="http://schemas.microsoft.com/office/powerpoint/2010/main" val="965127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914400" y="685800"/>
            <a:ext cx="7315200" cy="838200"/>
          </a:xfrm>
        </p:spPr>
        <p:txBody>
          <a:bodyPr/>
          <a:lstStyle/>
          <a:p>
            <a:r>
              <a:rPr lang="en-US" altLang="en-US" dirty="0"/>
              <a:t>Life Before </a:t>
            </a:r>
            <a:r>
              <a:rPr lang="en-US" altLang="en-US" i="1" dirty="0"/>
              <a:t>Wayfair </a:t>
            </a:r>
            <a:r>
              <a:rPr lang="en-US" altLang="en-US" dirty="0"/>
              <a:t>(Cont’d)</a:t>
            </a:r>
            <a:br>
              <a:rPr lang="en-US" altLang="en-US" dirty="0"/>
            </a:br>
            <a:endParaRPr lang="en-US" altLang="en-US" sz="2000" dirty="0"/>
          </a:p>
        </p:txBody>
      </p:sp>
      <p:sp>
        <p:nvSpPr>
          <p:cNvPr id="17411" name="Content Placeholder 4"/>
          <p:cNvSpPr>
            <a:spLocks noGrp="1"/>
          </p:cNvSpPr>
          <p:nvPr>
            <p:ph idx="1"/>
          </p:nvPr>
        </p:nvSpPr>
        <p:spPr>
          <a:xfrm>
            <a:off x="685800" y="1530230"/>
            <a:ext cx="7886700" cy="4343400"/>
          </a:xfrm>
        </p:spPr>
        <p:txBody>
          <a:bodyPr/>
          <a:lstStyle/>
          <a:p>
            <a:pPr algn="just">
              <a:spcBef>
                <a:spcPts val="0"/>
              </a:spcBef>
              <a:spcAft>
                <a:spcPts val="600"/>
              </a:spcAft>
            </a:pPr>
            <a:r>
              <a:rPr lang="en-US" sz="1800" b="1" dirty="0"/>
              <a:t>State high courts across the U.S. have held economic presence is sufficient to establish a substantial nexus under the Commerce Clause for their corporate income tax and gross receipts tax </a:t>
            </a:r>
          </a:p>
          <a:p>
            <a:pPr lvl="1" algn="just">
              <a:spcBef>
                <a:spcPts val="0"/>
              </a:spcBef>
              <a:spcAft>
                <a:spcPts val="600"/>
              </a:spcAft>
            </a:pPr>
            <a:r>
              <a:rPr lang="en-US" sz="1500" dirty="0">
                <a:solidFill>
                  <a:srgbClr val="008BC0"/>
                </a:solidFill>
              </a:rPr>
              <a:t>South Carolina </a:t>
            </a:r>
            <a:r>
              <a:rPr lang="en-US" sz="1500" dirty="0"/>
              <a:t>– </a:t>
            </a:r>
            <a:r>
              <a:rPr lang="en-US" sz="1500" i="1" dirty="0"/>
              <a:t>Geoffrey v. South Carolina Tax Commission </a:t>
            </a:r>
            <a:r>
              <a:rPr lang="en-US" sz="1500" dirty="0"/>
              <a:t>– licensing intangibles, such as trademarks, in a state and “deriving income from their use” will establish a substantial nexus with the state for purposes of income tax</a:t>
            </a:r>
            <a:endParaRPr lang="en-US" sz="1500" baseline="30000" dirty="0"/>
          </a:p>
          <a:p>
            <a:pPr lvl="1" algn="just">
              <a:spcBef>
                <a:spcPts val="0"/>
              </a:spcBef>
              <a:spcAft>
                <a:spcPts val="600"/>
              </a:spcAft>
            </a:pPr>
            <a:r>
              <a:rPr lang="en-US" sz="1500" dirty="0">
                <a:solidFill>
                  <a:srgbClr val="008BC0"/>
                </a:solidFill>
              </a:rPr>
              <a:t>New Jersey </a:t>
            </a:r>
            <a:r>
              <a:rPr lang="en-US" sz="1500" dirty="0"/>
              <a:t>– </a:t>
            </a:r>
            <a:r>
              <a:rPr lang="en-US" sz="1500" i="1" dirty="0"/>
              <a:t>Lanco v. Director, Division of Taxation </a:t>
            </a:r>
            <a:r>
              <a:rPr lang="en-US" sz="1500" dirty="0"/>
              <a:t>– even if a corporation has no physical presence, if it derives income from NJ source due to a license agreement, the state can collect income tax without violating the Constitution</a:t>
            </a:r>
            <a:endParaRPr lang="en-US" sz="1500" baseline="30000" dirty="0"/>
          </a:p>
          <a:p>
            <a:pPr lvl="1" algn="just">
              <a:spcBef>
                <a:spcPts val="0"/>
              </a:spcBef>
              <a:spcAft>
                <a:spcPts val="600"/>
              </a:spcAft>
            </a:pPr>
            <a:r>
              <a:rPr lang="en-US" sz="1500" dirty="0">
                <a:solidFill>
                  <a:srgbClr val="008BC0"/>
                </a:solidFill>
              </a:rPr>
              <a:t>West Virginia </a:t>
            </a:r>
            <a:r>
              <a:rPr lang="en-US" sz="1500" dirty="0"/>
              <a:t>– </a:t>
            </a:r>
            <a:r>
              <a:rPr lang="en-US" sz="1500" i="1" dirty="0"/>
              <a:t>Tax Commissioner v. MBNA America Bank </a:t>
            </a:r>
            <a:r>
              <a:rPr lang="en-US" sz="1500" dirty="0"/>
              <a:t>– state can assess income and franchise tax on a corporation if it has a substantial economic presence in the state, which is evaluated by looking at if a corporation engaged in “systematic and continuous business activity in the State” that “produced significant gross receipts”</a:t>
            </a:r>
            <a:endParaRPr lang="en-US" sz="1500" baseline="30000" dirty="0"/>
          </a:p>
          <a:p>
            <a:pPr lvl="1" algn="just">
              <a:spcBef>
                <a:spcPts val="0"/>
              </a:spcBef>
              <a:spcAft>
                <a:spcPts val="600"/>
              </a:spcAft>
            </a:pPr>
            <a:r>
              <a:rPr lang="en-US" sz="1500" dirty="0">
                <a:solidFill>
                  <a:srgbClr val="008BC0"/>
                </a:solidFill>
              </a:rPr>
              <a:t>Ohio </a:t>
            </a:r>
            <a:r>
              <a:rPr lang="en-US" sz="1500" dirty="0"/>
              <a:t>– </a:t>
            </a:r>
            <a:r>
              <a:rPr lang="en-US" sz="1500" i="1" dirty="0"/>
              <a:t>Crutchfield Corp. v. Testa </a:t>
            </a:r>
            <a:r>
              <a:rPr lang="en-US" sz="1500" dirty="0"/>
              <a:t>– upheld factor presence test to impose gross receipts tax on out of state sellers of tangible personal property</a:t>
            </a:r>
            <a:endParaRPr lang="en-US" sz="1500" baseline="30000" dirty="0">
              <a:solidFill>
                <a:srgbClr val="008BC0"/>
              </a:solidFill>
            </a:endParaRPr>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5</a:t>
            </a:fld>
            <a:endParaRPr lang="en-US" altLang="en-US" sz="1000" dirty="0">
              <a:solidFill>
                <a:srgbClr val="4F4E44"/>
              </a:solidFill>
            </a:endParaRPr>
          </a:p>
        </p:txBody>
      </p:sp>
    </p:spTree>
    <p:extLst>
      <p:ext uri="{BB962C8B-B14F-4D97-AF65-F5344CB8AC3E}">
        <p14:creationId xmlns:p14="http://schemas.microsoft.com/office/powerpoint/2010/main" val="121583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US" altLang="en-US" i="1" dirty="0"/>
              <a:t>South Dakota v. Wayfair, Inc. </a:t>
            </a:r>
            <a:br>
              <a:rPr lang="en-US" altLang="en-US" i="1" dirty="0"/>
            </a:br>
            <a:r>
              <a:rPr lang="en-US" altLang="en-US" sz="1800" dirty="0"/>
              <a:t>138 S. Ct. 2080 (2018)</a:t>
            </a:r>
            <a:endParaRPr lang="en-US" altLang="en-US" i="1" dirty="0"/>
          </a:p>
        </p:txBody>
      </p:sp>
      <p:sp>
        <p:nvSpPr>
          <p:cNvPr id="17411" name="Content Placeholder 4"/>
          <p:cNvSpPr>
            <a:spLocks noGrp="1"/>
          </p:cNvSpPr>
          <p:nvPr>
            <p:ph idx="1"/>
          </p:nvPr>
        </p:nvSpPr>
        <p:spPr>
          <a:xfrm>
            <a:off x="685800" y="1652587"/>
            <a:ext cx="7886700" cy="4343400"/>
          </a:xfrm>
        </p:spPr>
        <p:txBody>
          <a:bodyPr/>
          <a:lstStyle/>
          <a:p>
            <a:pPr algn="just">
              <a:spcBef>
                <a:spcPts val="0"/>
              </a:spcBef>
              <a:spcAft>
                <a:spcPts val="600"/>
              </a:spcAft>
            </a:pPr>
            <a:r>
              <a:rPr lang="en-US" sz="1800" b="1" dirty="0"/>
              <a:t>Background</a:t>
            </a:r>
          </a:p>
          <a:p>
            <a:pPr lvl="1" algn="just">
              <a:spcBef>
                <a:spcPts val="0"/>
              </a:spcBef>
              <a:spcAft>
                <a:spcPts val="600"/>
              </a:spcAft>
            </a:pPr>
            <a:r>
              <a:rPr lang="en-US" sz="1500" dirty="0"/>
              <a:t>South Dakota statute imposed sales/use tax on remote sellers that had $100,000 (annual) of sales to South Dakota residents or engaged in 200 or more transactions as a direct challenge to </a:t>
            </a:r>
            <a:r>
              <a:rPr lang="en-US" sz="1500" i="1" dirty="0"/>
              <a:t>Quill Corp. v. North Dakota</a:t>
            </a:r>
          </a:p>
          <a:p>
            <a:pPr algn="just">
              <a:spcBef>
                <a:spcPts val="0"/>
              </a:spcBef>
              <a:spcAft>
                <a:spcPts val="600"/>
              </a:spcAft>
            </a:pPr>
            <a:r>
              <a:rPr lang="en-US" sz="1800" b="1" dirty="0"/>
              <a:t>Holding</a:t>
            </a:r>
          </a:p>
          <a:p>
            <a:pPr lvl="1" algn="just">
              <a:spcBef>
                <a:spcPts val="0"/>
              </a:spcBef>
              <a:spcAft>
                <a:spcPts val="600"/>
              </a:spcAft>
            </a:pPr>
            <a:r>
              <a:rPr lang="en-US" sz="1500" dirty="0"/>
              <a:t>Overruled the physical presence rule of </a:t>
            </a:r>
            <a:r>
              <a:rPr lang="en-US" sz="1500" i="1" dirty="0"/>
              <a:t>Quill</a:t>
            </a:r>
          </a:p>
          <a:p>
            <a:pPr lvl="1" algn="just">
              <a:spcBef>
                <a:spcPts val="0"/>
              </a:spcBef>
              <a:spcAft>
                <a:spcPts val="600"/>
              </a:spcAft>
            </a:pPr>
            <a:r>
              <a:rPr lang="en-US" sz="1500" dirty="0"/>
              <a:t>State may require sellers with no physical presence in the state to collect and remit sales tax for goods sold within the state as long as they have a substantial nexus with the taxing state</a:t>
            </a:r>
          </a:p>
          <a:p>
            <a:pPr lvl="1" algn="just">
              <a:spcBef>
                <a:spcPts val="0"/>
              </a:spcBef>
              <a:spcAft>
                <a:spcPts val="600"/>
              </a:spcAft>
            </a:pPr>
            <a:r>
              <a:rPr lang="en-US" sz="1500" dirty="0"/>
              <a:t>Substantial nexus – when taxpayer avails itself of the substantial privilege of carrying on business in that jurisdiction</a:t>
            </a:r>
          </a:p>
          <a:p>
            <a:pPr lvl="1" algn="just">
              <a:spcBef>
                <a:spcPts val="0"/>
              </a:spcBef>
              <a:spcAft>
                <a:spcPts val="600"/>
              </a:spcAft>
            </a:pPr>
            <a:r>
              <a:rPr lang="en-US" sz="1500" dirty="0"/>
              <a:t>Marriage of nexus standards?</a:t>
            </a:r>
          </a:p>
          <a:p>
            <a:pPr lvl="2" algn="just">
              <a:spcBef>
                <a:spcPts val="0"/>
              </a:spcBef>
              <a:spcAft>
                <a:spcPts val="600"/>
              </a:spcAft>
            </a:pPr>
            <a:r>
              <a:rPr lang="en-US" sz="1500" dirty="0"/>
              <a:t>“When considering whether a State may levy a tax, Due Process and Commerce Clause standards may not be identical or coterminous, but there are significant parallels.” </a:t>
            </a:r>
          </a:p>
          <a:p>
            <a:pPr lvl="1" algn="just">
              <a:spcBef>
                <a:spcPts val="0"/>
              </a:spcBef>
              <a:spcAft>
                <a:spcPts val="600"/>
              </a:spcAft>
            </a:pPr>
            <a:r>
              <a:rPr lang="en-US" sz="1500" dirty="0"/>
              <a:t>Examine economic and virtual contacts the seller has with the state</a:t>
            </a:r>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6</a:t>
            </a:fld>
            <a:endParaRPr lang="en-US" altLang="en-US" sz="1000" dirty="0">
              <a:solidFill>
                <a:srgbClr val="4F4E4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914400" y="685800"/>
            <a:ext cx="6248400" cy="838200"/>
          </a:xfrm>
        </p:spPr>
        <p:txBody>
          <a:bodyPr/>
          <a:lstStyle/>
          <a:p>
            <a:r>
              <a:rPr lang="en-US" altLang="en-US" dirty="0"/>
              <a:t>Incidental Effects Following </a:t>
            </a:r>
            <a:r>
              <a:rPr lang="en-US" altLang="en-US" i="1" dirty="0"/>
              <a:t>Wayfair</a:t>
            </a:r>
            <a:endParaRPr lang="en-US" altLang="en-US" dirty="0"/>
          </a:p>
        </p:txBody>
      </p:sp>
      <p:sp>
        <p:nvSpPr>
          <p:cNvPr id="17411" name="Content Placeholder 4"/>
          <p:cNvSpPr>
            <a:spLocks noGrp="1"/>
          </p:cNvSpPr>
          <p:nvPr>
            <p:ph idx="1"/>
          </p:nvPr>
        </p:nvSpPr>
        <p:spPr>
          <a:xfrm>
            <a:off x="685800" y="1600200"/>
            <a:ext cx="7886700" cy="4273430"/>
          </a:xfrm>
        </p:spPr>
        <p:txBody>
          <a:bodyPr/>
          <a:lstStyle/>
          <a:p>
            <a:pPr lvl="0" algn="just">
              <a:spcBef>
                <a:spcPts val="0"/>
              </a:spcBef>
              <a:spcAft>
                <a:spcPts val="600"/>
              </a:spcAft>
            </a:pPr>
            <a:r>
              <a:rPr lang="en-US" sz="2000" b="1" dirty="0"/>
              <a:t>Application of substantial nexus standard in context of income tax</a:t>
            </a:r>
          </a:p>
          <a:p>
            <a:pPr lvl="1" algn="just">
              <a:spcBef>
                <a:spcPts val="0"/>
              </a:spcBef>
              <a:spcAft>
                <a:spcPts val="600"/>
              </a:spcAft>
            </a:pPr>
            <a:r>
              <a:rPr lang="en-US" sz="1800" dirty="0"/>
              <a:t>While the decision concerned sales/use tax, the Court in </a:t>
            </a:r>
            <a:r>
              <a:rPr lang="en-US" sz="1800" i="1" dirty="0"/>
              <a:t>Wayfair </a:t>
            </a:r>
            <a:r>
              <a:rPr lang="en-US" sz="1800" dirty="0"/>
              <a:t>did not explicitly discuss the application of substantial nexus to income tax</a:t>
            </a:r>
            <a:endParaRPr lang="en-US" sz="1800" i="1" dirty="0"/>
          </a:p>
          <a:p>
            <a:pPr lvl="1" algn="just">
              <a:spcBef>
                <a:spcPts val="0"/>
              </a:spcBef>
              <a:spcAft>
                <a:spcPts val="600"/>
              </a:spcAft>
            </a:pPr>
            <a:r>
              <a:rPr lang="en-US" sz="1800" dirty="0"/>
              <a:t>Nonetheless, the dormant Commerce Clause is not violated by using economic presence as the standard for nexus in the sales/use tax context, there is arguably no barrier to it being used in the income tax context</a:t>
            </a:r>
          </a:p>
          <a:p>
            <a:pPr lvl="1" algn="just">
              <a:spcBef>
                <a:spcPts val="0"/>
              </a:spcBef>
              <a:spcAft>
                <a:spcPts val="600"/>
              </a:spcAft>
            </a:pPr>
            <a:r>
              <a:rPr lang="en-US" sz="1800" i="1" dirty="0"/>
              <a:t>Wayfair </a:t>
            </a:r>
            <a:r>
              <a:rPr lang="en-US" sz="1800" dirty="0"/>
              <a:t>lends support for state statutes and court decisions affirming that substantial nexus can be found in the case of income tax if a corporation has economic presence in the state</a:t>
            </a:r>
          </a:p>
          <a:p>
            <a:pPr>
              <a:spcBef>
                <a:spcPts val="0"/>
              </a:spcBef>
              <a:spcAft>
                <a:spcPts val="600"/>
              </a:spcAft>
            </a:pPr>
            <a:endParaRPr lang="en-US" sz="1600" dirty="0"/>
          </a:p>
          <a:p>
            <a:pPr lvl="1">
              <a:spcBef>
                <a:spcPts val="0"/>
              </a:spcBef>
              <a:spcAft>
                <a:spcPts val="600"/>
              </a:spcAft>
            </a:pPr>
            <a:endParaRPr lang="en-US" sz="1200" dirty="0"/>
          </a:p>
          <a:p>
            <a:pPr algn="just">
              <a:spcAft>
                <a:spcPts val="600"/>
              </a:spcAft>
            </a:pPr>
            <a:endParaRPr lang="en-US" sz="1600" dirty="0"/>
          </a:p>
          <a:p>
            <a:pPr>
              <a:spcAft>
                <a:spcPts val="1800"/>
              </a:spcAft>
            </a:pPr>
            <a:endParaRPr lang="en-US" sz="1600" b="1" dirty="0"/>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7</a:t>
            </a:fld>
            <a:endParaRPr lang="en-US" altLang="en-US" sz="1000" dirty="0">
              <a:solidFill>
                <a:srgbClr val="4F4E44"/>
              </a:solidFill>
            </a:endParaRPr>
          </a:p>
        </p:txBody>
      </p:sp>
    </p:spTree>
    <p:extLst>
      <p:ext uri="{BB962C8B-B14F-4D97-AF65-F5344CB8AC3E}">
        <p14:creationId xmlns:p14="http://schemas.microsoft.com/office/powerpoint/2010/main" val="198306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914400" y="685800"/>
            <a:ext cx="7315200" cy="838200"/>
          </a:xfrm>
        </p:spPr>
        <p:txBody>
          <a:bodyPr/>
          <a:lstStyle/>
          <a:p>
            <a:r>
              <a:rPr lang="en-US" altLang="en-US" dirty="0"/>
              <a:t>Incidental Effects Following </a:t>
            </a:r>
            <a:r>
              <a:rPr lang="en-US" altLang="en-US" i="1" dirty="0"/>
              <a:t>Wayfair </a:t>
            </a:r>
            <a:r>
              <a:rPr lang="en-US" altLang="en-US" dirty="0"/>
              <a:t>(Cont’d)</a:t>
            </a:r>
          </a:p>
        </p:txBody>
      </p:sp>
      <p:sp>
        <p:nvSpPr>
          <p:cNvPr id="17411" name="Content Placeholder 4"/>
          <p:cNvSpPr>
            <a:spLocks noGrp="1"/>
          </p:cNvSpPr>
          <p:nvPr>
            <p:ph idx="1"/>
          </p:nvPr>
        </p:nvSpPr>
        <p:spPr>
          <a:xfrm>
            <a:off x="685800" y="1371600"/>
            <a:ext cx="7886700" cy="4502030"/>
          </a:xfrm>
        </p:spPr>
        <p:txBody>
          <a:bodyPr/>
          <a:lstStyle/>
          <a:p>
            <a:pPr algn="just">
              <a:spcBef>
                <a:spcPts val="0"/>
              </a:spcBef>
              <a:spcAft>
                <a:spcPts val="600"/>
              </a:spcAft>
            </a:pPr>
            <a:r>
              <a:rPr lang="en-US" sz="1800" b="1" dirty="0"/>
              <a:t>Supreme Court has repeatedly refused to hear challenges regarding nexus standards in the area of income tax</a:t>
            </a:r>
          </a:p>
          <a:p>
            <a:pPr lvl="1" algn="just">
              <a:spcBef>
                <a:spcPts val="0"/>
              </a:spcBef>
              <a:spcAft>
                <a:spcPts val="600"/>
              </a:spcAft>
            </a:pPr>
            <a:r>
              <a:rPr lang="en-US" sz="1400" dirty="0"/>
              <a:t>The Supreme Court has declined to accept cases where a state supreme court considered economic presence enough to satisfy the substantial nexus requirement under the dormant Commerce Clause – examples: </a:t>
            </a:r>
            <a:endParaRPr lang="en-US" sz="1400" baseline="30000" dirty="0"/>
          </a:p>
          <a:p>
            <a:pPr lvl="2" algn="just">
              <a:spcBef>
                <a:spcPts val="0"/>
              </a:spcBef>
              <a:spcAft>
                <a:spcPts val="0"/>
              </a:spcAft>
            </a:pPr>
            <a:r>
              <a:rPr lang="en-US" sz="1400" dirty="0">
                <a:solidFill>
                  <a:srgbClr val="008BC0"/>
                </a:solidFill>
              </a:rPr>
              <a:t>West Virginia</a:t>
            </a:r>
            <a:r>
              <a:rPr lang="en-US" sz="1400" dirty="0"/>
              <a:t> </a:t>
            </a:r>
          </a:p>
          <a:p>
            <a:pPr lvl="3" algn="just">
              <a:spcBef>
                <a:spcPts val="0"/>
              </a:spcBef>
              <a:spcAft>
                <a:spcPts val="600"/>
              </a:spcAft>
            </a:pPr>
            <a:r>
              <a:rPr lang="en-US" sz="1400" i="1" dirty="0"/>
              <a:t>Tax Comm’r v. MBNA America Bank </a:t>
            </a:r>
            <a:r>
              <a:rPr lang="en-US" sz="1400" dirty="0"/>
              <a:t>– if a corporation has a substantial economic presence in the state, income and franchise taxes may be collected by the state</a:t>
            </a:r>
            <a:endParaRPr lang="en-US" sz="1400" baseline="30000" dirty="0"/>
          </a:p>
          <a:p>
            <a:pPr lvl="3" algn="just">
              <a:spcBef>
                <a:spcPts val="0"/>
              </a:spcBef>
              <a:spcAft>
                <a:spcPts val="600"/>
              </a:spcAft>
            </a:pPr>
            <a:r>
              <a:rPr lang="en-US" sz="1400" i="1" dirty="0"/>
              <a:t>Griffith v. ConAgra Brands </a:t>
            </a:r>
            <a:r>
              <a:rPr lang="en-US" sz="1400" dirty="0"/>
              <a:t>– WV Supreme Court reversed an assessment of income tax on a licensor of intangibles based on the actions of unrelated third party licensees</a:t>
            </a:r>
            <a:endParaRPr lang="en-US" sz="1400" baseline="30000" dirty="0">
              <a:solidFill>
                <a:srgbClr val="008BC0"/>
              </a:solidFill>
            </a:endParaRPr>
          </a:p>
          <a:p>
            <a:pPr lvl="2" algn="just">
              <a:spcBef>
                <a:spcPts val="0"/>
              </a:spcBef>
              <a:spcAft>
                <a:spcPts val="0"/>
              </a:spcAft>
            </a:pPr>
            <a:r>
              <a:rPr lang="en-US" sz="1400" dirty="0">
                <a:solidFill>
                  <a:srgbClr val="008BC0"/>
                </a:solidFill>
              </a:rPr>
              <a:t>Massachusetts </a:t>
            </a:r>
            <a:r>
              <a:rPr lang="en-US" sz="1400" dirty="0"/>
              <a:t>– </a:t>
            </a:r>
            <a:r>
              <a:rPr lang="en-US" sz="1400" i="1" dirty="0"/>
              <a:t>Capital One Bank v. Comm’r of Revenue </a:t>
            </a:r>
            <a:r>
              <a:rPr lang="en-US" sz="1400" dirty="0"/>
              <a:t>– economic activity of Capital One, including solicitation and providing financial services to Massachusetts consumers, was enough to establish a substantial nexus to justify imposing an income tax on Capital One</a:t>
            </a:r>
            <a:endParaRPr lang="en-US" sz="1400" baseline="30000" dirty="0">
              <a:solidFill>
                <a:srgbClr val="008BC0"/>
              </a:solidFill>
            </a:endParaRPr>
          </a:p>
          <a:p>
            <a:pPr lvl="1">
              <a:spcBef>
                <a:spcPts val="0"/>
              </a:spcBef>
              <a:spcAft>
                <a:spcPts val="600"/>
              </a:spcAft>
            </a:pPr>
            <a:endParaRPr lang="en-US" sz="1200" dirty="0"/>
          </a:p>
          <a:p>
            <a:pPr>
              <a:spcBef>
                <a:spcPts val="0"/>
              </a:spcBef>
              <a:spcAft>
                <a:spcPts val="600"/>
              </a:spcAft>
            </a:pPr>
            <a:endParaRPr lang="en-US" sz="1600" dirty="0"/>
          </a:p>
          <a:p>
            <a:pPr lvl="1">
              <a:spcBef>
                <a:spcPts val="0"/>
              </a:spcBef>
              <a:spcAft>
                <a:spcPts val="600"/>
              </a:spcAft>
            </a:pPr>
            <a:endParaRPr lang="en-US" sz="1200" dirty="0"/>
          </a:p>
          <a:p>
            <a:pPr algn="just">
              <a:spcAft>
                <a:spcPts val="600"/>
              </a:spcAft>
            </a:pPr>
            <a:endParaRPr lang="en-US" sz="1600" dirty="0"/>
          </a:p>
          <a:p>
            <a:pPr>
              <a:spcAft>
                <a:spcPts val="1800"/>
              </a:spcAft>
            </a:pPr>
            <a:endParaRPr lang="en-US" sz="1600" b="1" dirty="0"/>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8</a:t>
            </a:fld>
            <a:endParaRPr lang="en-US" altLang="en-US" sz="1000" dirty="0">
              <a:solidFill>
                <a:srgbClr val="4F4E44"/>
              </a:solidFill>
            </a:endParaRPr>
          </a:p>
        </p:txBody>
      </p:sp>
    </p:spTree>
    <p:extLst>
      <p:ext uri="{BB962C8B-B14F-4D97-AF65-F5344CB8AC3E}">
        <p14:creationId xmlns:p14="http://schemas.microsoft.com/office/powerpoint/2010/main" val="359313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914400" y="685800"/>
            <a:ext cx="7239000" cy="838200"/>
          </a:xfrm>
        </p:spPr>
        <p:txBody>
          <a:bodyPr/>
          <a:lstStyle/>
          <a:p>
            <a:r>
              <a:rPr lang="en-US" altLang="en-US" dirty="0"/>
              <a:t>Incidental Effects Following </a:t>
            </a:r>
            <a:r>
              <a:rPr lang="en-US" altLang="en-US" i="1" dirty="0"/>
              <a:t>Wayfair </a:t>
            </a:r>
            <a:r>
              <a:rPr lang="en-US" altLang="en-US" dirty="0"/>
              <a:t>(Cont’d)</a:t>
            </a:r>
          </a:p>
        </p:txBody>
      </p:sp>
      <p:sp>
        <p:nvSpPr>
          <p:cNvPr id="17411" name="Content Placeholder 4"/>
          <p:cNvSpPr>
            <a:spLocks noGrp="1"/>
          </p:cNvSpPr>
          <p:nvPr>
            <p:ph idx="1"/>
          </p:nvPr>
        </p:nvSpPr>
        <p:spPr>
          <a:xfrm>
            <a:off x="762000" y="1652587"/>
            <a:ext cx="7886700" cy="4343400"/>
          </a:xfrm>
        </p:spPr>
        <p:txBody>
          <a:bodyPr/>
          <a:lstStyle/>
          <a:p>
            <a:pPr>
              <a:spcBef>
                <a:spcPts val="0"/>
              </a:spcBef>
              <a:spcAft>
                <a:spcPts val="600"/>
              </a:spcAft>
            </a:pPr>
            <a:r>
              <a:rPr lang="en-US" sz="2000" b="1" dirty="0"/>
              <a:t>Reliance interest is not so reliable</a:t>
            </a:r>
          </a:p>
          <a:p>
            <a:pPr lvl="1" algn="just">
              <a:spcBef>
                <a:spcPts val="0"/>
              </a:spcBef>
              <a:spcAft>
                <a:spcPts val="600"/>
              </a:spcAft>
            </a:pPr>
            <a:r>
              <a:rPr lang="en-US" sz="1800" i="1" dirty="0"/>
              <a:t>Wayfair </a:t>
            </a:r>
            <a:r>
              <a:rPr lang="en-US" sz="1800" dirty="0"/>
              <a:t>discussed how reliance interests based upon the Court’s previous decision in </a:t>
            </a:r>
            <a:r>
              <a:rPr lang="en-US" sz="1800" i="1" dirty="0"/>
              <a:t>Quill </a:t>
            </a:r>
            <a:r>
              <a:rPr lang="en-US" sz="1800" dirty="0"/>
              <a:t>were misplaced due to the tax distortion that resulted from the physical presence rule</a:t>
            </a:r>
            <a:endParaRPr lang="en-US" sz="1800" baseline="30000" dirty="0"/>
          </a:p>
          <a:p>
            <a:pPr lvl="1" algn="just">
              <a:spcBef>
                <a:spcPts val="0"/>
              </a:spcBef>
              <a:spcAft>
                <a:spcPts val="600"/>
              </a:spcAft>
            </a:pPr>
            <a:r>
              <a:rPr lang="en-US" sz="1800" i="1" dirty="0"/>
              <a:t>Stare decisis </a:t>
            </a:r>
            <a:r>
              <a:rPr lang="en-US" sz="1800" dirty="0"/>
              <a:t>only encompasses “legitimate reliance interests,” which do not include tax avoidance</a:t>
            </a:r>
            <a:endParaRPr lang="en-US" sz="1800" baseline="30000" dirty="0"/>
          </a:p>
          <a:p>
            <a:pPr lvl="1" algn="just">
              <a:spcBef>
                <a:spcPts val="0"/>
              </a:spcBef>
              <a:spcAft>
                <a:spcPts val="600"/>
              </a:spcAft>
            </a:pPr>
            <a:r>
              <a:rPr lang="en-US" sz="1800" i="1" dirty="0"/>
              <a:t>Wayfair </a:t>
            </a:r>
            <a:r>
              <a:rPr lang="en-US" sz="1800" dirty="0"/>
              <a:t>arguably stands for the proposition that </a:t>
            </a:r>
            <a:r>
              <a:rPr lang="en-US" sz="1800" i="1" dirty="0"/>
              <a:t>stare decisis </a:t>
            </a:r>
            <a:r>
              <a:rPr lang="en-US" sz="1800" dirty="0"/>
              <a:t>and reliance interests will not protect corporations who take advantage of distortions in tax law to achieve the most advantageous tax scenarios, specifically when a distortion gives one corporation an unfair advantage over another</a:t>
            </a:r>
            <a:endParaRPr lang="en-US" sz="1800" b="1" dirty="0"/>
          </a:p>
          <a:p>
            <a:pPr lvl="3">
              <a:spcBef>
                <a:spcPts val="0"/>
              </a:spcBef>
              <a:spcAft>
                <a:spcPts val="600"/>
              </a:spcAft>
            </a:pPr>
            <a:endParaRPr lang="en-US" sz="1400" baseline="30000" dirty="0"/>
          </a:p>
          <a:p>
            <a:pPr lvl="3">
              <a:spcBef>
                <a:spcPts val="0"/>
              </a:spcBef>
              <a:spcAft>
                <a:spcPts val="600"/>
              </a:spcAft>
            </a:pPr>
            <a:endParaRPr lang="en-US" sz="1400" baseline="30000" dirty="0"/>
          </a:p>
          <a:p>
            <a:pPr marL="0" indent="0">
              <a:spcAft>
                <a:spcPts val="1800"/>
              </a:spcAft>
              <a:buNone/>
            </a:pPr>
            <a:endParaRPr lang="en-US" sz="1600" b="1" dirty="0"/>
          </a:p>
        </p:txBody>
      </p:sp>
      <p:sp>
        <p:nvSpPr>
          <p:cNvPr id="8" name="Slide Number Placeholder 3"/>
          <p:cNvSpPr txBox="1">
            <a:spLocks/>
          </p:cNvSpPr>
          <p:nvPr/>
        </p:nvSpPr>
        <p:spPr>
          <a:xfrm>
            <a:off x="304800" y="6124575"/>
            <a:ext cx="2667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1000" dirty="0">
                <a:solidFill>
                  <a:srgbClr val="4F4E44"/>
                </a:solidFill>
              </a:rPr>
              <a:t> ©Mark F. Sommer 2019</a:t>
            </a:r>
          </a:p>
          <a:p>
            <a:r>
              <a:rPr lang="en-US" altLang="en-US" sz="1000" dirty="0">
                <a:solidFill>
                  <a:srgbClr val="4F4E44"/>
                </a:solidFill>
              </a:rPr>
              <a:t> Page </a:t>
            </a:r>
            <a:fld id="{43896F3F-82B2-430C-A5E2-01D44AA66796}" type="slidenum">
              <a:rPr lang="en-US" altLang="en-US" sz="1000" smtClean="0">
                <a:solidFill>
                  <a:srgbClr val="4F4E44"/>
                </a:solidFill>
              </a:rPr>
              <a:pPr/>
              <a:t>9</a:t>
            </a:fld>
            <a:endParaRPr lang="en-US" altLang="en-US" sz="1000" dirty="0">
              <a:solidFill>
                <a:srgbClr val="4F4E44"/>
              </a:solidFill>
            </a:endParaRPr>
          </a:p>
        </p:txBody>
      </p:sp>
    </p:spTree>
    <p:extLst>
      <p:ext uri="{BB962C8B-B14F-4D97-AF65-F5344CB8AC3E}">
        <p14:creationId xmlns:p14="http://schemas.microsoft.com/office/powerpoint/2010/main" val="158970117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17428</TotalTime>
  <Words>2824</Words>
  <Application>Microsoft Office PowerPoint</Application>
  <PresentationFormat>On-screen Show (4:3)</PresentationFormat>
  <Paragraphs>248</Paragraphs>
  <Slides>19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ＭＳ Ｐゴシック</vt:lpstr>
      <vt:lpstr>Arial</vt:lpstr>
      <vt:lpstr>Wingdings</vt:lpstr>
      <vt:lpstr>Blank Presentation</vt:lpstr>
      <vt:lpstr>PowerPoint Presentation</vt:lpstr>
      <vt:lpstr>A Look Ahead</vt:lpstr>
      <vt:lpstr>Life Before Wayfair</vt:lpstr>
      <vt:lpstr>Life Before Wayfair</vt:lpstr>
      <vt:lpstr>Life Before Wayfair (Cont’d) </vt:lpstr>
      <vt:lpstr>South Dakota v. Wayfair, Inc.  138 S. Ct. 2080 (2018)</vt:lpstr>
      <vt:lpstr>Incidental Effects Following Wayfair</vt:lpstr>
      <vt:lpstr>Incidental Effects Following Wayfair (Cont’d)</vt:lpstr>
      <vt:lpstr>Incidental Effects Following Wayfair (Cont’d)</vt:lpstr>
      <vt:lpstr>Incidental Effects Following Wayfair (Cont’d)</vt:lpstr>
      <vt:lpstr>Incidental Effects Following Wayfair (Cont’d)</vt:lpstr>
      <vt:lpstr>Incidental Effects Following Wayfair (Cont’d)</vt:lpstr>
      <vt:lpstr>Factor-Presence Nexus Standard Net Income and Gross Receipt Taxes</vt:lpstr>
      <vt:lpstr>Factor-Presence Nexus Standard (Cont’d) Net Income and Gross Receipt Taxes</vt:lpstr>
      <vt:lpstr>Market Based Sourcing and Nexus</vt:lpstr>
      <vt:lpstr>Due Process Clause Implications</vt:lpstr>
      <vt:lpstr>Public Law 86-272</vt:lpstr>
      <vt:lpstr>Time to Update Public Law 86-272?</vt:lpstr>
      <vt:lpstr>Contact Information</vt:lpstr>
    </vt:vector>
  </TitlesOfParts>
  <Company>Frost Brown Todd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Davis</dc:creator>
  <cp:lastModifiedBy>Darrell Smith</cp:lastModifiedBy>
  <cp:revision>468</cp:revision>
  <cp:lastPrinted>2019-06-17T20:56:51Z</cp:lastPrinted>
  <dcterms:created xsi:type="dcterms:W3CDTF">2010-03-10T19:35:43Z</dcterms:created>
  <dcterms:modified xsi:type="dcterms:W3CDTF">2019-06-28T20:21:10Z</dcterms:modified>
</cp:coreProperties>
</file>