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8" r:id="rId3"/>
    <p:sldId id="261" r:id="rId4"/>
    <p:sldId id="260" r:id="rId5"/>
    <p:sldId id="272" r:id="rId6"/>
    <p:sldId id="271" r:id="rId7"/>
    <p:sldId id="274" r:id="rId8"/>
    <p:sldId id="276" r:id="rId9"/>
    <p:sldId id="277" r:id="rId10"/>
    <p:sldId id="279" r:id="rId11"/>
    <p:sldId id="280" r:id="rId12"/>
    <p:sldId id="281" r:id="rId13"/>
    <p:sldId id="282" r:id="rId14"/>
    <p:sldId id="27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3C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733A51-FEDD-4B2D-BBB1-AE68C9DC395F}" type="datetimeFigureOut">
              <a:rPr lang="en-US" smtClean="0"/>
              <a:t>7/4/2019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B06316-E2D1-4257-B288-DB97E5AF269D}" type="slidenum">
              <a:rPr lang="en-US" smtClean="0"/>
              <a:t>‹#›</a:t>
            </a:fld>
            <a:endParaRPr lang="en-US"/>
          </a:p>
        </p:txBody>
      </p:sp>
    </p:spTree>
    <p:extLst>
      <p:ext uri="{BB962C8B-B14F-4D97-AF65-F5344CB8AC3E}">
        <p14:creationId xmlns:p14="http://schemas.microsoft.com/office/powerpoint/2010/main" val="1658075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733A51-FEDD-4B2D-BBB1-AE68C9DC395F}" type="datetimeFigureOut">
              <a:rPr lang="en-US" smtClean="0"/>
              <a:t>7/4/2019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B06316-E2D1-4257-B288-DB97E5AF269D}" type="slidenum">
              <a:rPr lang="en-US" smtClean="0"/>
              <a:t>‹#›</a:t>
            </a:fld>
            <a:endParaRPr lang="en-US"/>
          </a:p>
        </p:txBody>
      </p:sp>
    </p:spTree>
    <p:extLst>
      <p:ext uri="{BB962C8B-B14F-4D97-AF65-F5344CB8AC3E}">
        <p14:creationId xmlns:p14="http://schemas.microsoft.com/office/powerpoint/2010/main" val="3716217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733A51-FEDD-4B2D-BBB1-AE68C9DC395F}" type="datetimeFigureOut">
              <a:rPr lang="en-US" smtClean="0"/>
              <a:t>7/4/2019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B06316-E2D1-4257-B288-DB97E5AF269D}" type="slidenum">
              <a:rPr lang="en-US" smtClean="0"/>
              <a:t>‹#›</a:t>
            </a:fld>
            <a:endParaRPr lang="en-US"/>
          </a:p>
        </p:txBody>
      </p:sp>
    </p:spTree>
    <p:extLst>
      <p:ext uri="{BB962C8B-B14F-4D97-AF65-F5344CB8AC3E}">
        <p14:creationId xmlns:p14="http://schemas.microsoft.com/office/powerpoint/2010/main" val="4115143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733A51-FEDD-4B2D-BBB1-AE68C9DC395F}" type="datetimeFigureOut">
              <a:rPr lang="en-US" smtClean="0"/>
              <a:t>7/4/2019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B06316-E2D1-4257-B288-DB97E5AF269D}" type="slidenum">
              <a:rPr lang="en-US" smtClean="0"/>
              <a:t>‹#›</a:t>
            </a:fld>
            <a:endParaRPr lang="en-US"/>
          </a:p>
        </p:txBody>
      </p:sp>
    </p:spTree>
    <p:extLst>
      <p:ext uri="{BB962C8B-B14F-4D97-AF65-F5344CB8AC3E}">
        <p14:creationId xmlns:p14="http://schemas.microsoft.com/office/powerpoint/2010/main" val="31397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2733A51-FEDD-4B2D-BBB1-AE68C9DC395F}" type="datetimeFigureOut">
              <a:rPr lang="en-US" smtClean="0"/>
              <a:t>7/4/2019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B06316-E2D1-4257-B288-DB97E5AF269D}" type="slidenum">
              <a:rPr lang="en-US" smtClean="0"/>
              <a:t>‹#›</a:t>
            </a:fld>
            <a:endParaRPr lang="en-US"/>
          </a:p>
        </p:txBody>
      </p:sp>
    </p:spTree>
    <p:extLst>
      <p:ext uri="{BB962C8B-B14F-4D97-AF65-F5344CB8AC3E}">
        <p14:creationId xmlns:p14="http://schemas.microsoft.com/office/powerpoint/2010/main" val="1491316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733A51-FEDD-4B2D-BBB1-AE68C9DC395F}" type="datetimeFigureOut">
              <a:rPr lang="en-US" smtClean="0"/>
              <a:t>7/4/2019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B06316-E2D1-4257-B288-DB97E5AF269D}" type="slidenum">
              <a:rPr lang="en-US" smtClean="0"/>
              <a:t>‹#›</a:t>
            </a:fld>
            <a:endParaRPr lang="en-US"/>
          </a:p>
        </p:txBody>
      </p:sp>
    </p:spTree>
    <p:extLst>
      <p:ext uri="{BB962C8B-B14F-4D97-AF65-F5344CB8AC3E}">
        <p14:creationId xmlns:p14="http://schemas.microsoft.com/office/powerpoint/2010/main" val="1658550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733A51-FEDD-4B2D-BBB1-AE68C9DC395F}" type="datetimeFigureOut">
              <a:rPr lang="en-US" smtClean="0"/>
              <a:t>7/4/2019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B06316-E2D1-4257-B288-DB97E5AF269D}" type="slidenum">
              <a:rPr lang="en-US" smtClean="0"/>
              <a:t>‹#›</a:t>
            </a:fld>
            <a:endParaRPr lang="en-US"/>
          </a:p>
        </p:txBody>
      </p:sp>
    </p:spTree>
    <p:extLst>
      <p:ext uri="{BB962C8B-B14F-4D97-AF65-F5344CB8AC3E}">
        <p14:creationId xmlns:p14="http://schemas.microsoft.com/office/powerpoint/2010/main" val="1410150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733A51-FEDD-4B2D-BBB1-AE68C9DC395F}" type="datetimeFigureOut">
              <a:rPr lang="en-US" smtClean="0"/>
              <a:t>7/4/2019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B06316-E2D1-4257-B288-DB97E5AF269D}" type="slidenum">
              <a:rPr lang="en-US" smtClean="0"/>
              <a:t>‹#›</a:t>
            </a:fld>
            <a:endParaRPr lang="en-US"/>
          </a:p>
        </p:txBody>
      </p:sp>
    </p:spTree>
    <p:extLst>
      <p:ext uri="{BB962C8B-B14F-4D97-AF65-F5344CB8AC3E}">
        <p14:creationId xmlns:p14="http://schemas.microsoft.com/office/powerpoint/2010/main" val="2092231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733A51-FEDD-4B2D-BBB1-AE68C9DC395F}" type="datetimeFigureOut">
              <a:rPr lang="en-US" smtClean="0"/>
              <a:t>7/4/2019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B06316-E2D1-4257-B288-DB97E5AF269D}" type="slidenum">
              <a:rPr lang="en-US" smtClean="0"/>
              <a:t>‹#›</a:t>
            </a:fld>
            <a:endParaRPr lang="en-US"/>
          </a:p>
        </p:txBody>
      </p:sp>
    </p:spTree>
    <p:extLst>
      <p:ext uri="{BB962C8B-B14F-4D97-AF65-F5344CB8AC3E}">
        <p14:creationId xmlns:p14="http://schemas.microsoft.com/office/powerpoint/2010/main" val="1137801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2733A51-FEDD-4B2D-BBB1-AE68C9DC395F}" type="datetimeFigureOut">
              <a:rPr lang="en-US" smtClean="0"/>
              <a:t>7/4/2019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B06316-E2D1-4257-B288-DB97E5AF269D}" type="slidenum">
              <a:rPr lang="en-US" smtClean="0"/>
              <a:t>‹#›</a:t>
            </a:fld>
            <a:endParaRPr lang="en-US"/>
          </a:p>
        </p:txBody>
      </p:sp>
    </p:spTree>
    <p:extLst>
      <p:ext uri="{BB962C8B-B14F-4D97-AF65-F5344CB8AC3E}">
        <p14:creationId xmlns:p14="http://schemas.microsoft.com/office/powerpoint/2010/main" val="3822992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2733A51-FEDD-4B2D-BBB1-AE68C9DC395F}" type="datetimeFigureOut">
              <a:rPr lang="en-US" smtClean="0"/>
              <a:t>7/4/2019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B06316-E2D1-4257-B288-DB97E5AF269D}" type="slidenum">
              <a:rPr lang="en-US" smtClean="0"/>
              <a:t>‹#›</a:t>
            </a:fld>
            <a:endParaRPr lang="en-US"/>
          </a:p>
        </p:txBody>
      </p:sp>
    </p:spTree>
    <p:extLst>
      <p:ext uri="{BB962C8B-B14F-4D97-AF65-F5344CB8AC3E}">
        <p14:creationId xmlns:p14="http://schemas.microsoft.com/office/powerpoint/2010/main" val="277658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733A51-FEDD-4B2D-BBB1-AE68C9DC395F}" type="datetimeFigureOut">
              <a:rPr lang="en-US" smtClean="0"/>
              <a:t>7/4/2019</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B06316-E2D1-4257-B288-DB97E5AF269D}" type="slidenum">
              <a:rPr lang="en-US" smtClean="0"/>
              <a:t>‹#›</a:t>
            </a:fld>
            <a:endParaRPr lang="en-US"/>
          </a:p>
        </p:txBody>
      </p:sp>
    </p:spTree>
    <p:extLst>
      <p:ext uri="{BB962C8B-B14F-4D97-AF65-F5344CB8AC3E}">
        <p14:creationId xmlns:p14="http://schemas.microsoft.com/office/powerpoint/2010/main" val="3429637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6893311" y="5607212"/>
            <a:ext cx="3640219" cy="1243853"/>
          </a:xfrm>
          <a:custGeom>
            <a:avLst/>
            <a:gdLst>
              <a:gd name="connsiteX0" fmla="*/ 0 w 4125582"/>
              <a:gd name="connsiteY0" fmla="*/ 0 h 1409700"/>
              <a:gd name="connsiteX1" fmla="*/ 4125582 w 4125582"/>
              <a:gd name="connsiteY1" fmla="*/ 0 h 1409700"/>
              <a:gd name="connsiteX2" fmla="*/ 4125582 w 4125582"/>
              <a:gd name="connsiteY2" fmla="*/ 1409699 h 1409700"/>
              <a:gd name="connsiteX3" fmla="*/ 0 w 4125582"/>
              <a:gd name="connsiteY3" fmla="*/ 1409699 h 1409700"/>
              <a:gd name="connsiteX4" fmla="*/ 0 w 4125582"/>
              <a:gd name="connsiteY4" fmla="*/ 0 h 1409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4125582" h="1409700">
                <a:moveTo>
                  <a:pt x="0" y="0"/>
                </a:moveTo>
                <a:lnTo>
                  <a:pt x="4125582" y="0"/>
                </a:lnTo>
                <a:lnTo>
                  <a:pt x="4125582" y="1409699"/>
                </a:lnTo>
                <a:lnTo>
                  <a:pt x="0" y="1409699"/>
                </a:lnTo>
                <a:lnTo>
                  <a:pt x="0" y="0"/>
                </a:lnTo>
              </a:path>
            </a:pathLst>
          </a:custGeom>
          <a:solidFill>
            <a:srgbClr val="0000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6846"/>
            <a:endParaRPr lang="zh-CN" altLang="en-US" sz="1588">
              <a:solidFill>
                <a:prstClr val="white"/>
              </a:solidFill>
              <a:latin typeface="Calibri"/>
              <a:ea typeface="宋体" panose="02010600030101010101" pitchFamily="2" charset="-122"/>
            </a:endParaRPr>
          </a:p>
        </p:txBody>
      </p:sp>
      <p:pic>
        <p:nvPicPr>
          <p:cNvPr id="1027" name="Picture 3"/>
          <p:cNvPicPr>
            <a:picLocks noChangeAspect="1" noChangeArrowheads="1"/>
          </p:cNvPicPr>
          <p:nvPr/>
        </p:nvPicPr>
        <p:blipFill>
          <a:blip r:embed="rId2"/>
          <a:srcRect/>
          <a:stretch>
            <a:fillRect/>
          </a:stretch>
        </p:blipFill>
        <p:spPr bwMode="auto">
          <a:xfrm>
            <a:off x="0" y="0"/>
            <a:ext cx="12192000" cy="1243853"/>
          </a:xfrm>
          <a:prstGeom prst="rect">
            <a:avLst/>
          </a:prstGeom>
          <a:noFill/>
        </p:spPr>
      </p:pic>
      <p:pic>
        <p:nvPicPr>
          <p:cNvPr id="5" name="Picture 3"/>
          <p:cNvPicPr>
            <a:picLocks noChangeAspect="1" noChangeArrowheads="1"/>
          </p:cNvPicPr>
          <p:nvPr/>
        </p:nvPicPr>
        <p:blipFill>
          <a:blip r:embed="rId3"/>
          <a:srcRect/>
          <a:stretch>
            <a:fillRect/>
          </a:stretch>
        </p:blipFill>
        <p:spPr bwMode="auto">
          <a:xfrm>
            <a:off x="0" y="5580531"/>
            <a:ext cx="12192000" cy="1277471"/>
          </a:xfrm>
          <a:prstGeom prst="rect">
            <a:avLst/>
          </a:prstGeom>
          <a:noFill/>
        </p:spPr>
      </p:pic>
      <p:sp>
        <p:nvSpPr>
          <p:cNvPr id="6" name="Title 1"/>
          <p:cNvSpPr>
            <a:spLocks noGrp="1"/>
          </p:cNvSpPr>
          <p:nvPr>
            <p:ph type="ctrTitle"/>
          </p:nvPr>
        </p:nvSpPr>
        <p:spPr>
          <a:xfrm>
            <a:off x="2638455" y="1674294"/>
            <a:ext cx="7592267" cy="1452619"/>
          </a:xfrm>
        </p:spPr>
        <p:txBody>
          <a:bodyPr>
            <a:noAutofit/>
          </a:bodyPr>
          <a:lstStyle/>
          <a:p>
            <a:r>
              <a:rPr lang="en-US" sz="3600" b="1" dirty="0">
                <a:solidFill>
                  <a:schemeClr val="accent2">
                    <a:lumMod val="50000"/>
                  </a:schemeClr>
                </a:solidFill>
                <a:latin typeface="Georgia" panose="02040502050405020303" pitchFamily="18" charset="0"/>
                <a:cs typeface="Arial" panose="020B0604020202020204" pitchFamily="34" charset="0"/>
              </a:rPr>
              <a:t>Revenue Processing Center </a:t>
            </a:r>
            <a:br>
              <a:rPr lang="en-US" sz="3600" b="1" dirty="0">
                <a:solidFill>
                  <a:schemeClr val="accent2">
                    <a:lumMod val="50000"/>
                  </a:schemeClr>
                </a:solidFill>
                <a:latin typeface="Georgia" panose="02040502050405020303" pitchFamily="18" charset="0"/>
                <a:cs typeface="Arial" panose="020B0604020202020204" pitchFamily="34" charset="0"/>
              </a:rPr>
            </a:br>
            <a:r>
              <a:rPr lang="en-US" sz="3600" b="1" dirty="0" smtClean="0">
                <a:solidFill>
                  <a:schemeClr val="accent2">
                    <a:lumMod val="50000"/>
                  </a:schemeClr>
                </a:solidFill>
                <a:latin typeface="Georgia" panose="02040502050405020303" pitchFamily="18" charset="0"/>
                <a:cs typeface="Arial" panose="020B0604020202020204" pitchFamily="34" charset="0"/>
              </a:rPr>
              <a:t>Payments Processing Overview</a:t>
            </a:r>
            <a:endParaRPr lang="en-US" sz="3600" b="1" dirty="0">
              <a:solidFill>
                <a:schemeClr val="accent2">
                  <a:lumMod val="50000"/>
                </a:schemeClr>
              </a:solidFill>
              <a:latin typeface="Georgia" panose="02040502050405020303" pitchFamily="18" charset="0"/>
              <a:cs typeface="Arial" panose="020B0604020202020204" pitchFamily="34" charset="0"/>
            </a:endParaRPr>
          </a:p>
        </p:txBody>
      </p:sp>
      <p:sp>
        <p:nvSpPr>
          <p:cNvPr id="7" name="Rectangle 3"/>
          <p:cNvSpPr>
            <a:spLocks noGrp="1" noChangeArrowheads="1"/>
          </p:cNvSpPr>
          <p:nvPr>
            <p:ph type="subTitle" idx="1"/>
          </p:nvPr>
        </p:nvSpPr>
        <p:spPr>
          <a:xfrm>
            <a:off x="3610707" y="3557354"/>
            <a:ext cx="5647765" cy="1546412"/>
          </a:xfrm>
        </p:spPr>
        <p:txBody>
          <a:bodyPr>
            <a:noAutofit/>
          </a:bodyPr>
          <a:lstStyle/>
          <a:p>
            <a:pPr eaLnBrk="1" hangingPunct="1"/>
            <a:r>
              <a:rPr lang="en-US" altLang="en-US" sz="2000" dirty="0">
                <a:solidFill>
                  <a:schemeClr val="accent2">
                    <a:lumMod val="50000"/>
                  </a:schemeClr>
                </a:solidFill>
                <a:latin typeface="Georgia" panose="02040502050405020303" pitchFamily="18" charset="0"/>
                <a:cs typeface="Arial" panose="020B0604020202020204" pitchFamily="34" charset="0"/>
              </a:rPr>
              <a:t>Vince Panepinto</a:t>
            </a:r>
          </a:p>
          <a:p>
            <a:pPr eaLnBrk="1" hangingPunct="1"/>
            <a:r>
              <a:rPr lang="en-US" altLang="en-US" sz="2000" dirty="0">
                <a:solidFill>
                  <a:schemeClr val="accent2">
                    <a:lumMod val="50000"/>
                  </a:schemeClr>
                </a:solidFill>
                <a:latin typeface="Georgia" panose="02040502050405020303" pitchFamily="18" charset="0"/>
                <a:cs typeface="Arial" panose="020B0604020202020204" pitchFamily="34" charset="0"/>
              </a:rPr>
              <a:t>Director, RPC</a:t>
            </a:r>
          </a:p>
          <a:p>
            <a:pPr eaLnBrk="1" hangingPunct="1"/>
            <a:r>
              <a:rPr lang="en-US" altLang="en-US" sz="2000" dirty="0">
                <a:solidFill>
                  <a:schemeClr val="accent2">
                    <a:lumMod val="50000"/>
                  </a:schemeClr>
                </a:solidFill>
                <a:latin typeface="Georgia" panose="02040502050405020303" pitchFamily="18" charset="0"/>
                <a:cs typeface="Arial" panose="020B0604020202020204" pitchFamily="34" charset="0"/>
              </a:rPr>
              <a:t>Louisiana Department of Revenue</a:t>
            </a:r>
          </a:p>
          <a:p>
            <a:pPr eaLnBrk="1" hangingPunct="1"/>
            <a:r>
              <a:rPr lang="en-US" altLang="en-US" sz="2000" dirty="0" smtClean="0">
                <a:solidFill>
                  <a:schemeClr val="accent2">
                    <a:lumMod val="50000"/>
                  </a:schemeClr>
                </a:solidFill>
                <a:latin typeface="Georgia" panose="02040502050405020303" pitchFamily="18" charset="0"/>
                <a:cs typeface="Arial" panose="020B0604020202020204" pitchFamily="34" charset="0"/>
              </a:rPr>
              <a:t>July </a:t>
            </a:r>
            <a:r>
              <a:rPr lang="en-US" altLang="en-US" sz="2000" dirty="0">
                <a:solidFill>
                  <a:schemeClr val="accent2">
                    <a:lumMod val="50000"/>
                  </a:schemeClr>
                </a:solidFill>
                <a:latin typeface="Georgia" panose="02040502050405020303" pitchFamily="18" charset="0"/>
                <a:cs typeface="Arial" panose="020B0604020202020204" pitchFamily="34" charset="0"/>
              </a:rPr>
              <a:t>2019</a:t>
            </a:r>
          </a:p>
        </p:txBody>
      </p:sp>
    </p:spTree>
    <p:extLst>
      <p:ext uri="{BB962C8B-B14F-4D97-AF65-F5344CB8AC3E}">
        <p14:creationId xmlns:p14="http://schemas.microsoft.com/office/powerpoint/2010/main" val="33790122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6893311" y="5607212"/>
            <a:ext cx="3640219" cy="1243853"/>
          </a:xfrm>
          <a:custGeom>
            <a:avLst/>
            <a:gdLst>
              <a:gd name="connsiteX0" fmla="*/ 0 w 4125582"/>
              <a:gd name="connsiteY0" fmla="*/ 0 h 1409700"/>
              <a:gd name="connsiteX1" fmla="*/ 4125582 w 4125582"/>
              <a:gd name="connsiteY1" fmla="*/ 0 h 1409700"/>
              <a:gd name="connsiteX2" fmla="*/ 4125582 w 4125582"/>
              <a:gd name="connsiteY2" fmla="*/ 1409699 h 1409700"/>
              <a:gd name="connsiteX3" fmla="*/ 0 w 4125582"/>
              <a:gd name="connsiteY3" fmla="*/ 1409699 h 1409700"/>
              <a:gd name="connsiteX4" fmla="*/ 0 w 4125582"/>
              <a:gd name="connsiteY4" fmla="*/ 0 h 1409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4125582" h="1409700">
                <a:moveTo>
                  <a:pt x="0" y="0"/>
                </a:moveTo>
                <a:lnTo>
                  <a:pt x="4125582" y="0"/>
                </a:lnTo>
                <a:lnTo>
                  <a:pt x="4125582" y="1409699"/>
                </a:lnTo>
                <a:lnTo>
                  <a:pt x="0" y="1409699"/>
                </a:lnTo>
                <a:lnTo>
                  <a:pt x="0" y="0"/>
                </a:lnTo>
              </a:path>
            </a:pathLst>
          </a:custGeom>
          <a:solidFill>
            <a:srgbClr val="0000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6846"/>
            <a:endParaRPr lang="zh-CN" altLang="en-US" sz="1588">
              <a:solidFill>
                <a:prstClr val="white"/>
              </a:solidFill>
              <a:latin typeface="Calibri"/>
              <a:ea typeface="宋体" panose="02010600030101010101" pitchFamily="2" charset="-122"/>
            </a:endParaRPr>
          </a:p>
        </p:txBody>
      </p:sp>
      <p:pic>
        <p:nvPicPr>
          <p:cNvPr id="1027" name="Picture 3"/>
          <p:cNvPicPr>
            <a:picLocks noChangeAspect="1" noChangeArrowheads="1"/>
          </p:cNvPicPr>
          <p:nvPr/>
        </p:nvPicPr>
        <p:blipFill>
          <a:blip r:embed="rId2"/>
          <a:srcRect/>
          <a:stretch>
            <a:fillRect/>
          </a:stretch>
        </p:blipFill>
        <p:spPr bwMode="auto">
          <a:xfrm>
            <a:off x="0" y="0"/>
            <a:ext cx="12192000" cy="1243853"/>
          </a:xfrm>
          <a:prstGeom prst="rect">
            <a:avLst/>
          </a:prstGeom>
          <a:noFill/>
        </p:spPr>
      </p:pic>
      <p:pic>
        <p:nvPicPr>
          <p:cNvPr id="5" name="Picture 3"/>
          <p:cNvPicPr>
            <a:picLocks noChangeAspect="1" noChangeArrowheads="1"/>
          </p:cNvPicPr>
          <p:nvPr/>
        </p:nvPicPr>
        <p:blipFill>
          <a:blip r:embed="rId3"/>
          <a:srcRect/>
          <a:stretch>
            <a:fillRect/>
          </a:stretch>
        </p:blipFill>
        <p:spPr bwMode="auto">
          <a:xfrm>
            <a:off x="0" y="5580531"/>
            <a:ext cx="12192000" cy="1277471"/>
          </a:xfrm>
          <a:prstGeom prst="rect">
            <a:avLst/>
          </a:prstGeom>
          <a:noFill/>
        </p:spPr>
      </p:pic>
      <p:sp>
        <p:nvSpPr>
          <p:cNvPr id="6" name="Title 1"/>
          <p:cNvSpPr>
            <a:spLocks noGrp="1"/>
          </p:cNvSpPr>
          <p:nvPr>
            <p:ph type="title"/>
          </p:nvPr>
        </p:nvSpPr>
        <p:spPr>
          <a:xfrm>
            <a:off x="838200" y="669927"/>
            <a:ext cx="10515600" cy="1325563"/>
          </a:xfrm>
        </p:spPr>
        <p:txBody>
          <a:bodyPr>
            <a:normAutofit/>
          </a:bodyPr>
          <a:lstStyle/>
          <a:p>
            <a:r>
              <a:rPr lang="en-US" sz="3600" b="1" dirty="0" smtClean="0">
                <a:solidFill>
                  <a:schemeClr val="accent2">
                    <a:lumMod val="50000"/>
                  </a:schemeClr>
                </a:solidFill>
                <a:latin typeface="Georgia" panose="02040502050405020303" pitchFamily="18" charset="0"/>
                <a:cs typeface="Arial" panose="020B0604020202020204" pitchFamily="34" charset="0"/>
              </a:rPr>
              <a:t>Analysts</a:t>
            </a:r>
            <a:endParaRPr lang="en-US" sz="3600" b="1" dirty="0">
              <a:solidFill>
                <a:schemeClr val="accent2">
                  <a:lumMod val="50000"/>
                </a:schemeClr>
              </a:solidFill>
              <a:latin typeface="Georgia" panose="02040502050405020303" pitchFamily="18" charset="0"/>
              <a:cs typeface="Arial" panose="020B0604020202020204" pitchFamily="34" charset="0"/>
            </a:endParaRPr>
          </a:p>
        </p:txBody>
      </p:sp>
      <p:sp>
        <p:nvSpPr>
          <p:cNvPr id="7" name="Rectangle 3"/>
          <p:cNvSpPr>
            <a:spLocks noGrp="1" noChangeArrowheads="1"/>
          </p:cNvSpPr>
          <p:nvPr>
            <p:ph idx="1"/>
          </p:nvPr>
        </p:nvSpPr>
        <p:spPr>
          <a:xfrm>
            <a:off x="852120" y="1913779"/>
            <a:ext cx="8664859" cy="4837643"/>
          </a:xfrm>
        </p:spPr>
        <p:txBody>
          <a:bodyPr>
            <a:normAutofit/>
          </a:bodyPr>
          <a:lstStyle/>
          <a:p>
            <a:pPr marL="0" indent="0" defTabSz="806867">
              <a:buNone/>
            </a:pPr>
            <a:r>
              <a:rPr lang="en-US" sz="2000" b="1" dirty="0" smtClean="0">
                <a:solidFill>
                  <a:srgbClr val="843C0C"/>
                </a:solidFill>
                <a:latin typeface="Georgia" panose="02040502050405020303" pitchFamily="18" charset="0"/>
              </a:rPr>
              <a:t>Balancing with Financial Services</a:t>
            </a:r>
            <a:endParaRPr lang="en-US" sz="2000" b="1" dirty="0">
              <a:solidFill>
                <a:srgbClr val="843C0C"/>
              </a:solidFill>
              <a:latin typeface="Georgia" panose="02040502050405020303" pitchFamily="18" charset="0"/>
            </a:endParaRPr>
          </a:p>
          <a:p>
            <a:r>
              <a:rPr lang="en-US" sz="2000" dirty="0">
                <a:solidFill>
                  <a:srgbClr val="843C0C"/>
                </a:solidFill>
                <a:latin typeface="Georgia" panose="02040502050405020303" pitchFamily="18" charset="0"/>
              </a:rPr>
              <a:t>Reports are received each day from Financial Services/Chase Bank for the previous deposit date. Chase Bank is providing us with the information they received from us, and we must once again validate that the totals from all deposits are in balance to what the bank received.  </a:t>
            </a:r>
            <a:endParaRPr lang="en-US" sz="2000" dirty="0" smtClean="0">
              <a:solidFill>
                <a:srgbClr val="843C0C"/>
              </a:solidFill>
              <a:latin typeface="Georgia" panose="02040502050405020303" pitchFamily="18" charset="0"/>
            </a:endParaRPr>
          </a:p>
          <a:p>
            <a:r>
              <a:rPr lang="en-US" sz="2000" dirty="0" smtClean="0">
                <a:solidFill>
                  <a:srgbClr val="843C0C"/>
                </a:solidFill>
                <a:latin typeface="Georgia" panose="02040502050405020303" pitchFamily="18" charset="0"/>
              </a:rPr>
              <a:t>If </a:t>
            </a:r>
            <a:r>
              <a:rPr lang="en-US" sz="2000" dirty="0">
                <a:solidFill>
                  <a:srgbClr val="843C0C"/>
                </a:solidFill>
                <a:latin typeface="Georgia" panose="02040502050405020303" pitchFamily="18" charset="0"/>
              </a:rPr>
              <a:t>there are any discrepancies in the figures we sent to them and what they received, we must correct the problem and resend any corrections.</a:t>
            </a:r>
          </a:p>
        </p:txBody>
      </p:sp>
      <p:pic>
        <p:nvPicPr>
          <p:cNvPr id="3" name="Picture 2"/>
          <p:cNvPicPr>
            <a:picLocks noChangeAspect="1"/>
          </p:cNvPicPr>
          <p:nvPr/>
        </p:nvPicPr>
        <p:blipFill>
          <a:blip r:embed="rId4"/>
          <a:stretch>
            <a:fillRect/>
          </a:stretch>
        </p:blipFill>
        <p:spPr>
          <a:xfrm>
            <a:off x="9530899" y="2610498"/>
            <a:ext cx="2133785" cy="1603387"/>
          </a:xfrm>
          <a:prstGeom prst="rect">
            <a:avLst/>
          </a:prstGeom>
        </p:spPr>
      </p:pic>
    </p:spTree>
    <p:extLst>
      <p:ext uri="{BB962C8B-B14F-4D97-AF65-F5344CB8AC3E}">
        <p14:creationId xmlns:p14="http://schemas.microsoft.com/office/powerpoint/2010/main" val="32887120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6893311" y="5607212"/>
            <a:ext cx="3640219" cy="1243853"/>
          </a:xfrm>
          <a:custGeom>
            <a:avLst/>
            <a:gdLst>
              <a:gd name="connsiteX0" fmla="*/ 0 w 4125582"/>
              <a:gd name="connsiteY0" fmla="*/ 0 h 1409700"/>
              <a:gd name="connsiteX1" fmla="*/ 4125582 w 4125582"/>
              <a:gd name="connsiteY1" fmla="*/ 0 h 1409700"/>
              <a:gd name="connsiteX2" fmla="*/ 4125582 w 4125582"/>
              <a:gd name="connsiteY2" fmla="*/ 1409699 h 1409700"/>
              <a:gd name="connsiteX3" fmla="*/ 0 w 4125582"/>
              <a:gd name="connsiteY3" fmla="*/ 1409699 h 1409700"/>
              <a:gd name="connsiteX4" fmla="*/ 0 w 4125582"/>
              <a:gd name="connsiteY4" fmla="*/ 0 h 1409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4125582" h="1409700">
                <a:moveTo>
                  <a:pt x="0" y="0"/>
                </a:moveTo>
                <a:lnTo>
                  <a:pt x="4125582" y="0"/>
                </a:lnTo>
                <a:lnTo>
                  <a:pt x="4125582" y="1409699"/>
                </a:lnTo>
                <a:lnTo>
                  <a:pt x="0" y="1409699"/>
                </a:lnTo>
                <a:lnTo>
                  <a:pt x="0" y="0"/>
                </a:lnTo>
              </a:path>
            </a:pathLst>
          </a:custGeom>
          <a:solidFill>
            <a:srgbClr val="0000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6846"/>
            <a:endParaRPr lang="zh-CN" altLang="en-US" sz="1588">
              <a:solidFill>
                <a:prstClr val="white"/>
              </a:solidFill>
              <a:latin typeface="Calibri"/>
              <a:ea typeface="宋体" panose="02010600030101010101" pitchFamily="2" charset="-122"/>
            </a:endParaRPr>
          </a:p>
        </p:txBody>
      </p:sp>
      <p:pic>
        <p:nvPicPr>
          <p:cNvPr id="1027" name="Picture 3"/>
          <p:cNvPicPr>
            <a:picLocks noChangeAspect="1" noChangeArrowheads="1"/>
          </p:cNvPicPr>
          <p:nvPr/>
        </p:nvPicPr>
        <p:blipFill>
          <a:blip r:embed="rId2"/>
          <a:srcRect/>
          <a:stretch>
            <a:fillRect/>
          </a:stretch>
        </p:blipFill>
        <p:spPr bwMode="auto">
          <a:xfrm>
            <a:off x="0" y="0"/>
            <a:ext cx="12192000" cy="1243853"/>
          </a:xfrm>
          <a:prstGeom prst="rect">
            <a:avLst/>
          </a:prstGeom>
          <a:noFill/>
        </p:spPr>
      </p:pic>
      <p:pic>
        <p:nvPicPr>
          <p:cNvPr id="5" name="Picture 3"/>
          <p:cNvPicPr>
            <a:picLocks noChangeAspect="1" noChangeArrowheads="1"/>
          </p:cNvPicPr>
          <p:nvPr/>
        </p:nvPicPr>
        <p:blipFill>
          <a:blip r:embed="rId3"/>
          <a:srcRect/>
          <a:stretch>
            <a:fillRect/>
          </a:stretch>
        </p:blipFill>
        <p:spPr bwMode="auto">
          <a:xfrm>
            <a:off x="0" y="5580531"/>
            <a:ext cx="12192000" cy="1277471"/>
          </a:xfrm>
          <a:prstGeom prst="rect">
            <a:avLst/>
          </a:prstGeom>
          <a:noFill/>
        </p:spPr>
      </p:pic>
      <p:sp>
        <p:nvSpPr>
          <p:cNvPr id="6" name="Title 1"/>
          <p:cNvSpPr>
            <a:spLocks noGrp="1"/>
          </p:cNvSpPr>
          <p:nvPr>
            <p:ph type="title"/>
          </p:nvPr>
        </p:nvSpPr>
        <p:spPr>
          <a:xfrm>
            <a:off x="838200" y="669927"/>
            <a:ext cx="10515600" cy="1325563"/>
          </a:xfrm>
        </p:spPr>
        <p:txBody>
          <a:bodyPr>
            <a:normAutofit/>
          </a:bodyPr>
          <a:lstStyle/>
          <a:p>
            <a:r>
              <a:rPr lang="en-US" sz="3600" b="1" dirty="0" smtClean="0">
                <a:solidFill>
                  <a:schemeClr val="accent2">
                    <a:lumMod val="50000"/>
                  </a:schemeClr>
                </a:solidFill>
                <a:latin typeface="Georgia" panose="02040502050405020303" pitchFamily="18" charset="0"/>
                <a:cs typeface="Arial" panose="020B0604020202020204" pitchFamily="34" charset="0"/>
              </a:rPr>
              <a:t>Analysts</a:t>
            </a:r>
            <a:endParaRPr lang="en-US" sz="3600" b="1" dirty="0">
              <a:solidFill>
                <a:schemeClr val="accent2">
                  <a:lumMod val="50000"/>
                </a:schemeClr>
              </a:solidFill>
              <a:latin typeface="Georgia" panose="02040502050405020303" pitchFamily="18" charset="0"/>
              <a:cs typeface="Arial" panose="020B0604020202020204" pitchFamily="34" charset="0"/>
            </a:endParaRPr>
          </a:p>
        </p:txBody>
      </p:sp>
      <p:sp>
        <p:nvSpPr>
          <p:cNvPr id="7" name="Rectangle 3"/>
          <p:cNvSpPr>
            <a:spLocks noGrp="1" noChangeArrowheads="1"/>
          </p:cNvSpPr>
          <p:nvPr>
            <p:ph idx="1"/>
          </p:nvPr>
        </p:nvSpPr>
        <p:spPr>
          <a:xfrm>
            <a:off x="852120" y="1913779"/>
            <a:ext cx="8664859" cy="4837643"/>
          </a:xfrm>
        </p:spPr>
        <p:txBody>
          <a:bodyPr>
            <a:normAutofit/>
          </a:bodyPr>
          <a:lstStyle/>
          <a:p>
            <a:pPr marL="0" indent="0" defTabSz="806867">
              <a:buNone/>
            </a:pPr>
            <a:r>
              <a:rPr lang="en-US" sz="2000" b="1" dirty="0" smtClean="0">
                <a:solidFill>
                  <a:srgbClr val="843C0C"/>
                </a:solidFill>
                <a:latin typeface="Georgia" panose="02040502050405020303" pitchFamily="18" charset="0"/>
              </a:rPr>
              <a:t>Balancing in Tax Express</a:t>
            </a:r>
            <a:endParaRPr lang="en-US" sz="2000" b="1" dirty="0">
              <a:solidFill>
                <a:srgbClr val="843C0C"/>
              </a:solidFill>
              <a:latin typeface="Georgia" panose="02040502050405020303" pitchFamily="18" charset="0"/>
            </a:endParaRPr>
          </a:p>
          <a:p>
            <a:r>
              <a:rPr lang="en-US" sz="2000" dirty="0">
                <a:solidFill>
                  <a:srgbClr val="843C0C"/>
                </a:solidFill>
                <a:latin typeface="Georgia" panose="02040502050405020303" pitchFamily="18" charset="0"/>
              </a:rPr>
              <a:t>Whenever the amount owed line on a return does not match the dollar amount of the check, both items are routed to a queue in Tax Express called Balancing.  The Analyst has to verify that the check is deposited in the bank for the amount the taxpayer intended it to.  </a:t>
            </a:r>
            <a:endParaRPr lang="en-US" sz="2000" dirty="0" smtClean="0">
              <a:solidFill>
                <a:srgbClr val="843C0C"/>
              </a:solidFill>
              <a:latin typeface="Georgia" panose="02040502050405020303" pitchFamily="18" charset="0"/>
            </a:endParaRPr>
          </a:p>
          <a:p>
            <a:r>
              <a:rPr lang="en-US" sz="2000" dirty="0" smtClean="0">
                <a:solidFill>
                  <a:srgbClr val="843C0C"/>
                </a:solidFill>
                <a:latin typeface="Georgia" panose="02040502050405020303" pitchFamily="18" charset="0"/>
              </a:rPr>
              <a:t>The </a:t>
            </a:r>
            <a:r>
              <a:rPr lang="en-US" sz="2000" dirty="0">
                <a:solidFill>
                  <a:srgbClr val="843C0C"/>
                </a:solidFill>
                <a:latin typeface="Georgia" panose="02040502050405020303" pitchFamily="18" charset="0"/>
              </a:rPr>
              <a:t>written amount on the check is the legal amount, so whatever the taxpayer wrote on the line is what we will submit to the bank.  </a:t>
            </a:r>
            <a:endParaRPr lang="en-US" sz="2000" dirty="0" smtClean="0">
              <a:solidFill>
                <a:srgbClr val="843C0C"/>
              </a:solidFill>
              <a:latin typeface="Georgia" panose="02040502050405020303" pitchFamily="18" charset="0"/>
            </a:endParaRPr>
          </a:p>
          <a:p>
            <a:r>
              <a:rPr lang="en-US" sz="2000" dirty="0" smtClean="0">
                <a:solidFill>
                  <a:srgbClr val="843C0C"/>
                </a:solidFill>
                <a:latin typeface="Georgia" panose="02040502050405020303" pitchFamily="18" charset="0"/>
              </a:rPr>
              <a:t>If </a:t>
            </a:r>
            <a:r>
              <a:rPr lang="en-US" sz="2000" dirty="0">
                <a:solidFill>
                  <a:srgbClr val="843C0C"/>
                </a:solidFill>
                <a:latin typeface="Georgia" panose="02040502050405020303" pitchFamily="18" charset="0"/>
              </a:rPr>
              <a:t>the block amount and the written amount of the check differ by more than $100.00, the check will be deleted and sent back to the taxpayer with further instructions. Once the check has been corrected, we process it and release it to be deposited. </a:t>
            </a:r>
          </a:p>
        </p:txBody>
      </p:sp>
      <p:pic>
        <p:nvPicPr>
          <p:cNvPr id="3" name="Picture 2"/>
          <p:cNvPicPr>
            <a:picLocks noChangeAspect="1"/>
          </p:cNvPicPr>
          <p:nvPr/>
        </p:nvPicPr>
        <p:blipFill>
          <a:blip r:embed="rId4"/>
          <a:stretch>
            <a:fillRect/>
          </a:stretch>
        </p:blipFill>
        <p:spPr>
          <a:xfrm>
            <a:off x="9530899" y="2610498"/>
            <a:ext cx="2133785" cy="1603387"/>
          </a:xfrm>
          <a:prstGeom prst="rect">
            <a:avLst/>
          </a:prstGeom>
        </p:spPr>
      </p:pic>
    </p:spTree>
    <p:extLst>
      <p:ext uri="{BB962C8B-B14F-4D97-AF65-F5344CB8AC3E}">
        <p14:creationId xmlns:p14="http://schemas.microsoft.com/office/powerpoint/2010/main" val="26959682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6893311" y="5607212"/>
            <a:ext cx="3640219" cy="1243853"/>
          </a:xfrm>
          <a:custGeom>
            <a:avLst/>
            <a:gdLst>
              <a:gd name="connsiteX0" fmla="*/ 0 w 4125582"/>
              <a:gd name="connsiteY0" fmla="*/ 0 h 1409700"/>
              <a:gd name="connsiteX1" fmla="*/ 4125582 w 4125582"/>
              <a:gd name="connsiteY1" fmla="*/ 0 h 1409700"/>
              <a:gd name="connsiteX2" fmla="*/ 4125582 w 4125582"/>
              <a:gd name="connsiteY2" fmla="*/ 1409699 h 1409700"/>
              <a:gd name="connsiteX3" fmla="*/ 0 w 4125582"/>
              <a:gd name="connsiteY3" fmla="*/ 1409699 h 1409700"/>
              <a:gd name="connsiteX4" fmla="*/ 0 w 4125582"/>
              <a:gd name="connsiteY4" fmla="*/ 0 h 1409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4125582" h="1409700">
                <a:moveTo>
                  <a:pt x="0" y="0"/>
                </a:moveTo>
                <a:lnTo>
                  <a:pt x="4125582" y="0"/>
                </a:lnTo>
                <a:lnTo>
                  <a:pt x="4125582" y="1409699"/>
                </a:lnTo>
                <a:lnTo>
                  <a:pt x="0" y="1409699"/>
                </a:lnTo>
                <a:lnTo>
                  <a:pt x="0" y="0"/>
                </a:lnTo>
              </a:path>
            </a:pathLst>
          </a:custGeom>
          <a:solidFill>
            <a:srgbClr val="0000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6846"/>
            <a:endParaRPr lang="zh-CN" altLang="en-US" sz="1588">
              <a:solidFill>
                <a:prstClr val="white"/>
              </a:solidFill>
              <a:latin typeface="Calibri"/>
              <a:ea typeface="宋体" panose="02010600030101010101" pitchFamily="2" charset="-122"/>
            </a:endParaRPr>
          </a:p>
        </p:txBody>
      </p:sp>
      <p:pic>
        <p:nvPicPr>
          <p:cNvPr id="1027" name="Picture 3"/>
          <p:cNvPicPr>
            <a:picLocks noChangeAspect="1" noChangeArrowheads="1"/>
          </p:cNvPicPr>
          <p:nvPr/>
        </p:nvPicPr>
        <p:blipFill>
          <a:blip r:embed="rId2"/>
          <a:srcRect/>
          <a:stretch>
            <a:fillRect/>
          </a:stretch>
        </p:blipFill>
        <p:spPr bwMode="auto">
          <a:xfrm>
            <a:off x="0" y="0"/>
            <a:ext cx="12192000" cy="1243853"/>
          </a:xfrm>
          <a:prstGeom prst="rect">
            <a:avLst/>
          </a:prstGeom>
          <a:noFill/>
        </p:spPr>
      </p:pic>
      <p:pic>
        <p:nvPicPr>
          <p:cNvPr id="5" name="Picture 3"/>
          <p:cNvPicPr>
            <a:picLocks noChangeAspect="1" noChangeArrowheads="1"/>
          </p:cNvPicPr>
          <p:nvPr/>
        </p:nvPicPr>
        <p:blipFill>
          <a:blip r:embed="rId3"/>
          <a:srcRect/>
          <a:stretch>
            <a:fillRect/>
          </a:stretch>
        </p:blipFill>
        <p:spPr bwMode="auto">
          <a:xfrm>
            <a:off x="0" y="5580531"/>
            <a:ext cx="12192000" cy="1277471"/>
          </a:xfrm>
          <a:prstGeom prst="rect">
            <a:avLst/>
          </a:prstGeom>
          <a:noFill/>
        </p:spPr>
      </p:pic>
      <p:sp>
        <p:nvSpPr>
          <p:cNvPr id="6" name="Title 1"/>
          <p:cNvSpPr>
            <a:spLocks noGrp="1"/>
          </p:cNvSpPr>
          <p:nvPr>
            <p:ph type="title"/>
          </p:nvPr>
        </p:nvSpPr>
        <p:spPr>
          <a:xfrm>
            <a:off x="838200" y="669927"/>
            <a:ext cx="10515600" cy="1325563"/>
          </a:xfrm>
        </p:spPr>
        <p:txBody>
          <a:bodyPr>
            <a:normAutofit/>
          </a:bodyPr>
          <a:lstStyle/>
          <a:p>
            <a:r>
              <a:rPr lang="en-US" sz="3600" b="1" dirty="0" smtClean="0">
                <a:solidFill>
                  <a:schemeClr val="accent2">
                    <a:lumMod val="50000"/>
                  </a:schemeClr>
                </a:solidFill>
                <a:latin typeface="Georgia" panose="02040502050405020303" pitchFamily="18" charset="0"/>
                <a:cs typeface="Arial" panose="020B0604020202020204" pitchFamily="34" charset="0"/>
              </a:rPr>
              <a:t>Analysts</a:t>
            </a:r>
            <a:endParaRPr lang="en-US" sz="3600" b="1" dirty="0">
              <a:solidFill>
                <a:schemeClr val="accent2">
                  <a:lumMod val="50000"/>
                </a:schemeClr>
              </a:solidFill>
              <a:latin typeface="Georgia" panose="02040502050405020303" pitchFamily="18" charset="0"/>
              <a:cs typeface="Arial" panose="020B0604020202020204" pitchFamily="34" charset="0"/>
            </a:endParaRPr>
          </a:p>
        </p:txBody>
      </p:sp>
      <p:sp>
        <p:nvSpPr>
          <p:cNvPr id="7" name="Rectangle 3"/>
          <p:cNvSpPr>
            <a:spLocks noGrp="1" noChangeArrowheads="1"/>
          </p:cNvSpPr>
          <p:nvPr>
            <p:ph idx="1"/>
          </p:nvPr>
        </p:nvSpPr>
        <p:spPr>
          <a:xfrm>
            <a:off x="852120" y="1913779"/>
            <a:ext cx="8664859" cy="4837643"/>
          </a:xfrm>
        </p:spPr>
        <p:txBody>
          <a:bodyPr>
            <a:normAutofit/>
          </a:bodyPr>
          <a:lstStyle/>
          <a:p>
            <a:pPr marL="0" indent="0" defTabSz="806867">
              <a:buNone/>
            </a:pPr>
            <a:r>
              <a:rPr lang="en-US" sz="2000" b="1" dirty="0" smtClean="0">
                <a:solidFill>
                  <a:srgbClr val="843C0C"/>
                </a:solidFill>
                <a:latin typeface="Georgia" panose="02040502050405020303" pitchFamily="18" charset="0"/>
              </a:rPr>
              <a:t>Research Adjustments (Bank Errors)</a:t>
            </a:r>
            <a:endParaRPr lang="en-US" sz="2000" b="1" dirty="0">
              <a:solidFill>
                <a:srgbClr val="843C0C"/>
              </a:solidFill>
              <a:latin typeface="Georgia" panose="02040502050405020303" pitchFamily="18" charset="0"/>
            </a:endParaRPr>
          </a:p>
          <a:p>
            <a:r>
              <a:rPr lang="en-US" sz="2000" dirty="0">
                <a:solidFill>
                  <a:srgbClr val="843C0C"/>
                </a:solidFill>
                <a:latin typeface="Georgia" panose="02040502050405020303" pitchFamily="18" charset="0"/>
              </a:rPr>
              <a:t>In the event that a check is deposited into the bank for the wrong amount, the bank will notify us through means of a research adjustment.  </a:t>
            </a:r>
            <a:endParaRPr lang="en-US" sz="2000" dirty="0" smtClean="0">
              <a:solidFill>
                <a:srgbClr val="843C0C"/>
              </a:solidFill>
              <a:latin typeface="Georgia" panose="02040502050405020303" pitchFamily="18" charset="0"/>
            </a:endParaRPr>
          </a:p>
          <a:p>
            <a:r>
              <a:rPr lang="en-US" sz="2000" dirty="0" smtClean="0">
                <a:solidFill>
                  <a:srgbClr val="843C0C"/>
                </a:solidFill>
                <a:latin typeface="Georgia" panose="02040502050405020303" pitchFamily="18" charset="0"/>
              </a:rPr>
              <a:t>Periodically</a:t>
            </a:r>
            <a:r>
              <a:rPr lang="en-US" sz="2000" dirty="0">
                <a:solidFill>
                  <a:srgbClr val="843C0C"/>
                </a:solidFill>
                <a:latin typeface="Georgia" panose="02040502050405020303" pitchFamily="18" charset="0"/>
              </a:rPr>
              <a:t>, if the image of a check is bad and the DC Operator can’t read the dollar amount on the check, the wrong amount can be keyed and encoded on the check.  </a:t>
            </a:r>
            <a:endParaRPr lang="en-US" sz="2000" dirty="0" smtClean="0">
              <a:solidFill>
                <a:srgbClr val="843C0C"/>
              </a:solidFill>
              <a:latin typeface="Georgia" panose="02040502050405020303" pitchFamily="18" charset="0"/>
            </a:endParaRPr>
          </a:p>
          <a:p>
            <a:r>
              <a:rPr lang="en-US" sz="2000" dirty="0" smtClean="0">
                <a:solidFill>
                  <a:srgbClr val="843C0C"/>
                </a:solidFill>
                <a:latin typeface="Georgia" panose="02040502050405020303" pitchFamily="18" charset="0"/>
              </a:rPr>
              <a:t>If </a:t>
            </a:r>
            <a:r>
              <a:rPr lang="en-US" sz="2000" dirty="0">
                <a:solidFill>
                  <a:srgbClr val="843C0C"/>
                </a:solidFill>
                <a:latin typeface="Georgia" panose="02040502050405020303" pitchFamily="18" charset="0"/>
              </a:rPr>
              <a:t>it passes all of our check points and reaches the bank, then the bank should catch it, correct it, then send us the adjustment.  We then have to go into DELTA and adjust the taxpayer’s account and notate CRM notes explaining what happened</a:t>
            </a:r>
            <a:r>
              <a:rPr lang="en-US" sz="2000" dirty="0" smtClean="0">
                <a:solidFill>
                  <a:srgbClr val="843C0C"/>
                </a:solidFill>
                <a:latin typeface="Georgia" panose="02040502050405020303" pitchFamily="18" charset="0"/>
              </a:rPr>
              <a:t>.</a:t>
            </a:r>
          </a:p>
          <a:p>
            <a:r>
              <a:rPr lang="en-US" sz="2000" dirty="0">
                <a:solidFill>
                  <a:srgbClr val="843C0C"/>
                </a:solidFill>
                <a:latin typeface="Georgia" panose="02040502050405020303" pitchFamily="18" charset="0"/>
              </a:rPr>
              <a:t>If a taxpayer calls in stating that we withdrew the wrong amount from his bank account, then we have to research what happened and initiate a research adjustment if necessary</a:t>
            </a:r>
            <a:r>
              <a:rPr lang="en-US" sz="2000" dirty="0" smtClean="0">
                <a:solidFill>
                  <a:srgbClr val="843C0C"/>
                </a:solidFill>
                <a:latin typeface="Georgia" panose="02040502050405020303" pitchFamily="18" charset="0"/>
              </a:rPr>
              <a:t>.</a:t>
            </a:r>
            <a:endParaRPr lang="en-US" sz="2000" dirty="0">
              <a:solidFill>
                <a:srgbClr val="843C0C"/>
              </a:solidFill>
              <a:latin typeface="Georgia" panose="02040502050405020303" pitchFamily="18" charset="0"/>
            </a:endParaRPr>
          </a:p>
        </p:txBody>
      </p:sp>
      <p:pic>
        <p:nvPicPr>
          <p:cNvPr id="8" name="Picture 7" descr="Research - Highway image"/>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16979" y="2644863"/>
            <a:ext cx="2569455" cy="1534657"/>
          </a:xfrm>
          <a:prstGeom prst="rect">
            <a:avLst/>
          </a:prstGeom>
        </p:spPr>
      </p:pic>
    </p:spTree>
    <p:extLst>
      <p:ext uri="{BB962C8B-B14F-4D97-AF65-F5344CB8AC3E}">
        <p14:creationId xmlns:p14="http://schemas.microsoft.com/office/powerpoint/2010/main" val="20917524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6893311" y="5607212"/>
            <a:ext cx="3640219" cy="1243853"/>
          </a:xfrm>
          <a:custGeom>
            <a:avLst/>
            <a:gdLst>
              <a:gd name="connsiteX0" fmla="*/ 0 w 4125582"/>
              <a:gd name="connsiteY0" fmla="*/ 0 h 1409700"/>
              <a:gd name="connsiteX1" fmla="*/ 4125582 w 4125582"/>
              <a:gd name="connsiteY1" fmla="*/ 0 h 1409700"/>
              <a:gd name="connsiteX2" fmla="*/ 4125582 w 4125582"/>
              <a:gd name="connsiteY2" fmla="*/ 1409699 h 1409700"/>
              <a:gd name="connsiteX3" fmla="*/ 0 w 4125582"/>
              <a:gd name="connsiteY3" fmla="*/ 1409699 h 1409700"/>
              <a:gd name="connsiteX4" fmla="*/ 0 w 4125582"/>
              <a:gd name="connsiteY4" fmla="*/ 0 h 1409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4125582" h="1409700">
                <a:moveTo>
                  <a:pt x="0" y="0"/>
                </a:moveTo>
                <a:lnTo>
                  <a:pt x="4125582" y="0"/>
                </a:lnTo>
                <a:lnTo>
                  <a:pt x="4125582" y="1409699"/>
                </a:lnTo>
                <a:lnTo>
                  <a:pt x="0" y="1409699"/>
                </a:lnTo>
                <a:lnTo>
                  <a:pt x="0" y="0"/>
                </a:lnTo>
              </a:path>
            </a:pathLst>
          </a:custGeom>
          <a:solidFill>
            <a:srgbClr val="0000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6846"/>
            <a:endParaRPr lang="zh-CN" altLang="en-US" sz="1588">
              <a:solidFill>
                <a:prstClr val="white"/>
              </a:solidFill>
              <a:latin typeface="Calibri"/>
              <a:ea typeface="宋体" panose="02010600030101010101" pitchFamily="2" charset="-122"/>
            </a:endParaRPr>
          </a:p>
        </p:txBody>
      </p:sp>
      <p:pic>
        <p:nvPicPr>
          <p:cNvPr id="1027" name="Picture 3"/>
          <p:cNvPicPr>
            <a:picLocks noChangeAspect="1" noChangeArrowheads="1"/>
          </p:cNvPicPr>
          <p:nvPr/>
        </p:nvPicPr>
        <p:blipFill>
          <a:blip r:embed="rId2"/>
          <a:srcRect/>
          <a:stretch>
            <a:fillRect/>
          </a:stretch>
        </p:blipFill>
        <p:spPr bwMode="auto">
          <a:xfrm>
            <a:off x="0" y="0"/>
            <a:ext cx="12192000" cy="1243853"/>
          </a:xfrm>
          <a:prstGeom prst="rect">
            <a:avLst/>
          </a:prstGeom>
          <a:noFill/>
        </p:spPr>
      </p:pic>
      <p:pic>
        <p:nvPicPr>
          <p:cNvPr id="5" name="Picture 3"/>
          <p:cNvPicPr>
            <a:picLocks noChangeAspect="1" noChangeArrowheads="1"/>
          </p:cNvPicPr>
          <p:nvPr/>
        </p:nvPicPr>
        <p:blipFill>
          <a:blip r:embed="rId3"/>
          <a:srcRect/>
          <a:stretch>
            <a:fillRect/>
          </a:stretch>
        </p:blipFill>
        <p:spPr bwMode="auto">
          <a:xfrm>
            <a:off x="0" y="5580531"/>
            <a:ext cx="12192000" cy="1277471"/>
          </a:xfrm>
          <a:prstGeom prst="rect">
            <a:avLst/>
          </a:prstGeom>
          <a:noFill/>
        </p:spPr>
      </p:pic>
      <p:sp>
        <p:nvSpPr>
          <p:cNvPr id="6" name="Title 1"/>
          <p:cNvSpPr>
            <a:spLocks noGrp="1"/>
          </p:cNvSpPr>
          <p:nvPr>
            <p:ph type="title"/>
          </p:nvPr>
        </p:nvSpPr>
        <p:spPr>
          <a:xfrm>
            <a:off x="838200" y="669927"/>
            <a:ext cx="10515600" cy="1325563"/>
          </a:xfrm>
        </p:spPr>
        <p:txBody>
          <a:bodyPr>
            <a:normAutofit/>
          </a:bodyPr>
          <a:lstStyle/>
          <a:p>
            <a:r>
              <a:rPr lang="en-US" sz="3600" b="1" dirty="0" smtClean="0">
                <a:solidFill>
                  <a:schemeClr val="accent2">
                    <a:lumMod val="50000"/>
                  </a:schemeClr>
                </a:solidFill>
                <a:latin typeface="Georgia" panose="02040502050405020303" pitchFamily="18" charset="0"/>
                <a:cs typeface="Arial" panose="020B0604020202020204" pitchFamily="34" charset="0"/>
              </a:rPr>
              <a:t>Analysts</a:t>
            </a:r>
            <a:endParaRPr lang="en-US" sz="3600" b="1" dirty="0">
              <a:solidFill>
                <a:schemeClr val="accent2">
                  <a:lumMod val="50000"/>
                </a:schemeClr>
              </a:solidFill>
              <a:latin typeface="Georgia" panose="02040502050405020303" pitchFamily="18" charset="0"/>
              <a:cs typeface="Arial" panose="020B0604020202020204" pitchFamily="34" charset="0"/>
            </a:endParaRPr>
          </a:p>
        </p:txBody>
      </p:sp>
      <p:sp>
        <p:nvSpPr>
          <p:cNvPr id="7" name="Rectangle 3"/>
          <p:cNvSpPr>
            <a:spLocks noGrp="1" noChangeArrowheads="1"/>
          </p:cNvSpPr>
          <p:nvPr>
            <p:ph idx="1"/>
          </p:nvPr>
        </p:nvSpPr>
        <p:spPr>
          <a:xfrm>
            <a:off x="852120" y="1913779"/>
            <a:ext cx="8664859" cy="4837643"/>
          </a:xfrm>
        </p:spPr>
        <p:txBody>
          <a:bodyPr>
            <a:normAutofit/>
          </a:bodyPr>
          <a:lstStyle/>
          <a:p>
            <a:pPr marL="0" indent="0" defTabSz="806867">
              <a:buNone/>
            </a:pPr>
            <a:r>
              <a:rPr lang="en-US" sz="2000" b="1" dirty="0">
                <a:solidFill>
                  <a:srgbClr val="843C0C"/>
                </a:solidFill>
                <a:latin typeface="Georgia" panose="02040502050405020303" pitchFamily="18" charset="0"/>
              </a:rPr>
              <a:t>NCI (Non-Conforming Image) Research Adjustment</a:t>
            </a:r>
          </a:p>
          <a:p>
            <a:r>
              <a:rPr lang="en-US" sz="2000" dirty="0">
                <a:solidFill>
                  <a:srgbClr val="843C0C"/>
                </a:solidFill>
                <a:latin typeface="Georgia" panose="02040502050405020303" pitchFamily="18" charset="0"/>
              </a:rPr>
              <a:t>This occurs when the check has met all of LDR’s criteria but didn’t meet all of Chase Bank’s criteria.  </a:t>
            </a:r>
            <a:r>
              <a:rPr lang="en-US" sz="2000" dirty="0" smtClean="0">
                <a:solidFill>
                  <a:srgbClr val="843C0C"/>
                </a:solidFill>
                <a:latin typeface="Georgia" panose="02040502050405020303" pitchFamily="18" charset="0"/>
              </a:rPr>
              <a:t>It </a:t>
            </a:r>
            <a:r>
              <a:rPr lang="en-US" sz="2000" dirty="0">
                <a:solidFill>
                  <a:srgbClr val="843C0C"/>
                </a:solidFill>
                <a:latin typeface="Georgia" panose="02040502050405020303" pitchFamily="18" charset="0"/>
              </a:rPr>
              <a:t>could have been a bad image of the check or the bank name is not legible or missing on the check. </a:t>
            </a:r>
          </a:p>
        </p:txBody>
      </p:sp>
      <p:pic>
        <p:nvPicPr>
          <p:cNvPr id="8" name="Picture 7" descr="Research - Highway image"/>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16979" y="2644863"/>
            <a:ext cx="2569455" cy="1534657"/>
          </a:xfrm>
          <a:prstGeom prst="rect">
            <a:avLst/>
          </a:prstGeom>
        </p:spPr>
      </p:pic>
    </p:spTree>
    <p:extLst>
      <p:ext uri="{BB962C8B-B14F-4D97-AF65-F5344CB8AC3E}">
        <p14:creationId xmlns:p14="http://schemas.microsoft.com/office/powerpoint/2010/main" val="346553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6893311" y="5607212"/>
            <a:ext cx="3640219" cy="1243853"/>
          </a:xfrm>
          <a:custGeom>
            <a:avLst/>
            <a:gdLst>
              <a:gd name="connsiteX0" fmla="*/ 0 w 4125582"/>
              <a:gd name="connsiteY0" fmla="*/ 0 h 1409700"/>
              <a:gd name="connsiteX1" fmla="*/ 4125582 w 4125582"/>
              <a:gd name="connsiteY1" fmla="*/ 0 h 1409700"/>
              <a:gd name="connsiteX2" fmla="*/ 4125582 w 4125582"/>
              <a:gd name="connsiteY2" fmla="*/ 1409699 h 1409700"/>
              <a:gd name="connsiteX3" fmla="*/ 0 w 4125582"/>
              <a:gd name="connsiteY3" fmla="*/ 1409699 h 1409700"/>
              <a:gd name="connsiteX4" fmla="*/ 0 w 4125582"/>
              <a:gd name="connsiteY4" fmla="*/ 0 h 1409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4125582" h="1409700">
                <a:moveTo>
                  <a:pt x="0" y="0"/>
                </a:moveTo>
                <a:lnTo>
                  <a:pt x="4125582" y="0"/>
                </a:lnTo>
                <a:lnTo>
                  <a:pt x="4125582" y="1409699"/>
                </a:lnTo>
                <a:lnTo>
                  <a:pt x="0" y="1409699"/>
                </a:lnTo>
                <a:lnTo>
                  <a:pt x="0" y="0"/>
                </a:lnTo>
              </a:path>
            </a:pathLst>
          </a:custGeom>
          <a:solidFill>
            <a:srgbClr val="0000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6846"/>
            <a:endParaRPr lang="zh-CN" altLang="en-US" sz="1588">
              <a:solidFill>
                <a:prstClr val="white"/>
              </a:solidFill>
              <a:latin typeface="Calibri"/>
              <a:ea typeface="宋体" panose="02010600030101010101" pitchFamily="2" charset="-122"/>
            </a:endParaRPr>
          </a:p>
        </p:txBody>
      </p:sp>
      <p:pic>
        <p:nvPicPr>
          <p:cNvPr id="1027" name="Picture 3"/>
          <p:cNvPicPr>
            <a:picLocks noChangeAspect="1" noChangeArrowheads="1"/>
          </p:cNvPicPr>
          <p:nvPr/>
        </p:nvPicPr>
        <p:blipFill>
          <a:blip r:embed="rId2"/>
          <a:srcRect/>
          <a:stretch>
            <a:fillRect/>
          </a:stretch>
        </p:blipFill>
        <p:spPr bwMode="auto">
          <a:xfrm>
            <a:off x="0" y="0"/>
            <a:ext cx="12192000" cy="1243853"/>
          </a:xfrm>
          <a:prstGeom prst="rect">
            <a:avLst/>
          </a:prstGeom>
          <a:noFill/>
        </p:spPr>
      </p:pic>
      <p:pic>
        <p:nvPicPr>
          <p:cNvPr id="5" name="Picture 3"/>
          <p:cNvPicPr>
            <a:picLocks noChangeAspect="1" noChangeArrowheads="1"/>
          </p:cNvPicPr>
          <p:nvPr/>
        </p:nvPicPr>
        <p:blipFill>
          <a:blip r:embed="rId3"/>
          <a:srcRect/>
          <a:stretch>
            <a:fillRect/>
          </a:stretch>
        </p:blipFill>
        <p:spPr bwMode="auto">
          <a:xfrm>
            <a:off x="0" y="5580531"/>
            <a:ext cx="12192000" cy="1277471"/>
          </a:xfrm>
          <a:prstGeom prst="rect">
            <a:avLst/>
          </a:prstGeom>
          <a:noFill/>
        </p:spPr>
      </p:pic>
      <p:sp>
        <p:nvSpPr>
          <p:cNvPr id="6" name="Title 1"/>
          <p:cNvSpPr>
            <a:spLocks noGrp="1"/>
          </p:cNvSpPr>
          <p:nvPr>
            <p:ph type="title"/>
          </p:nvPr>
        </p:nvSpPr>
        <p:spPr>
          <a:xfrm>
            <a:off x="838200" y="669927"/>
            <a:ext cx="10515600" cy="1325563"/>
          </a:xfrm>
        </p:spPr>
        <p:txBody>
          <a:bodyPr>
            <a:normAutofit/>
          </a:bodyPr>
          <a:lstStyle/>
          <a:p>
            <a:r>
              <a:rPr lang="en-US" sz="3600" b="1" dirty="0" smtClean="0">
                <a:solidFill>
                  <a:schemeClr val="accent2">
                    <a:lumMod val="50000"/>
                  </a:schemeClr>
                </a:solidFill>
                <a:latin typeface="Georgia" panose="02040502050405020303" pitchFamily="18" charset="0"/>
                <a:cs typeface="Arial" panose="020B0604020202020204" pitchFamily="34" charset="0"/>
              </a:rPr>
              <a:t>Analysts</a:t>
            </a:r>
            <a:endParaRPr lang="en-US" sz="3600" b="1" dirty="0">
              <a:solidFill>
                <a:schemeClr val="accent2">
                  <a:lumMod val="50000"/>
                </a:schemeClr>
              </a:solidFill>
              <a:latin typeface="Georgia" panose="02040502050405020303" pitchFamily="18" charset="0"/>
              <a:cs typeface="Arial" panose="020B0604020202020204" pitchFamily="34" charset="0"/>
            </a:endParaRPr>
          </a:p>
        </p:txBody>
      </p:sp>
      <p:sp>
        <p:nvSpPr>
          <p:cNvPr id="7" name="Rectangle 3"/>
          <p:cNvSpPr>
            <a:spLocks noGrp="1" noChangeArrowheads="1"/>
          </p:cNvSpPr>
          <p:nvPr>
            <p:ph idx="1"/>
          </p:nvPr>
        </p:nvSpPr>
        <p:spPr>
          <a:xfrm>
            <a:off x="852120" y="1913779"/>
            <a:ext cx="7606080" cy="4837643"/>
          </a:xfrm>
        </p:spPr>
        <p:txBody>
          <a:bodyPr>
            <a:normAutofit/>
          </a:bodyPr>
          <a:lstStyle/>
          <a:p>
            <a:pPr marL="0" indent="0" defTabSz="806867">
              <a:buNone/>
            </a:pPr>
            <a:r>
              <a:rPr lang="en-US" sz="2000" b="1" dirty="0" smtClean="0">
                <a:solidFill>
                  <a:srgbClr val="843C0C"/>
                </a:solidFill>
                <a:latin typeface="Georgia" panose="02040502050405020303" pitchFamily="18" charset="0"/>
              </a:rPr>
              <a:t>Cash Transmittals</a:t>
            </a:r>
            <a:endParaRPr lang="en-US" sz="2000" b="1" dirty="0">
              <a:solidFill>
                <a:srgbClr val="843C0C"/>
              </a:solidFill>
              <a:latin typeface="Georgia" panose="02040502050405020303" pitchFamily="18" charset="0"/>
            </a:endParaRPr>
          </a:p>
          <a:p>
            <a:r>
              <a:rPr lang="en-US" sz="2000" dirty="0">
                <a:solidFill>
                  <a:srgbClr val="843C0C"/>
                </a:solidFill>
                <a:latin typeface="Georgia" panose="02040502050405020303" pitchFamily="18" charset="0"/>
              </a:rPr>
              <a:t>Whenever LDR receives a cash payment from a taxpayer, an impressed check has to be created for the payment to be processed. </a:t>
            </a:r>
            <a:endParaRPr lang="en-US" sz="2000" dirty="0" smtClean="0">
              <a:solidFill>
                <a:srgbClr val="843C0C"/>
              </a:solidFill>
              <a:latin typeface="Georgia" panose="02040502050405020303" pitchFamily="18" charset="0"/>
            </a:endParaRPr>
          </a:p>
          <a:p>
            <a:r>
              <a:rPr lang="en-US" sz="2000" dirty="0" smtClean="0">
                <a:solidFill>
                  <a:srgbClr val="843C0C"/>
                </a:solidFill>
                <a:latin typeface="Georgia" panose="02040502050405020303" pitchFamily="18" charset="0"/>
              </a:rPr>
              <a:t>The </a:t>
            </a:r>
            <a:r>
              <a:rPr lang="en-US" sz="2000" dirty="0">
                <a:solidFill>
                  <a:srgbClr val="843C0C"/>
                </a:solidFill>
                <a:latin typeface="Georgia" panose="02040502050405020303" pitchFamily="18" charset="0"/>
              </a:rPr>
              <a:t>Revenue Tax Analyst receives emails from the Document Preparation Unit to inform them when they have delivered a Cash Transmittal to TPS.  The email received from the Document Preparation Unit will include the Cash Transmittal number, Taxpayer’s name, Taxpayer’s account number, and the amount of the Cash Transmittal. </a:t>
            </a:r>
            <a:endParaRPr lang="en-US" sz="2000" dirty="0" smtClean="0">
              <a:solidFill>
                <a:srgbClr val="843C0C"/>
              </a:solidFill>
              <a:latin typeface="Georgia" panose="02040502050405020303" pitchFamily="18" charset="0"/>
            </a:endParaRPr>
          </a:p>
          <a:p>
            <a:r>
              <a:rPr lang="en-US" sz="2000" dirty="0" smtClean="0">
                <a:solidFill>
                  <a:srgbClr val="843C0C"/>
                </a:solidFill>
                <a:latin typeface="Georgia" panose="02040502050405020303" pitchFamily="18" charset="0"/>
              </a:rPr>
              <a:t>The </a:t>
            </a:r>
            <a:r>
              <a:rPr lang="en-US" sz="2000" dirty="0">
                <a:solidFill>
                  <a:srgbClr val="843C0C"/>
                </a:solidFill>
                <a:latin typeface="Georgia" panose="02040502050405020303" pitchFamily="18" charset="0"/>
              </a:rPr>
              <a:t>Revenue Tax Analyst will wait until the matching Pink Cash Transmittal Form is received before verifying the Cash Transmittal has posted correctly.  </a:t>
            </a:r>
            <a:endParaRPr lang="en-US" sz="2000" dirty="0" smtClean="0">
              <a:solidFill>
                <a:srgbClr val="843C0C"/>
              </a:solidFill>
              <a:latin typeface="Georgia" panose="02040502050405020303" pitchFamily="18" charset="0"/>
            </a:endParaRPr>
          </a:p>
          <a:p>
            <a:r>
              <a:rPr lang="en-US" sz="2000" dirty="0" smtClean="0">
                <a:solidFill>
                  <a:srgbClr val="843C0C"/>
                </a:solidFill>
                <a:latin typeface="Georgia" panose="02040502050405020303" pitchFamily="18" charset="0"/>
              </a:rPr>
              <a:t>Once </a:t>
            </a:r>
            <a:r>
              <a:rPr lang="en-US" sz="2000" dirty="0">
                <a:solidFill>
                  <a:srgbClr val="843C0C"/>
                </a:solidFill>
                <a:latin typeface="Georgia" panose="02040502050405020303" pitchFamily="18" charset="0"/>
              </a:rPr>
              <a:t>we have both the email and Pink Cash Transmittal Form, the Analyst processes/verifies the Cash Transmittal in DELTA. </a:t>
            </a:r>
          </a:p>
        </p:txBody>
      </p:sp>
      <p:pic>
        <p:nvPicPr>
          <p:cNvPr id="2" name="Picture 1"/>
          <p:cNvPicPr>
            <a:picLocks noChangeAspect="1"/>
          </p:cNvPicPr>
          <p:nvPr/>
        </p:nvPicPr>
        <p:blipFill>
          <a:blip r:embed="rId4"/>
          <a:stretch>
            <a:fillRect/>
          </a:stretch>
        </p:blipFill>
        <p:spPr>
          <a:xfrm>
            <a:off x="8713420" y="2715021"/>
            <a:ext cx="3212870" cy="2145978"/>
          </a:xfrm>
          <a:prstGeom prst="rect">
            <a:avLst/>
          </a:prstGeom>
        </p:spPr>
      </p:pic>
    </p:spTree>
    <p:extLst>
      <p:ext uri="{BB962C8B-B14F-4D97-AF65-F5344CB8AC3E}">
        <p14:creationId xmlns:p14="http://schemas.microsoft.com/office/powerpoint/2010/main" val="38474878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6893311" y="5607212"/>
            <a:ext cx="3640219" cy="1243853"/>
          </a:xfrm>
          <a:custGeom>
            <a:avLst/>
            <a:gdLst>
              <a:gd name="connsiteX0" fmla="*/ 0 w 4125582"/>
              <a:gd name="connsiteY0" fmla="*/ 0 h 1409700"/>
              <a:gd name="connsiteX1" fmla="*/ 4125582 w 4125582"/>
              <a:gd name="connsiteY1" fmla="*/ 0 h 1409700"/>
              <a:gd name="connsiteX2" fmla="*/ 4125582 w 4125582"/>
              <a:gd name="connsiteY2" fmla="*/ 1409699 h 1409700"/>
              <a:gd name="connsiteX3" fmla="*/ 0 w 4125582"/>
              <a:gd name="connsiteY3" fmla="*/ 1409699 h 1409700"/>
              <a:gd name="connsiteX4" fmla="*/ 0 w 4125582"/>
              <a:gd name="connsiteY4" fmla="*/ 0 h 1409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4125582" h="1409700">
                <a:moveTo>
                  <a:pt x="0" y="0"/>
                </a:moveTo>
                <a:lnTo>
                  <a:pt x="4125582" y="0"/>
                </a:lnTo>
                <a:lnTo>
                  <a:pt x="4125582" y="1409699"/>
                </a:lnTo>
                <a:lnTo>
                  <a:pt x="0" y="1409699"/>
                </a:lnTo>
                <a:lnTo>
                  <a:pt x="0" y="0"/>
                </a:lnTo>
              </a:path>
            </a:pathLst>
          </a:custGeom>
          <a:solidFill>
            <a:srgbClr val="0000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6846"/>
            <a:endParaRPr lang="zh-CN" altLang="en-US" sz="1588">
              <a:solidFill>
                <a:prstClr val="white"/>
              </a:solidFill>
              <a:latin typeface="Calibri"/>
              <a:ea typeface="宋体" panose="02010600030101010101" pitchFamily="2" charset="-122"/>
            </a:endParaRPr>
          </a:p>
        </p:txBody>
      </p:sp>
      <p:pic>
        <p:nvPicPr>
          <p:cNvPr id="1027" name="Picture 3"/>
          <p:cNvPicPr>
            <a:picLocks noChangeAspect="1" noChangeArrowheads="1"/>
          </p:cNvPicPr>
          <p:nvPr/>
        </p:nvPicPr>
        <p:blipFill>
          <a:blip r:embed="rId2"/>
          <a:srcRect/>
          <a:stretch>
            <a:fillRect/>
          </a:stretch>
        </p:blipFill>
        <p:spPr bwMode="auto">
          <a:xfrm>
            <a:off x="0" y="0"/>
            <a:ext cx="12192000" cy="1243853"/>
          </a:xfrm>
          <a:prstGeom prst="rect">
            <a:avLst/>
          </a:prstGeom>
          <a:noFill/>
        </p:spPr>
      </p:pic>
      <p:pic>
        <p:nvPicPr>
          <p:cNvPr id="5" name="Picture 3"/>
          <p:cNvPicPr>
            <a:picLocks noChangeAspect="1" noChangeArrowheads="1"/>
          </p:cNvPicPr>
          <p:nvPr/>
        </p:nvPicPr>
        <p:blipFill>
          <a:blip r:embed="rId3"/>
          <a:srcRect/>
          <a:stretch>
            <a:fillRect/>
          </a:stretch>
        </p:blipFill>
        <p:spPr bwMode="auto">
          <a:xfrm>
            <a:off x="0" y="5580531"/>
            <a:ext cx="12192000" cy="1277471"/>
          </a:xfrm>
          <a:prstGeom prst="rect">
            <a:avLst/>
          </a:prstGeom>
          <a:noFill/>
        </p:spPr>
      </p:pic>
      <p:sp>
        <p:nvSpPr>
          <p:cNvPr id="6" name="Title 1"/>
          <p:cNvSpPr>
            <a:spLocks noGrp="1"/>
          </p:cNvSpPr>
          <p:nvPr>
            <p:ph type="title"/>
          </p:nvPr>
        </p:nvSpPr>
        <p:spPr>
          <a:xfrm>
            <a:off x="838200" y="669927"/>
            <a:ext cx="10515600" cy="1325563"/>
          </a:xfrm>
        </p:spPr>
        <p:txBody>
          <a:bodyPr>
            <a:normAutofit/>
          </a:bodyPr>
          <a:lstStyle/>
          <a:p>
            <a:r>
              <a:rPr lang="en-US" sz="3600" b="1" dirty="0" smtClean="0">
                <a:solidFill>
                  <a:schemeClr val="accent2">
                    <a:lumMod val="50000"/>
                  </a:schemeClr>
                </a:solidFill>
                <a:latin typeface="Georgia" panose="02040502050405020303" pitchFamily="18" charset="0"/>
                <a:cs typeface="Arial" panose="020B0604020202020204" pitchFamily="34" charset="0"/>
              </a:rPr>
              <a:t>Presentation Overview</a:t>
            </a:r>
            <a:endParaRPr lang="en-US" sz="3600" b="1" dirty="0">
              <a:solidFill>
                <a:schemeClr val="accent2">
                  <a:lumMod val="50000"/>
                </a:schemeClr>
              </a:solidFill>
              <a:latin typeface="Georgia" panose="02040502050405020303" pitchFamily="18" charset="0"/>
              <a:cs typeface="Arial" panose="020B0604020202020204" pitchFamily="34" charset="0"/>
            </a:endParaRPr>
          </a:p>
        </p:txBody>
      </p:sp>
      <p:sp>
        <p:nvSpPr>
          <p:cNvPr id="7" name="Rectangle 3"/>
          <p:cNvSpPr>
            <a:spLocks noGrp="1" noChangeArrowheads="1"/>
          </p:cNvSpPr>
          <p:nvPr>
            <p:ph idx="1"/>
          </p:nvPr>
        </p:nvSpPr>
        <p:spPr>
          <a:xfrm>
            <a:off x="838200" y="2176991"/>
            <a:ext cx="10515600" cy="4351338"/>
          </a:xfrm>
        </p:spPr>
        <p:txBody>
          <a:bodyPr>
            <a:normAutofit/>
          </a:bodyPr>
          <a:lstStyle/>
          <a:p>
            <a:pPr eaLnBrk="1" hangingPunct="1"/>
            <a:r>
              <a:rPr lang="en-US" altLang="en-US" sz="2000" dirty="0" smtClean="0">
                <a:solidFill>
                  <a:schemeClr val="accent2">
                    <a:lumMod val="50000"/>
                  </a:schemeClr>
                </a:solidFill>
                <a:latin typeface="Georgia" panose="02040502050405020303" pitchFamily="18" charset="0"/>
                <a:cs typeface="Arial" panose="020B0604020202020204" pitchFamily="34" charset="0"/>
              </a:rPr>
              <a:t>LDR RPC overview</a:t>
            </a:r>
          </a:p>
          <a:p>
            <a:pPr eaLnBrk="1" hangingPunct="1"/>
            <a:r>
              <a:rPr lang="en-US" altLang="en-US" sz="2000" dirty="0" smtClean="0">
                <a:solidFill>
                  <a:schemeClr val="accent2">
                    <a:lumMod val="50000"/>
                  </a:schemeClr>
                </a:solidFill>
                <a:latin typeface="Georgia" panose="02040502050405020303" pitchFamily="18" charset="0"/>
                <a:cs typeface="Arial" panose="020B0604020202020204" pitchFamily="34" charset="0"/>
              </a:rPr>
              <a:t>Payments processing workflow</a:t>
            </a:r>
          </a:p>
          <a:p>
            <a:pPr eaLnBrk="1" hangingPunct="1"/>
            <a:r>
              <a:rPr lang="en-US" altLang="en-US" sz="2000" dirty="0" smtClean="0">
                <a:solidFill>
                  <a:schemeClr val="accent2">
                    <a:lumMod val="50000"/>
                  </a:schemeClr>
                </a:solidFill>
                <a:latin typeface="Georgia" panose="02040502050405020303" pitchFamily="18" charset="0"/>
                <a:cs typeface="Arial" panose="020B0604020202020204" pitchFamily="34" charset="0"/>
              </a:rPr>
              <a:t>Data Validation Analyst responsibilities</a:t>
            </a:r>
          </a:p>
          <a:p>
            <a:pPr eaLnBrk="1" hangingPunct="1"/>
            <a:r>
              <a:rPr lang="en-US" altLang="en-US" sz="2000" dirty="0" smtClean="0">
                <a:solidFill>
                  <a:schemeClr val="accent2">
                    <a:lumMod val="50000"/>
                  </a:schemeClr>
                </a:solidFill>
                <a:latin typeface="Georgia" panose="02040502050405020303" pitchFamily="18" charset="0"/>
                <a:cs typeface="Arial" panose="020B0604020202020204" pitchFamily="34" charset="0"/>
              </a:rPr>
              <a:t>Problems and solutions</a:t>
            </a:r>
            <a:endParaRPr lang="en-US" altLang="en-US" sz="2000" dirty="0">
              <a:solidFill>
                <a:schemeClr val="accent2">
                  <a:lumMod val="50000"/>
                </a:schemeClr>
              </a:solidFill>
              <a:latin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41615773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6893311" y="5607212"/>
            <a:ext cx="3640219" cy="1243853"/>
          </a:xfrm>
          <a:custGeom>
            <a:avLst/>
            <a:gdLst>
              <a:gd name="connsiteX0" fmla="*/ 0 w 4125582"/>
              <a:gd name="connsiteY0" fmla="*/ 0 h 1409700"/>
              <a:gd name="connsiteX1" fmla="*/ 4125582 w 4125582"/>
              <a:gd name="connsiteY1" fmla="*/ 0 h 1409700"/>
              <a:gd name="connsiteX2" fmla="*/ 4125582 w 4125582"/>
              <a:gd name="connsiteY2" fmla="*/ 1409699 h 1409700"/>
              <a:gd name="connsiteX3" fmla="*/ 0 w 4125582"/>
              <a:gd name="connsiteY3" fmla="*/ 1409699 h 1409700"/>
              <a:gd name="connsiteX4" fmla="*/ 0 w 4125582"/>
              <a:gd name="connsiteY4" fmla="*/ 0 h 1409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4125582" h="1409700">
                <a:moveTo>
                  <a:pt x="0" y="0"/>
                </a:moveTo>
                <a:lnTo>
                  <a:pt x="4125582" y="0"/>
                </a:lnTo>
                <a:lnTo>
                  <a:pt x="4125582" y="1409699"/>
                </a:lnTo>
                <a:lnTo>
                  <a:pt x="0" y="1409699"/>
                </a:lnTo>
                <a:lnTo>
                  <a:pt x="0" y="0"/>
                </a:lnTo>
              </a:path>
            </a:pathLst>
          </a:custGeom>
          <a:solidFill>
            <a:srgbClr val="0000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6846"/>
            <a:endParaRPr lang="zh-CN" altLang="en-US" sz="1588">
              <a:solidFill>
                <a:prstClr val="white"/>
              </a:solidFill>
              <a:latin typeface="Calibri"/>
              <a:ea typeface="宋体" panose="02010600030101010101" pitchFamily="2" charset="-122"/>
            </a:endParaRPr>
          </a:p>
        </p:txBody>
      </p:sp>
      <p:pic>
        <p:nvPicPr>
          <p:cNvPr id="1027" name="Picture 3"/>
          <p:cNvPicPr>
            <a:picLocks noChangeAspect="1" noChangeArrowheads="1"/>
          </p:cNvPicPr>
          <p:nvPr/>
        </p:nvPicPr>
        <p:blipFill>
          <a:blip r:embed="rId2"/>
          <a:srcRect/>
          <a:stretch>
            <a:fillRect/>
          </a:stretch>
        </p:blipFill>
        <p:spPr bwMode="auto">
          <a:xfrm>
            <a:off x="0" y="0"/>
            <a:ext cx="12192000" cy="1243853"/>
          </a:xfrm>
          <a:prstGeom prst="rect">
            <a:avLst/>
          </a:prstGeom>
          <a:noFill/>
        </p:spPr>
      </p:pic>
      <p:pic>
        <p:nvPicPr>
          <p:cNvPr id="5" name="Picture 3"/>
          <p:cNvPicPr>
            <a:picLocks noChangeAspect="1" noChangeArrowheads="1"/>
          </p:cNvPicPr>
          <p:nvPr/>
        </p:nvPicPr>
        <p:blipFill>
          <a:blip r:embed="rId3"/>
          <a:srcRect/>
          <a:stretch>
            <a:fillRect/>
          </a:stretch>
        </p:blipFill>
        <p:spPr bwMode="auto">
          <a:xfrm>
            <a:off x="0" y="5580531"/>
            <a:ext cx="12192000" cy="1277471"/>
          </a:xfrm>
          <a:prstGeom prst="rect">
            <a:avLst/>
          </a:prstGeom>
          <a:noFill/>
        </p:spPr>
      </p:pic>
      <p:sp>
        <p:nvSpPr>
          <p:cNvPr id="6" name="Title 1"/>
          <p:cNvSpPr>
            <a:spLocks noGrp="1"/>
          </p:cNvSpPr>
          <p:nvPr>
            <p:ph type="title"/>
          </p:nvPr>
        </p:nvSpPr>
        <p:spPr>
          <a:xfrm>
            <a:off x="838200" y="669927"/>
            <a:ext cx="10515600" cy="1325563"/>
          </a:xfrm>
        </p:spPr>
        <p:txBody>
          <a:bodyPr>
            <a:normAutofit/>
          </a:bodyPr>
          <a:lstStyle/>
          <a:p>
            <a:r>
              <a:rPr lang="en-US" sz="3600" b="1" dirty="0" smtClean="0">
                <a:solidFill>
                  <a:schemeClr val="accent2">
                    <a:lumMod val="50000"/>
                  </a:schemeClr>
                </a:solidFill>
                <a:latin typeface="Georgia" panose="02040502050405020303" pitchFamily="18" charset="0"/>
                <a:cs typeface="Arial" panose="020B0604020202020204" pitchFamily="34" charset="0"/>
              </a:rPr>
              <a:t>LDR RPC Overview</a:t>
            </a:r>
            <a:endParaRPr lang="en-US" sz="3600" b="1" dirty="0">
              <a:solidFill>
                <a:schemeClr val="accent2">
                  <a:lumMod val="50000"/>
                </a:schemeClr>
              </a:solidFill>
              <a:latin typeface="Georgia" panose="02040502050405020303" pitchFamily="18" charset="0"/>
              <a:cs typeface="Arial" panose="020B0604020202020204" pitchFamily="34" charset="0"/>
            </a:endParaRPr>
          </a:p>
        </p:txBody>
      </p:sp>
      <p:sp>
        <p:nvSpPr>
          <p:cNvPr id="7" name="Rectangle 3"/>
          <p:cNvSpPr>
            <a:spLocks noGrp="1" noChangeArrowheads="1"/>
          </p:cNvSpPr>
          <p:nvPr>
            <p:ph idx="1"/>
          </p:nvPr>
        </p:nvSpPr>
        <p:spPr>
          <a:xfrm>
            <a:off x="838200" y="1913780"/>
            <a:ext cx="10515600" cy="4837643"/>
          </a:xfrm>
        </p:spPr>
        <p:txBody>
          <a:bodyPr>
            <a:normAutofit fontScale="92500" lnSpcReduction="20000"/>
          </a:bodyPr>
          <a:lstStyle/>
          <a:p>
            <a:pPr marL="0" indent="0" defTabSz="806867">
              <a:buNone/>
            </a:pPr>
            <a:r>
              <a:rPr lang="en-US" sz="2200" b="1" dirty="0" smtClean="0">
                <a:solidFill>
                  <a:srgbClr val="843C0C"/>
                </a:solidFill>
                <a:latin typeface="Georgia" panose="02040502050405020303" pitchFamily="18" charset="0"/>
              </a:rPr>
              <a:t>Staffing</a:t>
            </a:r>
          </a:p>
          <a:p>
            <a:pPr marL="655579" lvl="1" indent="-252146" defTabSz="806867"/>
            <a:r>
              <a:rPr lang="en-US" sz="2200" dirty="0" smtClean="0">
                <a:solidFill>
                  <a:srgbClr val="843C0C"/>
                </a:solidFill>
                <a:latin typeface="Georgia" panose="02040502050405020303" pitchFamily="18" charset="0"/>
              </a:rPr>
              <a:t>Full-time staff: 80 employees</a:t>
            </a:r>
          </a:p>
          <a:p>
            <a:pPr marL="655579" lvl="1" indent="-252146" defTabSz="806867"/>
            <a:r>
              <a:rPr lang="en-US" sz="2200" dirty="0" smtClean="0">
                <a:solidFill>
                  <a:srgbClr val="843C0C"/>
                </a:solidFill>
                <a:latin typeface="Georgia" panose="02040502050405020303" pitchFamily="18" charset="0"/>
              </a:rPr>
              <a:t>Part-time staff: 20 employees</a:t>
            </a:r>
          </a:p>
          <a:p>
            <a:pPr marL="655579" lvl="1" indent="-252146" defTabSz="806867"/>
            <a:r>
              <a:rPr lang="en-US" sz="2200" dirty="0" smtClean="0">
                <a:solidFill>
                  <a:srgbClr val="843C0C"/>
                </a:solidFill>
                <a:latin typeface="Georgia" panose="02040502050405020303" pitchFamily="18" charset="0"/>
              </a:rPr>
              <a:t>Temp workers for “rush” season: 50 employees</a:t>
            </a:r>
          </a:p>
          <a:p>
            <a:pPr marL="655579" lvl="1" indent="-252146" defTabSz="806867"/>
            <a:endParaRPr lang="en-US" altLang="en-US" sz="2200" dirty="0">
              <a:solidFill>
                <a:srgbClr val="843C0C"/>
              </a:solidFill>
              <a:latin typeface="Georgia" panose="02040502050405020303" pitchFamily="18" charset="0"/>
              <a:cs typeface="Arial" panose="020B0604020202020204" pitchFamily="34" charset="0"/>
            </a:endParaRPr>
          </a:p>
          <a:p>
            <a:pPr marL="0" indent="0" defTabSz="806867">
              <a:buNone/>
            </a:pPr>
            <a:r>
              <a:rPr lang="en-US" sz="2200" b="1" dirty="0" smtClean="0">
                <a:solidFill>
                  <a:srgbClr val="843C0C"/>
                </a:solidFill>
                <a:latin typeface="Georgia" panose="02040502050405020303" pitchFamily="18" charset="0"/>
              </a:rPr>
              <a:t>Sections</a:t>
            </a:r>
          </a:p>
          <a:p>
            <a:pPr marL="655579" lvl="1" indent="-252146" defTabSz="806867"/>
            <a:r>
              <a:rPr lang="en-US" sz="2200" dirty="0" smtClean="0">
                <a:solidFill>
                  <a:srgbClr val="843C0C"/>
                </a:solidFill>
                <a:latin typeface="Georgia" panose="02040502050405020303" pitchFamily="18" charset="0"/>
              </a:rPr>
              <a:t>Support Services</a:t>
            </a:r>
          </a:p>
          <a:p>
            <a:pPr marL="655579" lvl="1" indent="-252146" defTabSz="806867"/>
            <a:r>
              <a:rPr lang="en-US" sz="2200" dirty="0" smtClean="0">
                <a:solidFill>
                  <a:srgbClr val="843C0C"/>
                </a:solidFill>
                <a:latin typeface="Georgia" panose="02040502050405020303" pitchFamily="18" charset="0"/>
              </a:rPr>
              <a:t>Doc Prep</a:t>
            </a:r>
          </a:p>
          <a:p>
            <a:pPr marL="655579" lvl="1" indent="-252146" defTabSz="806867"/>
            <a:r>
              <a:rPr lang="en-US" sz="2200" dirty="0" smtClean="0">
                <a:solidFill>
                  <a:srgbClr val="843C0C"/>
                </a:solidFill>
                <a:latin typeface="Georgia" panose="02040502050405020303" pitchFamily="18" charset="0"/>
              </a:rPr>
              <a:t>System Operations (Sys Ops)</a:t>
            </a:r>
          </a:p>
          <a:p>
            <a:pPr marL="655579" lvl="1" indent="-252146" defTabSz="806867"/>
            <a:r>
              <a:rPr lang="en-US" sz="2200" dirty="0" smtClean="0">
                <a:solidFill>
                  <a:srgbClr val="843C0C"/>
                </a:solidFill>
                <a:latin typeface="Georgia" panose="02040502050405020303" pitchFamily="18" charset="0"/>
              </a:rPr>
              <a:t>Data Validation (DV)</a:t>
            </a:r>
          </a:p>
          <a:p>
            <a:pPr marL="655579" lvl="1" indent="-252146" defTabSz="806867"/>
            <a:r>
              <a:rPr lang="en-US" sz="2200" dirty="0" smtClean="0">
                <a:solidFill>
                  <a:srgbClr val="843C0C"/>
                </a:solidFill>
                <a:latin typeface="Georgia" panose="02040502050405020303" pitchFamily="18" charset="0"/>
              </a:rPr>
              <a:t>Central Registration</a:t>
            </a:r>
          </a:p>
          <a:p>
            <a:pPr marL="655579" lvl="1" indent="-252146" defTabSz="806867"/>
            <a:r>
              <a:rPr lang="en-US" sz="2200" dirty="0" smtClean="0">
                <a:solidFill>
                  <a:srgbClr val="843C0C"/>
                </a:solidFill>
                <a:latin typeface="Georgia" panose="02040502050405020303" pitchFamily="18" charset="0"/>
              </a:rPr>
              <a:t>Quality Control (QC)</a:t>
            </a:r>
          </a:p>
          <a:p>
            <a:pPr marL="655579" lvl="1" indent="-252146" defTabSz="806867"/>
            <a:r>
              <a:rPr lang="en-US" sz="2200" dirty="0" smtClean="0">
                <a:solidFill>
                  <a:srgbClr val="843C0C"/>
                </a:solidFill>
                <a:latin typeface="Georgia" panose="02040502050405020303" pitchFamily="18" charset="0"/>
              </a:rPr>
              <a:t>Data Capture and Corrections (DCC) </a:t>
            </a:r>
          </a:p>
          <a:p>
            <a:pPr marL="655579" lvl="1" indent="-252146" defTabSz="806867"/>
            <a:r>
              <a:rPr lang="en-US" sz="2200" dirty="0" smtClean="0">
                <a:solidFill>
                  <a:srgbClr val="843C0C"/>
                </a:solidFill>
                <a:latin typeface="Georgia" panose="02040502050405020303" pitchFamily="18" charset="0"/>
              </a:rPr>
              <a:t>Document Control Unit (DCU)</a:t>
            </a:r>
          </a:p>
          <a:p>
            <a:pPr marL="655579" lvl="1" indent="-252146" defTabSz="806867"/>
            <a:r>
              <a:rPr lang="en-US" sz="2200" dirty="0" smtClean="0">
                <a:solidFill>
                  <a:srgbClr val="843C0C"/>
                </a:solidFill>
                <a:latin typeface="Georgia" panose="02040502050405020303" pitchFamily="18" charset="0"/>
              </a:rPr>
              <a:t>Account Maintenance </a:t>
            </a:r>
          </a:p>
          <a:p>
            <a:pPr marL="655579" lvl="1" indent="-252146" defTabSz="806867"/>
            <a:r>
              <a:rPr lang="en-US" sz="2200" dirty="0" smtClean="0">
                <a:solidFill>
                  <a:srgbClr val="843C0C"/>
                </a:solidFill>
                <a:latin typeface="Georgia" panose="02040502050405020303" pitchFamily="18" charset="0"/>
              </a:rPr>
              <a:t>Special Tax Programs</a:t>
            </a:r>
          </a:p>
          <a:p>
            <a:pPr marL="655579" lvl="1" indent="-252146" defTabSz="806867"/>
            <a:r>
              <a:rPr lang="en-US" sz="2200" dirty="0" smtClean="0">
                <a:solidFill>
                  <a:srgbClr val="843C0C"/>
                </a:solidFill>
                <a:latin typeface="Georgia" panose="02040502050405020303" pitchFamily="18" charset="0"/>
              </a:rPr>
              <a:t>Administration</a:t>
            </a:r>
          </a:p>
          <a:p>
            <a:pPr marL="0" indent="0" defTabSz="806867">
              <a:buNone/>
            </a:pPr>
            <a:endParaRPr lang="en-US" altLang="en-US" sz="2000" b="1" dirty="0" smtClean="0">
              <a:solidFill>
                <a:srgbClr val="843C0C"/>
              </a:solidFill>
              <a:latin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3357249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6893311" y="5607212"/>
            <a:ext cx="3640219" cy="1243853"/>
          </a:xfrm>
          <a:custGeom>
            <a:avLst/>
            <a:gdLst>
              <a:gd name="connsiteX0" fmla="*/ 0 w 4125582"/>
              <a:gd name="connsiteY0" fmla="*/ 0 h 1409700"/>
              <a:gd name="connsiteX1" fmla="*/ 4125582 w 4125582"/>
              <a:gd name="connsiteY1" fmla="*/ 0 h 1409700"/>
              <a:gd name="connsiteX2" fmla="*/ 4125582 w 4125582"/>
              <a:gd name="connsiteY2" fmla="*/ 1409699 h 1409700"/>
              <a:gd name="connsiteX3" fmla="*/ 0 w 4125582"/>
              <a:gd name="connsiteY3" fmla="*/ 1409699 h 1409700"/>
              <a:gd name="connsiteX4" fmla="*/ 0 w 4125582"/>
              <a:gd name="connsiteY4" fmla="*/ 0 h 1409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4125582" h="1409700">
                <a:moveTo>
                  <a:pt x="0" y="0"/>
                </a:moveTo>
                <a:lnTo>
                  <a:pt x="4125582" y="0"/>
                </a:lnTo>
                <a:lnTo>
                  <a:pt x="4125582" y="1409699"/>
                </a:lnTo>
                <a:lnTo>
                  <a:pt x="0" y="1409699"/>
                </a:lnTo>
                <a:lnTo>
                  <a:pt x="0" y="0"/>
                </a:lnTo>
              </a:path>
            </a:pathLst>
          </a:custGeom>
          <a:solidFill>
            <a:srgbClr val="0000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6846"/>
            <a:endParaRPr lang="zh-CN" altLang="en-US" sz="1588">
              <a:solidFill>
                <a:prstClr val="white"/>
              </a:solidFill>
              <a:latin typeface="Calibri"/>
              <a:ea typeface="宋体" panose="02010600030101010101" pitchFamily="2" charset="-122"/>
            </a:endParaRPr>
          </a:p>
        </p:txBody>
      </p:sp>
      <p:pic>
        <p:nvPicPr>
          <p:cNvPr id="1027" name="Picture 3"/>
          <p:cNvPicPr>
            <a:picLocks noChangeAspect="1" noChangeArrowheads="1"/>
          </p:cNvPicPr>
          <p:nvPr/>
        </p:nvPicPr>
        <p:blipFill>
          <a:blip r:embed="rId2"/>
          <a:srcRect/>
          <a:stretch>
            <a:fillRect/>
          </a:stretch>
        </p:blipFill>
        <p:spPr bwMode="auto">
          <a:xfrm>
            <a:off x="0" y="0"/>
            <a:ext cx="12192000" cy="1243853"/>
          </a:xfrm>
          <a:prstGeom prst="rect">
            <a:avLst/>
          </a:prstGeom>
          <a:noFill/>
        </p:spPr>
      </p:pic>
      <p:pic>
        <p:nvPicPr>
          <p:cNvPr id="5" name="Picture 3"/>
          <p:cNvPicPr>
            <a:picLocks noChangeAspect="1" noChangeArrowheads="1"/>
          </p:cNvPicPr>
          <p:nvPr/>
        </p:nvPicPr>
        <p:blipFill>
          <a:blip r:embed="rId3"/>
          <a:srcRect/>
          <a:stretch>
            <a:fillRect/>
          </a:stretch>
        </p:blipFill>
        <p:spPr bwMode="auto">
          <a:xfrm>
            <a:off x="0" y="5580531"/>
            <a:ext cx="12192000" cy="1277471"/>
          </a:xfrm>
          <a:prstGeom prst="rect">
            <a:avLst/>
          </a:prstGeom>
          <a:noFill/>
        </p:spPr>
      </p:pic>
      <p:sp>
        <p:nvSpPr>
          <p:cNvPr id="6" name="Title 1"/>
          <p:cNvSpPr>
            <a:spLocks noGrp="1"/>
          </p:cNvSpPr>
          <p:nvPr>
            <p:ph type="title"/>
          </p:nvPr>
        </p:nvSpPr>
        <p:spPr>
          <a:xfrm>
            <a:off x="838200" y="669927"/>
            <a:ext cx="10515600" cy="1325563"/>
          </a:xfrm>
        </p:spPr>
        <p:txBody>
          <a:bodyPr>
            <a:normAutofit/>
          </a:bodyPr>
          <a:lstStyle/>
          <a:p>
            <a:r>
              <a:rPr lang="en-US" sz="3600" b="1" dirty="0" smtClean="0">
                <a:solidFill>
                  <a:schemeClr val="accent2">
                    <a:lumMod val="50000"/>
                  </a:schemeClr>
                </a:solidFill>
                <a:latin typeface="Georgia" panose="02040502050405020303" pitchFamily="18" charset="0"/>
                <a:cs typeface="Arial" panose="020B0604020202020204" pitchFamily="34" charset="0"/>
              </a:rPr>
              <a:t>Payments Processing Workflow</a:t>
            </a:r>
            <a:endParaRPr lang="en-US" sz="3600" b="1" dirty="0">
              <a:solidFill>
                <a:schemeClr val="accent2">
                  <a:lumMod val="50000"/>
                </a:schemeClr>
              </a:solidFill>
              <a:latin typeface="Georgia" panose="02040502050405020303" pitchFamily="18" charset="0"/>
              <a:cs typeface="Arial" panose="020B0604020202020204" pitchFamily="34" charset="0"/>
            </a:endParaRPr>
          </a:p>
        </p:txBody>
      </p:sp>
      <p:pic>
        <p:nvPicPr>
          <p:cNvPr id="3" name="Picture 2"/>
          <p:cNvPicPr>
            <a:picLocks noChangeAspect="1"/>
          </p:cNvPicPr>
          <p:nvPr/>
        </p:nvPicPr>
        <p:blipFill>
          <a:blip r:embed="rId4"/>
          <a:stretch>
            <a:fillRect/>
          </a:stretch>
        </p:blipFill>
        <p:spPr>
          <a:xfrm>
            <a:off x="28575" y="2659717"/>
            <a:ext cx="12134850" cy="1504950"/>
          </a:xfrm>
          <a:prstGeom prst="rect">
            <a:avLst/>
          </a:prstGeom>
        </p:spPr>
      </p:pic>
    </p:spTree>
    <p:extLst>
      <p:ext uri="{BB962C8B-B14F-4D97-AF65-F5344CB8AC3E}">
        <p14:creationId xmlns:p14="http://schemas.microsoft.com/office/powerpoint/2010/main" val="25782711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6893311" y="5607212"/>
            <a:ext cx="3640219" cy="1243853"/>
          </a:xfrm>
          <a:custGeom>
            <a:avLst/>
            <a:gdLst>
              <a:gd name="connsiteX0" fmla="*/ 0 w 4125582"/>
              <a:gd name="connsiteY0" fmla="*/ 0 h 1409700"/>
              <a:gd name="connsiteX1" fmla="*/ 4125582 w 4125582"/>
              <a:gd name="connsiteY1" fmla="*/ 0 h 1409700"/>
              <a:gd name="connsiteX2" fmla="*/ 4125582 w 4125582"/>
              <a:gd name="connsiteY2" fmla="*/ 1409699 h 1409700"/>
              <a:gd name="connsiteX3" fmla="*/ 0 w 4125582"/>
              <a:gd name="connsiteY3" fmla="*/ 1409699 h 1409700"/>
              <a:gd name="connsiteX4" fmla="*/ 0 w 4125582"/>
              <a:gd name="connsiteY4" fmla="*/ 0 h 1409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4125582" h="1409700">
                <a:moveTo>
                  <a:pt x="0" y="0"/>
                </a:moveTo>
                <a:lnTo>
                  <a:pt x="4125582" y="0"/>
                </a:lnTo>
                <a:lnTo>
                  <a:pt x="4125582" y="1409699"/>
                </a:lnTo>
                <a:lnTo>
                  <a:pt x="0" y="1409699"/>
                </a:lnTo>
                <a:lnTo>
                  <a:pt x="0" y="0"/>
                </a:lnTo>
              </a:path>
            </a:pathLst>
          </a:custGeom>
          <a:solidFill>
            <a:srgbClr val="0000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6846"/>
            <a:endParaRPr lang="zh-CN" altLang="en-US" sz="1588">
              <a:solidFill>
                <a:prstClr val="white"/>
              </a:solidFill>
              <a:latin typeface="Calibri"/>
              <a:ea typeface="宋体" panose="02010600030101010101" pitchFamily="2" charset="-122"/>
            </a:endParaRPr>
          </a:p>
        </p:txBody>
      </p:sp>
      <p:pic>
        <p:nvPicPr>
          <p:cNvPr id="1027" name="Picture 3"/>
          <p:cNvPicPr>
            <a:picLocks noChangeAspect="1" noChangeArrowheads="1"/>
          </p:cNvPicPr>
          <p:nvPr/>
        </p:nvPicPr>
        <p:blipFill>
          <a:blip r:embed="rId2"/>
          <a:srcRect/>
          <a:stretch>
            <a:fillRect/>
          </a:stretch>
        </p:blipFill>
        <p:spPr bwMode="auto">
          <a:xfrm>
            <a:off x="0" y="0"/>
            <a:ext cx="12192000" cy="1243853"/>
          </a:xfrm>
          <a:prstGeom prst="rect">
            <a:avLst/>
          </a:prstGeom>
          <a:noFill/>
        </p:spPr>
      </p:pic>
      <p:pic>
        <p:nvPicPr>
          <p:cNvPr id="5" name="Picture 3"/>
          <p:cNvPicPr>
            <a:picLocks noChangeAspect="1" noChangeArrowheads="1"/>
          </p:cNvPicPr>
          <p:nvPr/>
        </p:nvPicPr>
        <p:blipFill>
          <a:blip r:embed="rId3"/>
          <a:srcRect/>
          <a:stretch>
            <a:fillRect/>
          </a:stretch>
        </p:blipFill>
        <p:spPr bwMode="auto">
          <a:xfrm>
            <a:off x="0" y="5580531"/>
            <a:ext cx="12192000" cy="1277471"/>
          </a:xfrm>
          <a:prstGeom prst="rect">
            <a:avLst/>
          </a:prstGeom>
          <a:noFill/>
        </p:spPr>
      </p:pic>
      <p:sp>
        <p:nvSpPr>
          <p:cNvPr id="6" name="Title 1"/>
          <p:cNvSpPr>
            <a:spLocks noGrp="1"/>
          </p:cNvSpPr>
          <p:nvPr>
            <p:ph type="title"/>
          </p:nvPr>
        </p:nvSpPr>
        <p:spPr>
          <a:xfrm>
            <a:off x="838200" y="669927"/>
            <a:ext cx="10515600" cy="1325563"/>
          </a:xfrm>
        </p:spPr>
        <p:txBody>
          <a:bodyPr>
            <a:normAutofit/>
          </a:bodyPr>
          <a:lstStyle/>
          <a:p>
            <a:r>
              <a:rPr lang="en-US" sz="3600" b="1" dirty="0" smtClean="0">
                <a:solidFill>
                  <a:schemeClr val="accent2">
                    <a:lumMod val="50000"/>
                  </a:schemeClr>
                </a:solidFill>
                <a:latin typeface="Georgia" panose="02040502050405020303" pitchFamily="18" charset="0"/>
                <a:cs typeface="Arial" panose="020B0604020202020204" pitchFamily="34" charset="0"/>
              </a:rPr>
              <a:t>Payments Processing Workflow</a:t>
            </a:r>
            <a:endParaRPr lang="en-US" sz="3600" b="1" dirty="0">
              <a:solidFill>
                <a:schemeClr val="accent2">
                  <a:lumMod val="50000"/>
                </a:schemeClr>
              </a:solidFill>
              <a:latin typeface="Georgia" panose="02040502050405020303" pitchFamily="18" charset="0"/>
              <a:cs typeface="Arial" panose="020B0604020202020204" pitchFamily="34" charset="0"/>
            </a:endParaRPr>
          </a:p>
        </p:txBody>
      </p:sp>
      <p:pic>
        <p:nvPicPr>
          <p:cNvPr id="8" name="Picture 7"/>
          <p:cNvPicPr>
            <a:picLocks noChangeAspect="1"/>
          </p:cNvPicPr>
          <p:nvPr/>
        </p:nvPicPr>
        <p:blipFill>
          <a:blip r:embed="rId4"/>
          <a:stretch>
            <a:fillRect/>
          </a:stretch>
        </p:blipFill>
        <p:spPr>
          <a:xfrm>
            <a:off x="1666875" y="2705100"/>
            <a:ext cx="8858250" cy="1447800"/>
          </a:xfrm>
          <a:prstGeom prst="rect">
            <a:avLst/>
          </a:prstGeom>
        </p:spPr>
      </p:pic>
    </p:spTree>
    <p:extLst>
      <p:ext uri="{BB962C8B-B14F-4D97-AF65-F5344CB8AC3E}">
        <p14:creationId xmlns:p14="http://schemas.microsoft.com/office/powerpoint/2010/main" val="11139510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6893311" y="5607212"/>
            <a:ext cx="3640219" cy="1243853"/>
          </a:xfrm>
          <a:custGeom>
            <a:avLst/>
            <a:gdLst>
              <a:gd name="connsiteX0" fmla="*/ 0 w 4125582"/>
              <a:gd name="connsiteY0" fmla="*/ 0 h 1409700"/>
              <a:gd name="connsiteX1" fmla="*/ 4125582 w 4125582"/>
              <a:gd name="connsiteY1" fmla="*/ 0 h 1409700"/>
              <a:gd name="connsiteX2" fmla="*/ 4125582 w 4125582"/>
              <a:gd name="connsiteY2" fmla="*/ 1409699 h 1409700"/>
              <a:gd name="connsiteX3" fmla="*/ 0 w 4125582"/>
              <a:gd name="connsiteY3" fmla="*/ 1409699 h 1409700"/>
              <a:gd name="connsiteX4" fmla="*/ 0 w 4125582"/>
              <a:gd name="connsiteY4" fmla="*/ 0 h 1409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4125582" h="1409700">
                <a:moveTo>
                  <a:pt x="0" y="0"/>
                </a:moveTo>
                <a:lnTo>
                  <a:pt x="4125582" y="0"/>
                </a:lnTo>
                <a:lnTo>
                  <a:pt x="4125582" y="1409699"/>
                </a:lnTo>
                <a:lnTo>
                  <a:pt x="0" y="1409699"/>
                </a:lnTo>
                <a:lnTo>
                  <a:pt x="0" y="0"/>
                </a:lnTo>
              </a:path>
            </a:pathLst>
          </a:custGeom>
          <a:solidFill>
            <a:srgbClr val="0000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6846"/>
            <a:endParaRPr lang="zh-CN" altLang="en-US" sz="1588">
              <a:solidFill>
                <a:prstClr val="white"/>
              </a:solidFill>
              <a:latin typeface="Calibri"/>
              <a:ea typeface="宋体" panose="02010600030101010101" pitchFamily="2" charset="-122"/>
            </a:endParaRPr>
          </a:p>
        </p:txBody>
      </p:sp>
      <p:pic>
        <p:nvPicPr>
          <p:cNvPr id="1027" name="Picture 3"/>
          <p:cNvPicPr>
            <a:picLocks noChangeAspect="1" noChangeArrowheads="1"/>
          </p:cNvPicPr>
          <p:nvPr/>
        </p:nvPicPr>
        <p:blipFill>
          <a:blip r:embed="rId2"/>
          <a:srcRect/>
          <a:stretch>
            <a:fillRect/>
          </a:stretch>
        </p:blipFill>
        <p:spPr bwMode="auto">
          <a:xfrm>
            <a:off x="0" y="0"/>
            <a:ext cx="12192000" cy="1243853"/>
          </a:xfrm>
          <a:prstGeom prst="rect">
            <a:avLst/>
          </a:prstGeom>
          <a:noFill/>
        </p:spPr>
      </p:pic>
      <p:pic>
        <p:nvPicPr>
          <p:cNvPr id="5" name="Picture 3"/>
          <p:cNvPicPr>
            <a:picLocks noChangeAspect="1" noChangeArrowheads="1"/>
          </p:cNvPicPr>
          <p:nvPr/>
        </p:nvPicPr>
        <p:blipFill>
          <a:blip r:embed="rId3"/>
          <a:srcRect/>
          <a:stretch>
            <a:fillRect/>
          </a:stretch>
        </p:blipFill>
        <p:spPr bwMode="auto">
          <a:xfrm>
            <a:off x="0" y="5580531"/>
            <a:ext cx="12192000" cy="1277471"/>
          </a:xfrm>
          <a:prstGeom prst="rect">
            <a:avLst/>
          </a:prstGeom>
          <a:noFill/>
        </p:spPr>
      </p:pic>
      <p:sp>
        <p:nvSpPr>
          <p:cNvPr id="6" name="Title 1"/>
          <p:cNvSpPr>
            <a:spLocks noGrp="1"/>
          </p:cNvSpPr>
          <p:nvPr>
            <p:ph type="title"/>
          </p:nvPr>
        </p:nvSpPr>
        <p:spPr>
          <a:xfrm>
            <a:off x="838200" y="669927"/>
            <a:ext cx="10515600" cy="1325563"/>
          </a:xfrm>
        </p:spPr>
        <p:txBody>
          <a:bodyPr>
            <a:normAutofit/>
          </a:bodyPr>
          <a:lstStyle/>
          <a:p>
            <a:r>
              <a:rPr lang="en-US" sz="3600" b="1" dirty="0" smtClean="0">
                <a:solidFill>
                  <a:schemeClr val="accent2">
                    <a:lumMod val="50000"/>
                  </a:schemeClr>
                </a:solidFill>
                <a:latin typeface="Georgia" panose="02040502050405020303" pitchFamily="18" charset="0"/>
                <a:cs typeface="Arial" panose="020B0604020202020204" pitchFamily="34" charset="0"/>
              </a:rPr>
              <a:t>Payments Processing Workflow</a:t>
            </a:r>
            <a:endParaRPr lang="en-US" sz="3600" b="1" dirty="0">
              <a:solidFill>
                <a:schemeClr val="accent2">
                  <a:lumMod val="50000"/>
                </a:schemeClr>
              </a:solidFill>
              <a:latin typeface="Georgia" panose="02040502050405020303" pitchFamily="18" charset="0"/>
              <a:cs typeface="Arial" panose="020B0604020202020204" pitchFamily="34" charset="0"/>
            </a:endParaRPr>
          </a:p>
        </p:txBody>
      </p:sp>
      <p:pic>
        <p:nvPicPr>
          <p:cNvPr id="8" name="Picture 7"/>
          <p:cNvPicPr>
            <a:picLocks noChangeAspect="1"/>
          </p:cNvPicPr>
          <p:nvPr/>
        </p:nvPicPr>
        <p:blipFill>
          <a:blip r:embed="rId4"/>
          <a:stretch>
            <a:fillRect/>
          </a:stretch>
        </p:blipFill>
        <p:spPr>
          <a:xfrm>
            <a:off x="1604962" y="1628563"/>
            <a:ext cx="8982075" cy="4600575"/>
          </a:xfrm>
          <a:prstGeom prst="rect">
            <a:avLst/>
          </a:prstGeom>
        </p:spPr>
      </p:pic>
    </p:spTree>
    <p:extLst>
      <p:ext uri="{BB962C8B-B14F-4D97-AF65-F5344CB8AC3E}">
        <p14:creationId xmlns:p14="http://schemas.microsoft.com/office/powerpoint/2010/main" val="6393960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6893311" y="5607212"/>
            <a:ext cx="3640219" cy="1243853"/>
          </a:xfrm>
          <a:custGeom>
            <a:avLst/>
            <a:gdLst>
              <a:gd name="connsiteX0" fmla="*/ 0 w 4125582"/>
              <a:gd name="connsiteY0" fmla="*/ 0 h 1409700"/>
              <a:gd name="connsiteX1" fmla="*/ 4125582 w 4125582"/>
              <a:gd name="connsiteY1" fmla="*/ 0 h 1409700"/>
              <a:gd name="connsiteX2" fmla="*/ 4125582 w 4125582"/>
              <a:gd name="connsiteY2" fmla="*/ 1409699 h 1409700"/>
              <a:gd name="connsiteX3" fmla="*/ 0 w 4125582"/>
              <a:gd name="connsiteY3" fmla="*/ 1409699 h 1409700"/>
              <a:gd name="connsiteX4" fmla="*/ 0 w 4125582"/>
              <a:gd name="connsiteY4" fmla="*/ 0 h 1409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4125582" h="1409700">
                <a:moveTo>
                  <a:pt x="0" y="0"/>
                </a:moveTo>
                <a:lnTo>
                  <a:pt x="4125582" y="0"/>
                </a:lnTo>
                <a:lnTo>
                  <a:pt x="4125582" y="1409699"/>
                </a:lnTo>
                <a:lnTo>
                  <a:pt x="0" y="1409699"/>
                </a:lnTo>
                <a:lnTo>
                  <a:pt x="0" y="0"/>
                </a:lnTo>
              </a:path>
            </a:pathLst>
          </a:custGeom>
          <a:solidFill>
            <a:srgbClr val="0000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6846"/>
            <a:endParaRPr lang="zh-CN" altLang="en-US" sz="1588">
              <a:solidFill>
                <a:prstClr val="white"/>
              </a:solidFill>
              <a:latin typeface="Calibri"/>
              <a:ea typeface="宋体" panose="02010600030101010101" pitchFamily="2" charset="-122"/>
            </a:endParaRPr>
          </a:p>
        </p:txBody>
      </p:sp>
      <p:pic>
        <p:nvPicPr>
          <p:cNvPr id="1027" name="Picture 3"/>
          <p:cNvPicPr>
            <a:picLocks noChangeAspect="1" noChangeArrowheads="1"/>
          </p:cNvPicPr>
          <p:nvPr/>
        </p:nvPicPr>
        <p:blipFill>
          <a:blip r:embed="rId2"/>
          <a:srcRect/>
          <a:stretch>
            <a:fillRect/>
          </a:stretch>
        </p:blipFill>
        <p:spPr bwMode="auto">
          <a:xfrm>
            <a:off x="0" y="0"/>
            <a:ext cx="12192000" cy="1243853"/>
          </a:xfrm>
          <a:prstGeom prst="rect">
            <a:avLst/>
          </a:prstGeom>
          <a:noFill/>
        </p:spPr>
      </p:pic>
      <p:pic>
        <p:nvPicPr>
          <p:cNvPr id="5" name="Picture 3"/>
          <p:cNvPicPr>
            <a:picLocks noChangeAspect="1" noChangeArrowheads="1"/>
          </p:cNvPicPr>
          <p:nvPr/>
        </p:nvPicPr>
        <p:blipFill>
          <a:blip r:embed="rId3"/>
          <a:srcRect/>
          <a:stretch>
            <a:fillRect/>
          </a:stretch>
        </p:blipFill>
        <p:spPr bwMode="auto">
          <a:xfrm>
            <a:off x="0" y="5580531"/>
            <a:ext cx="12192000" cy="1277471"/>
          </a:xfrm>
          <a:prstGeom prst="rect">
            <a:avLst/>
          </a:prstGeom>
          <a:noFill/>
        </p:spPr>
      </p:pic>
      <p:sp>
        <p:nvSpPr>
          <p:cNvPr id="6" name="Title 1"/>
          <p:cNvSpPr>
            <a:spLocks noGrp="1"/>
          </p:cNvSpPr>
          <p:nvPr>
            <p:ph type="title"/>
          </p:nvPr>
        </p:nvSpPr>
        <p:spPr>
          <a:xfrm>
            <a:off x="838200" y="669927"/>
            <a:ext cx="10515600" cy="1325563"/>
          </a:xfrm>
        </p:spPr>
        <p:txBody>
          <a:bodyPr>
            <a:normAutofit/>
          </a:bodyPr>
          <a:lstStyle/>
          <a:p>
            <a:r>
              <a:rPr lang="en-US" sz="3600" b="1" dirty="0" smtClean="0">
                <a:solidFill>
                  <a:schemeClr val="accent2">
                    <a:lumMod val="50000"/>
                  </a:schemeClr>
                </a:solidFill>
                <a:latin typeface="Georgia" panose="02040502050405020303" pitchFamily="18" charset="0"/>
                <a:cs typeface="Arial" panose="020B0604020202020204" pitchFamily="34" charset="0"/>
              </a:rPr>
              <a:t>Job Duties</a:t>
            </a:r>
            <a:endParaRPr lang="en-US" sz="3600" b="1" dirty="0">
              <a:solidFill>
                <a:schemeClr val="accent2">
                  <a:lumMod val="50000"/>
                </a:schemeClr>
              </a:solidFill>
              <a:latin typeface="Georgia" panose="02040502050405020303" pitchFamily="18" charset="0"/>
              <a:cs typeface="Arial" panose="020B0604020202020204" pitchFamily="34" charset="0"/>
            </a:endParaRPr>
          </a:p>
        </p:txBody>
      </p:sp>
      <p:sp>
        <p:nvSpPr>
          <p:cNvPr id="7" name="Rectangle 3"/>
          <p:cNvSpPr>
            <a:spLocks noGrp="1" noChangeArrowheads="1"/>
          </p:cNvSpPr>
          <p:nvPr>
            <p:ph idx="1"/>
          </p:nvPr>
        </p:nvSpPr>
        <p:spPr>
          <a:xfrm>
            <a:off x="852120" y="1913779"/>
            <a:ext cx="4840705" cy="4837643"/>
          </a:xfrm>
        </p:spPr>
        <p:txBody>
          <a:bodyPr>
            <a:normAutofit/>
          </a:bodyPr>
          <a:lstStyle/>
          <a:p>
            <a:pPr marL="0" indent="0" defTabSz="806867">
              <a:buNone/>
            </a:pPr>
            <a:r>
              <a:rPr lang="en-US" sz="2000" b="1" dirty="0" smtClean="0">
                <a:solidFill>
                  <a:srgbClr val="843C0C"/>
                </a:solidFill>
                <a:latin typeface="Georgia" panose="02040502050405020303" pitchFamily="18" charset="0"/>
              </a:rPr>
              <a:t>Specialists</a:t>
            </a:r>
          </a:p>
          <a:p>
            <a:pPr marL="655579" lvl="1" indent="-252146" defTabSz="806867"/>
            <a:r>
              <a:rPr lang="en-US" sz="2000" dirty="0" smtClean="0">
                <a:solidFill>
                  <a:srgbClr val="843C0C"/>
                </a:solidFill>
                <a:latin typeface="Georgia" panose="02040502050405020303" pitchFamily="18" charset="0"/>
              </a:rPr>
              <a:t>Paper Send Back and </a:t>
            </a:r>
            <a:br>
              <a:rPr lang="en-US" sz="2000" dirty="0" smtClean="0">
                <a:solidFill>
                  <a:srgbClr val="843C0C"/>
                </a:solidFill>
                <a:latin typeface="Georgia" panose="02040502050405020303" pitchFamily="18" charset="0"/>
              </a:rPr>
            </a:br>
            <a:r>
              <a:rPr lang="en-US" sz="2000" dirty="0" smtClean="0">
                <a:solidFill>
                  <a:srgbClr val="843C0C"/>
                </a:solidFill>
                <a:latin typeface="Georgia" panose="02040502050405020303" pitchFamily="18" charset="0"/>
              </a:rPr>
              <a:t>Send Back Queue</a:t>
            </a:r>
          </a:p>
          <a:p>
            <a:pPr marL="655579" lvl="1" indent="-252146" defTabSz="806867"/>
            <a:r>
              <a:rPr lang="en-US" sz="2000" dirty="0" smtClean="0">
                <a:solidFill>
                  <a:srgbClr val="843C0C"/>
                </a:solidFill>
                <a:latin typeface="Georgia" panose="02040502050405020303" pitchFamily="18" charset="0"/>
              </a:rPr>
              <a:t>Withholding Research</a:t>
            </a:r>
          </a:p>
          <a:p>
            <a:pPr marL="655579" lvl="1" indent="-252146" defTabSz="806867"/>
            <a:r>
              <a:rPr lang="en-US" sz="2000" dirty="0" smtClean="0">
                <a:solidFill>
                  <a:srgbClr val="843C0C"/>
                </a:solidFill>
                <a:latin typeface="Georgia" panose="02040502050405020303" pitchFamily="18" charset="0"/>
              </a:rPr>
              <a:t>Declaration Review</a:t>
            </a:r>
          </a:p>
          <a:p>
            <a:pPr marL="655579" lvl="1" indent="-252146" defTabSz="806867"/>
            <a:r>
              <a:rPr lang="en-US" sz="2000" dirty="0" smtClean="0">
                <a:solidFill>
                  <a:srgbClr val="843C0C"/>
                </a:solidFill>
                <a:latin typeface="Georgia" panose="02040502050405020303" pitchFamily="18" charset="0"/>
              </a:rPr>
              <a:t>Duplicate Media</a:t>
            </a:r>
          </a:p>
          <a:p>
            <a:pPr marL="655579" lvl="1" indent="-252146" defTabSz="806867"/>
            <a:r>
              <a:rPr lang="en-US" sz="2000" dirty="0" smtClean="0">
                <a:solidFill>
                  <a:srgbClr val="843C0C"/>
                </a:solidFill>
                <a:latin typeface="Georgia" panose="02040502050405020303" pitchFamily="18" charset="0"/>
              </a:rPr>
              <a:t>“Can’t Find Payment” </a:t>
            </a:r>
            <a:br>
              <a:rPr lang="en-US" sz="2000" dirty="0" smtClean="0">
                <a:solidFill>
                  <a:srgbClr val="843C0C"/>
                </a:solidFill>
                <a:latin typeface="Georgia" panose="02040502050405020303" pitchFamily="18" charset="0"/>
              </a:rPr>
            </a:br>
            <a:r>
              <a:rPr lang="en-US" sz="2000" dirty="0" smtClean="0">
                <a:solidFill>
                  <a:srgbClr val="843C0C"/>
                </a:solidFill>
                <a:latin typeface="Georgia" panose="02040502050405020303" pitchFamily="18" charset="0"/>
              </a:rPr>
              <a:t>Work Items</a:t>
            </a:r>
          </a:p>
          <a:p>
            <a:pPr marL="655579" lvl="1" indent="-252146" defTabSz="806867"/>
            <a:r>
              <a:rPr lang="en-US" sz="2000" dirty="0" smtClean="0">
                <a:solidFill>
                  <a:srgbClr val="843C0C"/>
                </a:solidFill>
                <a:latin typeface="Georgia" panose="02040502050405020303" pitchFamily="18" charset="0"/>
              </a:rPr>
              <a:t>General Suspense</a:t>
            </a:r>
          </a:p>
          <a:p>
            <a:pPr marL="655579" lvl="1" indent="-252146" defTabSz="806867"/>
            <a:r>
              <a:rPr lang="en-US" sz="2000" dirty="0" smtClean="0">
                <a:solidFill>
                  <a:srgbClr val="843C0C"/>
                </a:solidFill>
                <a:latin typeface="Georgia" panose="02040502050405020303" pitchFamily="18" charset="0"/>
              </a:rPr>
              <a:t>Research</a:t>
            </a:r>
          </a:p>
          <a:p>
            <a:pPr marL="655579" lvl="1" indent="-252146" defTabSz="806867"/>
            <a:r>
              <a:rPr lang="en-US" sz="2000" dirty="0" smtClean="0">
                <a:solidFill>
                  <a:srgbClr val="843C0C"/>
                </a:solidFill>
                <a:latin typeface="Georgia" panose="02040502050405020303" pitchFamily="18" charset="0"/>
              </a:rPr>
              <a:t>Refund Memos</a:t>
            </a:r>
          </a:p>
          <a:p>
            <a:pPr marL="655579" lvl="1" indent="-252146" defTabSz="806867"/>
            <a:r>
              <a:rPr lang="en-US" sz="2000" dirty="0" smtClean="0">
                <a:solidFill>
                  <a:srgbClr val="843C0C"/>
                </a:solidFill>
                <a:latin typeface="Georgia" panose="02040502050405020303" pitchFamily="18" charset="0"/>
              </a:rPr>
              <a:t>VIP and No Access</a:t>
            </a:r>
          </a:p>
        </p:txBody>
      </p:sp>
      <p:sp>
        <p:nvSpPr>
          <p:cNvPr id="8" name="Rectangle 3"/>
          <p:cNvSpPr txBox="1">
            <a:spLocks noChangeArrowheads="1"/>
          </p:cNvSpPr>
          <p:nvPr/>
        </p:nvSpPr>
        <p:spPr>
          <a:xfrm>
            <a:off x="6513095" y="1913780"/>
            <a:ext cx="4840705" cy="4837643"/>
          </a:xfrm>
          <a:prstGeom prst="rect">
            <a:avLst/>
          </a:prstGeom>
        </p:spPr>
        <p:txBody>
          <a:bodyPr vert="horz" lIns="91440" tIns="45720" rIns="91440" bIns="45720" rtlCol="0">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806867">
              <a:buFont typeface="Arial" panose="020B0604020202020204" pitchFamily="34" charset="0"/>
              <a:buNone/>
            </a:pPr>
            <a:r>
              <a:rPr lang="en-US" sz="2000" b="1" dirty="0" smtClean="0">
                <a:solidFill>
                  <a:srgbClr val="843C0C"/>
                </a:solidFill>
                <a:latin typeface="Georgia" panose="02040502050405020303" pitchFamily="18" charset="0"/>
              </a:rPr>
              <a:t>Analysts</a:t>
            </a:r>
          </a:p>
          <a:p>
            <a:pPr marL="655579" lvl="1" indent="-252146" defTabSz="806867"/>
            <a:r>
              <a:rPr lang="en-US" sz="2000" dirty="0" smtClean="0">
                <a:solidFill>
                  <a:srgbClr val="843C0C"/>
                </a:solidFill>
                <a:latin typeface="Georgia" panose="02040502050405020303" pitchFamily="18" charset="0"/>
              </a:rPr>
              <a:t>Daily Deposits (4)</a:t>
            </a:r>
          </a:p>
          <a:p>
            <a:pPr marL="655579" lvl="1" indent="-252146" defTabSz="806867"/>
            <a:r>
              <a:rPr lang="en-US" sz="2000" dirty="0" smtClean="0">
                <a:solidFill>
                  <a:srgbClr val="843C0C"/>
                </a:solidFill>
                <a:latin typeface="Georgia" panose="02040502050405020303" pitchFamily="18" charset="0"/>
              </a:rPr>
              <a:t>Balancing </a:t>
            </a:r>
            <a:br>
              <a:rPr lang="en-US" sz="2000" dirty="0" smtClean="0">
                <a:solidFill>
                  <a:srgbClr val="843C0C"/>
                </a:solidFill>
                <a:latin typeface="Georgia" panose="02040502050405020303" pitchFamily="18" charset="0"/>
              </a:rPr>
            </a:br>
            <a:r>
              <a:rPr lang="en-US" sz="2000" dirty="0" smtClean="0">
                <a:solidFill>
                  <a:srgbClr val="843C0C"/>
                </a:solidFill>
                <a:latin typeface="Georgia" panose="02040502050405020303" pitchFamily="18" charset="0"/>
              </a:rPr>
              <a:t>(with Financial Services)</a:t>
            </a:r>
          </a:p>
          <a:p>
            <a:pPr marL="655579" lvl="1" indent="-252146" defTabSz="806867"/>
            <a:r>
              <a:rPr lang="en-US" sz="2000" dirty="0" smtClean="0">
                <a:solidFill>
                  <a:srgbClr val="843C0C"/>
                </a:solidFill>
                <a:latin typeface="Georgia" panose="02040502050405020303" pitchFamily="18" charset="0"/>
              </a:rPr>
              <a:t>Balancing (with Tax Express)</a:t>
            </a:r>
          </a:p>
          <a:p>
            <a:pPr marL="655579" lvl="1" indent="-252146" defTabSz="806867"/>
            <a:r>
              <a:rPr lang="en-US" sz="2000" dirty="0" smtClean="0">
                <a:solidFill>
                  <a:srgbClr val="843C0C"/>
                </a:solidFill>
                <a:latin typeface="Georgia" panose="02040502050405020303" pitchFamily="18" charset="0"/>
              </a:rPr>
              <a:t>Research Adjustments</a:t>
            </a:r>
          </a:p>
          <a:p>
            <a:pPr marL="655579" lvl="1" indent="-252146" defTabSz="806867"/>
            <a:r>
              <a:rPr lang="en-US" sz="2000" dirty="0" smtClean="0">
                <a:solidFill>
                  <a:srgbClr val="843C0C"/>
                </a:solidFill>
                <a:latin typeface="Georgia" panose="02040502050405020303" pitchFamily="18" charset="0"/>
              </a:rPr>
              <a:t>Paper Tracker</a:t>
            </a:r>
          </a:p>
          <a:p>
            <a:pPr marL="655579" lvl="1" indent="-252146" defTabSz="806867"/>
            <a:r>
              <a:rPr lang="en-US" sz="2000" dirty="0" smtClean="0">
                <a:solidFill>
                  <a:srgbClr val="843C0C"/>
                </a:solidFill>
                <a:latin typeface="Georgia" panose="02040502050405020303" pitchFamily="18" charset="0"/>
              </a:rPr>
              <a:t>Validation</a:t>
            </a:r>
          </a:p>
          <a:p>
            <a:pPr marL="655579" lvl="1" indent="-252146" defTabSz="806867"/>
            <a:r>
              <a:rPr lang="en-US" sz="2000" dirty="0" smtClean="0">
                <a:solidFill>
                  <a:srgbClr val="843C0C"/>
                </a:solidFill>
                <a:latin typeface="Georgia" panose="02040502050405020303" pitchFamily="18" charset="0"/>
              </a:rPr>
              <a:t>Non System</a:t>
            </a:r>
          </a:p>
          <a:p>
            <a:pPr marL="655579" lvl="1" indent="-252146" defTabSz="806867"/>
            <a:r>
              <a:rPr lang="en-US" sz="2000" dirty="0" smtClean="0">
                <a:solidFill>
                  <a:srgbClr val="843C0C"/>
                </a:solidFill>
                <a:latin typeface="Georgia" panose="02040502050405020303" pitchFamily="18" charset="0"/>
              </a:rPr>
              <a:t>Tax Disclosures</a:t>
            </a:r>
          </a:p>
          <a:p>
            <a:pPr marL="655579" lvl="1" indent="-252146" defTabSz="806867"/>
            <a:r>
              <a:rPr lang="en-US" sz="2000" dirty="0" smtClean="0">
                <a:solidFill>
                  <a:srgbClr val="843C0C"/>
                </a:solidFill>
                <a:latin typeface="Georgia" panose="02040502050405020303" pitchFamily="18" charset="0"/>
              </a:rPr>
              <a:t>Cash Transmittals</a:t>
            </a:r>
          </a:p>
        </p:txBody>
      </p:sp>
    </p:spTree>
    <p:extLst>
      <p:ext uri="{BB962C8B-B14F-4D97-AF65-F5344CB8AC3E}">
        <p14:creationId xmlns:p14="http://schemas.microsoft.com/office/powerpoint/2010/main" val="12010536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6893311" y="5607212"/>
            <a:ext cx="3640219" cy="1243853"/>
          </a:xfrm>
          <a:custGeom>
            <a:avLst/>
            <a:gdLst>
              <a:gd name="connsiteX0" fmla="*/ 0 w 4125582"/>
              <a:gd name="connsiteY0" fmla="*/ 0 h 1409700"/>
              <a:gd name="connsiteX1" fmla="*/ 4125582 w 4125582"/>
              <a:gd name="connsiteY1" fmla="*/ 0 h 1409700"/>
              <a:gd name="connsiteX2" fmla="*/ 4125582 w 4125582"/>
              <a:gd name="connsiteY2" fmla="*/ 1409699 h 1409700"/>
              <a:gd name="connsiteX3" fmla="*/ 0 w 4125582"/>
              <a:gd name="connsiteY3" fmla="*/ 1409699 h 1409700"/>
              <a:gd name="connsiteX4" fmla="*/ 0 w 4125582"/>
              <a:gd name="connsiteY4" fmla="*/ 0 h 1409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4125582" h="1409700">
                <a:moveTo>
                  <a:pt x="0" y="0"/>
                </a:moveTo>
                <a:lnTo>
                  <a:pt x="4125582" y="0"/>
                </a:lnTo>
                <a:lnTo>
                  <a:pt x="4125582" y="1409699"/>
                </a:lnTo>
                <a:lnTo>
                  <a:pt x="0" y="1409699"/>
                </a:lnTo>
                <a:lnTo>
                  <a:pt x="0" y="0"/>
                </a:lnTo>
              </a:path>
            </a:pathLst>
          </a:custGeom>
          <a:solidFill>
            <a:srgbClr val="0000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6846"/>
            <a:endParaRPr lang="zh-CN" altLang="en-US" sz="1588">
              <a:solidFill>
                <a:prstClr val="white"/>
              </a:solidFill>
              <a:latin typeface="Calibri"/>
              <a:ea typeface="宋体" panose="02010600030101010101" pitchFamily="2" charset="-122"/>
            </a:endParaRPr>
          </a:p>
        </p:txBody>
      </p:sp>
      <p:pic>
        <p:nvPicPr>
          <p:cNvPr id="1027" name="Picture 3"/>
          <p:cNvPicPr>
            <a:picLocks noChangeAspect="1" noChangeArrowheads="1"/>
          </p:cNvPicPr>
          <p:nvPr/>
        </p:nvPicPr>
        <p:blipFill>
          <a:blip r:embed="rId2"/>
          <a:srcRect/>
          <a:stretch>
            <a:fillRect/>
          </a:stretch>
        </p:blipFill>
        <p:spPr bwMode="auto">
          <a:xfrm>
            <a:off x="0" y="0"/>
            <a:ext cx="12192000" cy="1243853"/>
          </a:xfrm>
          <a:prstGeom prst="rect">
            <a:avLst/>
          </a:prstGeom>
          <a:noFill/>
        </p:spPr>
      </p:pic>
      <p:pic>
        <p:nvPicPr>
          <p:cNvPr id="5" name="Picture 3"/>
          <p:cNvPicPr>
            <a:picLocks noChangeAspect="1" noChangeArrowheads="1"/>
          </p:cNvPicPr>
          <p:nvPr/>
        </p:nvPicPr>
        <p:blipFill>
          <a:blip r:embed="rId3"/>
          <a:srcRect/>
          <a:stretch>
            <a:fillRect/>
          </a:stretch>
        </p:blipFill>
        <p:spPr bwMode="auto">
          <a:xfrm>
            <a:off x="0" y="5580531"/>
            <a:ext cx="12192000" cy="1277471"/>
          </a:xfrm>
          <a:prstGeom prst="rect">
            <a:avLst/>
          </a:prstGeom>
          <a:noFill/>
        </p:spPr>
      </p:pic>
      <p:sp>
        <p:nvSpPr>
          <p:cNvPr id="6" name="Title 1"/>
          <p:cNvSpPr>
            <a:spLocks noGrp="1"/>
          </p:cNvSpPr>
          <p:nvPr>
            <p:ph type="title"/>
          </p:nvPr>
        </p:nvSpPr>
        <p:spPr>
          <a:xfrm>
            <a:off x="838200" y="669927"/>
            <a:ext cx="10515600" cy="1325563"/>
          </a:xfrm>
        </p:spPr>
        <p:txBody>
          <a:bodyPr>
            <a:normAutofit/>
          </a:bodyPr>
          <a:lstStyle/>
          <a:p>
            <a:r>
              <a:rPr lang="en-US" sz="3600" b="1" dirty="0" smtClean="0">
                <a:solidFill>
                  <a:schemeClr val="accent2">
                    <a:lumMod val="50000"/>
                  </a:schemeClr>
                </a:solidFill>
                <a:latin typeface="Georgia" panose="02040502050405020303" pitchFamily="18" charset="0"/>
                <a:cs typeface="Arial" panose="020B0604020202020204" pitchFamily="34" charset="0"/>
              </a:rPr>
              <a:t>Analysts</a:t>
            </a:r>
            <a:endParaRPr lang="en-US" sz="3600" b="1" dirty="0">
              <a:solidFill>
                <a:schemeClr val="accent2">
                  <a:lumMod val="50000"/>
                </a:schemeClr>
              </a:solidFill>
              <a:latin typeface="Georgia" panose="02040502050405020303" pitchFamily="18" charset="0"/>
              <a:cs typeface="Arial" panose="020B0604020202020204" pitchFamily="34" charset="0"/>
            </a:endParaRPr>
          </a:p>
        </p:txBody>
      </p:sp>
      <p:sp>
        <p:nvSpPr>
          <p:cNvPr id="7" name="Rectangle 3"/>
          <p:cNvSpPr>
            <a:spLocks noGrp="1" noChangeArrowheads="1"/>
          </p:cNvSpPr>
          <p:nvPr>
            <p:ph idx="1"/>
          </p:nvPr>
        </p:nvSpPr>
        <p:spPr>
          <a:xfrm>
            <a:off x="852120" y="1913779"/>
            <a:ext cx="8532512" cy="4837643"/>
          </a:xfrm>
        </p:spPr>
        <p:txBody>
          <a:bodyPr>
            <a:normAutofit/>
          </a:bodyPr>
          <a:lstStyle/>
          <a:p>
            <a:pPr marL="0" indent="0" defTabSz="806867">
              <a:buNone/>
            </a:pPr>
            <a:r>
              <a:rPr lang="en-US" sz="2000" b="1" dirty="0">
                <a:solidFill>
                  <a:srgbClr val="843C0C"/>
                </a:solidFill>
                <a:latin typeface="Georgia" panose="02040502050405020303" pitchFamily="18" charset="0"/>
              </a:rPr>
              <a:t>Revenue Deposit 21 </a:t>
            </a:r>
            <a:r>
              <a:rPr lang="en-US" sz="2000" b="1" dirty="0" smtClean="0">
                <a:solidFill>
                  <a:srgbClr val="843C0C"/>
                </a:solidFill>
                <a:latin typeface="Georgia" panose="02040502050405020303" pitchFamily="18" charset="0"/>
              </a:rPr>
              <a:t>(</a:t>
            </a:r>
            <a:r>
              <a:rPr lang="en-US" sz="2000" b="1" dirty="0">
                <a:solidFill>
                  <a:srgbClr val="843C0C"/>
                </a:solidFill>
                <a:latin typeface="Georgia" panose="02040502050405020303" pitchFamily="18" charset="0"/>
              </a:rPr>
              <a:t>Image Cash Letter, or ICL)</a:t>
            </a:r>
          </a:p>
          <a:p>
            <a:r>
              <a:rPr lang="en-US" sz="2000" dirty="0" smtClean="0">
                <a:solidFill>
                  <a:srgbClr val="843C0C"/>
                </a:solidFill>
                <a:latin typeface="Georgia" panose="02040502050405020303" pitchFamily="18" charset="0"/>
              </a:rPr>
              <a:t>This </a:t>
            </a:r>
            <a:r>
              <a:rPr lang="en-US" sz="2000" dirty="0">
                <a:solidFill>
                  <a:srgbClr val="843C0C"/>
                </a:solidFill>
                <a:latin typeface="Georgia" panose="02040502050405020303" pitchFamily="18" charset="0"/>
              </a:rPr>
              <a:t>deposit is processed daily. </a:t>
            </a:r>
            <a:r>
              <a:rPr lang="en-US" sz="2000" dirty="0" smtClean="0">
                <a:solidFill>
                  <a:srgbClr val="843C0C"/>
                </a:solidFill>
                <a:latin typeface="Georgia" panose="02040502050405020303" pitchFamily="18" charset="0"/>
              </a:rPr>
              <a:t>It </a:t>
            </a:r>
            <a:r>
              <a:rPr lang="en-US" sz="2000" dirty="0">
                <a:solidFill>
                  <a:srgbClr val="843C0C"/>
                </a:solidFill>
                <a:latin typeface="Georgia" panose="02040502050405020303" pitchFamily="18" charset="0"/>
              </a:rPr>
              <a:t>consists of funds processed through RPC within the last 24 hours.   </a:t>
            </a:r>
            <a:endParaRPr lang="en-US" sz="2000" dirty="0" smtClean="0">
              <a:solidFill>
                <a:srgbClr val="843C0C"/>
              </a:solidFill>
              <a:latin typeface="Georgia" panose="02040502050405020303" pitchFamily="18" charset="0"/>
            </a:endParaRPr>
          </a:p>
          <a:p>
            <a:r>
              <a:rPr lang="en-US" sz="2000" dirty="0" smtClean="0">
                <a:solidFill>
                  <a:srgbClr val="843C0C"/>
                </a:solidFill>
                <a:latin typeface="Georgia" panose="02040502050405020303" pitchFamily="18" charset="0"/>
              </a:rPr>
              <a:t>These </a:t>
            </a:r>
            <a:r>
              <a:rPr lang="en-US" sz="2000" dirty="0">
                <a:solidFill>
                  <a:srgbClr val="843C0C"/>
                </a:solidFill>
                <a:latin typeface="Georgia" panose="02040502050405020303" pitchFamily="18" charset="0"/>
              </a:rPr>
              <a:t>checks meet all the proper criteria needed to be deposited into the bank electronically.  </a:t>
            </a:r>
            <a:endParaRPr lang="en-US" sz="2000" dirty="0" smtClean="0">
              <a:solidFill>
                <a:srgbClr val="843C0C"/>
              </a:solidFill>
              <a:latin typeface="Georgia" panose="02040502050405020303" pitchFamily="18" charset="0"/>
            </a:endParaRPr>
          </a:p>
          <a:p>
            <a:r>
              <a:rPr lang="en-US" sz="2000" dirty="0" smtClean="0">
                <a:solidFill>
                  <a:srgbClr val="843C0C"/>
                </a:solidFill>
                <a:latin typeface="Georgia" panose="02040502050405020303" pitchFamily="18" charset="0"/>
              </a:rPr>
              <a:t>Once </a:t>
            </a:r>
            <a:r>
              <a:rPr lang="en-US" sz="2000" dirty="0">
                <a:solidFill>
                  <a:srgbClr val="843C0C"/>
                </a:solidFill>
                <a:latin typeface="Georgia" panose="02040502050405020303" pitchFamily="18" charset="0"/>
              </a:rPr>
              <a:t>the checks are scanned and/or keyed they are transmitted to Chase Bank in increments of 3,000 per bundle.  </a:t>
            </a:r>
            <a:endParaRPr lang="en-US" sz="2000" dirty="0" smtClean="0">
              <a:solidFill>
                <a:srgbClr val="843C0C"/>
              </a:solidFill>
              <a:latin typeface="Georgia" panose="02040502050405020303" pitchFamily="18" charset="0"/>
            </a:endParaRPr>
          </a:p>
          <a:p>
            <a:r>
              <a:rPr lang="en-US" sz="2000" dirty="0" smtClean="0">
                <a:solidFill>
                  <a:srgbClr val="843C0C"/>
                </a:solidFill>
                <a:latin typeface="Georgia" panose="02040502050405020303" pitchFamily="18" charset="0"/>
              </a:rPr>
              <a:t>Checks </a:t>
            </a:r>
            <a:r>
              <a:rPr lang="en-US" sz="2000" dirty="0">
                <a:solidFill>
                  <a:srgbClr val="843C0C"/>
                </a:solidFill>
                <a:latin typeface="Georgia" panose="02040502050405020303" pitchFamily="18" charset="0"/>
              </a:rPr>
              <a:t>are being scanned and processed with a cut off at 2:00 p.m. However, the processing of checks continues to run for the next business day’s deposit.</a:t>
            </a:r>
          </a:p>
        </p:txBody>
      </p:sp>
      <p:pic>
        <p:nvPicPr>
          <p:cNvPr id="9" name="Picture 8"/>
          <p:cNvPicPr>
            <a:picLocks noChangeAspect="1"/>
          </p:cNvPicPr>
          <p:nvPr/>
        </p:nvPicPr>
        <p:blipFill>
          <a:blip r:embed="rId4"/>
          <a:stretch>
            <a:fillRect/>
          </a:stretch>
        </p:blipFill>
        <p:spPr>
          <a:xfrm>
            <a:off x="9516979" y="2798626"/>
            <a:ext cx="2427516" cy="1978768"/>
          </a:xfrm>
          <a:prstGeom prst="rect">
            <a:avLst/>
          </a:prstGeom>
        </p:spPr>
      </p:pic>
    </p:spTree>
    <p:extLst>
      <p:ext uri="{BB962C8B-B14F-4D97-AF65-F5344CB8AC3E}">
        <p14:creationId xmlns:p14="http://schemas.microsoft.com/office/powerpoint/2010/main" val="18933690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6893311" y="5607212"/>
            <a:ext cx="3640219" cy="1243853"/>
          </a:xfrm>
          <a:custGeom>
            <a:avLst/>
            <a:gdLst>
              <a:gd name="connsiteX0" fmla="*/ 0 w 4125582"/>
              <a:gd name="connsiteY0" fmla="*/ 0 h 1409700"/>
              <a:gd name="connsiteX1" fmla="*/ 4125582 w 4125582"/>
              <a:gd name="connsiteY1" fmla="*/ 0 h 1409700"/>
              <a:gd name="connsiteX2" fmla="*/ 4125582 w 4125582"/>
              <a:gd name="connsiteY2" fmla="*/ 1409699 h 1409700"/>
              <a:gd name="connsiteX3" fmla="*/ 0 w 4125582"/>
              <a:gd name="connsiteY3" fmla="*/ 1409699 h 1409700"/>
              <a:gd name="connsiteX4" fmla="*/ 0 w 4125582"/>
              <a:gd name="connsiteY4" fmla="*/ 0 h 1409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4125582" h="1409700">
                <a:moveTo>
                  <a:pt x="0" y="0"/>
                </a:moveTo>
                <a:lnTo>
                  <a:pt x="4125582" y="0"/>
                </a:lnTo>
                <a:lnTo>
                  <a:pt x="4125582" y="1409699"/>
                </a:lnTo>
                <a:lnTo>
                  <a:pt x="0" y="1409699"/>
                </a:lnTo>
                <a:lnTo>
                  <a:pt x="0" y="0"/>
                </a:lnTo>
              </a:path>
            </a:pathLst>
          </a:custGeom>
          <a:solidFill>
            <a:srgbClr val="0000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6846"/>
            <a:endParaRPr lang="zh-CN" altLang="en-US" sz="1588">
              <a:solidFill>
                <a:prstClr val="white"/>
              </a:solidFill>
              <a:latin typeface="Calibri"/>
              <a:ea typeface="宋体" panose="02010600030101010101" pitchFamily="2" charset="-122"/>
            </a:endParaRPr>
          </a:p>
        </p:txBody>
      </p:sp>
      <p:pic>
        <p:nvPicPr>
          <p:cNvPr id="1027" name="Picture 3"/>
          <p:cNvPicPr>
            <a:picLocks noChangeAspect="1" noChangeArrowheads="1"/>
          </p:cNvPicPr>
          <p:nvPr/>
        </p:nvPicPr>
        <p:blipFill>
          <a:blip r:embed="rId2"/>
          <a:srcRect/>
          <a:stretch>
            <a:fillRect/>
          </a:stretch>
        </p:blipFill>
        <p:spPr bwMode="auto">
          <a:xfrm>
            <a:off x="0" y="0"/>
            <a:ext cx="12192000" cy="1243853"/>
          </a:xfrm>
          <a:prstGeom prst="rect">
            <a:avLst/>
          </a:prstGeom>
          <a:noFill/>
        </p:spPr>
      </p:pic>
      <p:pic>
        <p:nvPicPr>
          <p:cNvPr id="5" name="Picture 3"/>
          <p:cNvPicPr>
            <a:picLocks noChangeAspect="1" noChangeArrowheads="1"/>
          </p:cNvPicPr>
          <p:nvPr/>
        </p:nvPicPr>
        <p:blipFill>
          <a:blip r:embed="rId3"/>
          <a:srcRect/>
          <a:stretch>
            <a:fillRect/>
          </a:stretch>
        </p:blipFill>
        <p:spPr bwMode="auto">
          <a:xfrm>
            <a:off x="0" y="5580531"/>
            <a:ext cx="12192000" cy="1277471"/>
          </a:xfrm>
          <a:prstGeom prst="rect">
            <a:avLst/>
          </a:prstGeom>
          <a:noFill/>
        </p:spPr>
      </p:pic>
      <p:sp>
        <p:nvSpPr>
          <p:cNvPr id="6" name="Title 1"/>
          <p:cNvSpPr>
            <a:spLocks noGrp="1"/>
          </p:cNvSpPr>
          <p:nvPr>
            <p:ph type="title"/>
          </p:nvPr>
        </p:nvSpPr>
        <p:spPr>
          <a:xfrm>
            <a:off x="838200" y="669927"/>
            <a:ext cx="10515600" cy="1325563"/>
          </a:xfrm>
        </p:spPr>
        <p:txBody>
          <a:bodyPr>
            <a:normAutofit/>
          </a:bodyPr>
          <a:lstStyle/>
          <a:p>
            <a:r>
              <a:rPr lang="en-US" sz="3600" b="1" dirty="0" smtClean="0">
                <a:solidFill>
                  <a:schemeClr val="accent2">
                    <a:lumMod val="50000"/>
                  </a:schemeClr>
                </a:solidFill>
                <a:latin typeface="Georgia" panose="02040502050405020303" pitchFamily="18" charset="0"/>
                <a:cs typeface="Arial" panose="020B0604020202020204" pitchFamily="34" charset="0"/>
              </a:rPr>
              <a:t>Analysts</a:t>
            </a:r>
            <a:endParaRPr lang="en-US" sz="3600" b="1" dirty="0">
              <a:solidFill>
                <a:schemeClr val="accent2">
                  <a:lumMod val="50000"/>
                </a:schemeClr>
              </a:solidFill>
              <a:latin typeface="Georgia" panose="02040502050405020303" pitchFamily="18" charset="0"/>
              <a:cs typeface="Arial" panose="020B0604020202020204" pitchFamily="34" charset="0"/>
            </a:endParaRPr>
          </a:p>
        </p:txBody>
      </p:sp>
      <p:sp>
        <p:nvSpPr>
          <p:cNvPr id="7" name="Rectangle 3"/>
          <p:cNvSpPr>
            <a:spLocks noGrp="1" noChangeArrowheads="1"/>
          </p:cNvSpPr>
          <p:nvPr>
            <p:ph idx="1"/>
          </p:nvPr>
        </p:nvSpPr>
        <p:spPr>
          <a:xfrm>
            <a:off x="852120" y="1913779"/>
            <a:ext cx="8664859" cy="4837643"/>
          </a:xfrm>
        </p:spPr>
        <p:txBody>
          <a:bodyPr>
            <a:normAutofit/>
          </a:bodyPr>
          <a:lstStyle/>
          <a:p>
            <a:pPr marL="0" indent="0" defTabSz="806867">
              <a:buNone/>
            </a:pPr>
            <a:r>
              <a:rPr lang="en-US" sz="2000" b="1" dirty="0">
                <a:solidFill>
                  <a:srgbClr val="843C0C"/>
                </a:solidFill>
                <a:latin typeface="Georgia" panose="02040502050405020303" pitchFamily="18" charset="0"/>
              </a:rPr>
              <a:t>Revenue Paper Deposit</a:t>
            </a:r>
          </a:p>
          <a:p>
            <a:r>
              <a:rPr lang="en-US" sz="2000" dirty="0">
                <a:solidFill>
                  <a:srgbClr val="843C0C"/>
                </a:solidFill>
                <a:latin typeface="Georgia" panose="02040502050405020303" pitchFamily="18" charset="0"/>
              </a:rPr>
              <a:t>This deposit is also processed daily.  It also consists of funds processed through RPC from the last 24 hours.  </a:t>
            </a:r>
            <a:endParaRPr lang="en-US" sz="2000" dirty="0" smtClean="0">
              <a:solidFill>
                <a:srgbClr val="843C0C"/>
              </a:solidFill>
              <a:latin typeface="Georgia" panose="02040502050405020303" pitchFamily="18" charset="0"/>
            </a:endParaRPr>
          </a:p>
          <a:p>
            <a:r>
              <a:rPr lang="en-US" sz="2000" dirty="0" smtClean="0">
                <a:solidFill>
                  <a:srgbClr val="843C0C"/>
                </a:solidFill>
                <a:latin typeface="Georgia" panose="02040502050405020303" pitchFamily="18" charset="0"/>
              </a:rPr>
              <a:t>But, </a:t>
            </a:r>
            <a:r>
              <a:rPr lang="en-US" sz="2000" dirty="0">
                <a:solidFill>
                  <a:srgbClr val="843C0C"/>
                </a:solidFill>
                <a:latin typeface="Georgia" panose="02040502050405020303" pitchFamily="18" charset="0"/>
              </a:rPr>
              <a:t>they do not meet the proper criteria to be deposited electronically. </a:t>
            </a:r>
            <a:r>
              <a:rPr lang="en-US" sz="2000" dirty="0" smtClean="0">
                <a:solidFill>
                  <a:srgbClr val="843C0C"/>
                </a:solidFill>
                <a:latin typeface="Georgia" panose="02040502050405020303" pitchFamily="18" charset="0"/>
              </a:rPr>
              <a:t>Either </a:t>
            </a:r>
            <a:r>
              <a:rPr lang="en-US" sz="2000" dirty="0">
                <a:solidFill>
                  <a:srgbClr val="843C0C"/>
                </a:solidFill>
                <a:latin typeface="Georgia" panose="02040502050405020303" pitchFamily="18" charset="0"/>
              </a:rPr>
              <a:t>it’s a foreign check, the scanner can’t read it, or the MICR line is not legible.   </a:t>
            </a:r>
            <a:endParaRPr lang="en-US" sz="2000" dirty="0" smtClean="0">
              <a:solidFill>
                <a:srgbClr val="843C0C"/>
              </a:solidFill>
              <a:latin typeface="Georgia" panose="02040502050405020303" pitchFamily="18" charset="0"/>
            </a:endParaRPr>
          </a:p>
          <a:p>
            <a:r>
              <a:rPr lang="en-US" sz="2000" dirty="0" smtClean="0">
                <a:solidFill>
                  <a:srgbClr val="843C0C"/>
                </a:solidFill>
                <a:latin typeface="Georgia" panose="02040502050405020303" pitchFamily="18" charset="0"/>
              </a:rPr>
              <a:t>The </a:t>
            </a:r>
            <a:r>
              <a:rPr lang="en-US" sz="2000" dirty="0">
                <a:solidFill>
                  <a:srgbClr val="843C0C"/>
                </a:solidFill>
                <a:latin typeface="Georgia" panose="02040502050405020303" pitchFamily="18" charset="0"/>
              </a:rPr>
              <a:t>physical checks are routed from Sys Ops to </a:t>
            </a:r>
            <a:r>
              <a:rPr lang="en-US" sz="2000" dirty="0" smtClean="0">
                <a:solidFill>
                  <a:srgbClr val="843C0C"/>
                </a:solidFill>
                <a:latin typeface="Georgia" panose="02040502050405020303" pitchFamily="18" charset="0"/>
              </a:rPr>
              <a:t>DV. Each </a:t>
            </a:r>
            <a:r>
              <a:rPr lang="en-US" sz="2000" dirty="0">
                <a:solidFill>
                  <a:srgbClr val="843C0C"/>
                </a:solidFill>
                <a:latin typeface="Georgia" panose="02040502050405020303" pitchFamily="18" charset="0"/>
              </a:rPr>
              <a:t>check has to be verified and processed in Verify Pull (TE).  The checks then have to be scanned and processed in Receivable Edge with Chase Bank.  </a:t>
            </a:r>
            <a:endParaRPr lang="en-US" sz="2000" dirty="0" smtClean="0">
              <a:solidFill>
                <a:srgbClr val="843C0C"/>
              </a:solidFill>
              <a:latin typeface="Georgia" panose="02040502050405020303" pitchFamily="18" charset="0"/>
            </a:endParaRPr>
          </a:p>
          <a:p>
            <a:r>
              <a:rPr lang="en-US" sz="2000" dirty="0" smtClean="0">
                <a:solidFill>
                  <a:srgbClr val="843C0C"/>
                </a:solidFill>
                <a:latin typeface="Georgia" panose="02040502050405020303" pitchFamily="18" charset="0"/>
              </a:rPr>
              <a:t>Once </a:t>
            </a:r>
            <a:r>
              <a:rPr lang="en-US" sz="2000" dirty="0">
                <a:solidFill>
                  <a:srgbClr val="843C0C"/>
                </a:solidFill>
                <a:latin typeface="Georgia" panose="02040502050405020303" pitchFamily="18" charset="0"/>
              </a:rPr>
              <a:t>completed, reports are generated and the Analyst must ensure that Tax Express, Tangent and Chase Bank are all in balance.  </a:t>
            </a:r>
            <a:endParaRPr lang="en-US" sz="2000" dirty="0" smtClean="0">
              <a:solidFill>
                <a:srgbClr val="843C0C"/>
              </a:solidFill>
              <a:latin typeface="Georgia" panose="02040502050405020303" pitchFamily="18" charset="0"/>
            </a:endParaRPr>
          </a:p>
          <a:p>
            <a:r>
              <a:rPr lang="en-US" sz="2000" dirty="0" smtClean="0">
                <a:solidFill>
                  <a:srgbClr val="843C0C"/>
                </a:solidFill>
                <a:latin typeface="Georgia" panose="02040502050405020303" pitchFamily="18" charset="0"/>
              </a:rPr>
              <a:t>If </a:t>
            </a:r>
            <a:r>
              <a:rPr lang="en-US" sz="2000" dirty="0">
                <a:solidFill>
                  <a:srgbClr val="843C0C"/>
                </a:solidFill>
                <a:latin typeface="Georgia" panose="02040502050405020303" pitchFamily="18" charset="0"/>
              </a:rPr>
              <a:t>the deposits are out of balance the Analyst must research and resolve all discrepancies.  Once all reports are in balance daily deposit totals are emailed to the Admin, and Financial Services units.</a:t>
            </a:r>
          </a:p>
        </p:txBody>
      </p:sp>
      <p:pic>
        <p:nvPicPr>
          <p:cNvPr id="2" name="Picture 1"/>
          <p:cNvPicPr>
            <a:picLocks noChangeAspect="1"/>
          </p:cNvPicPr>
          <p:nvPr/>
        </p:nvPicPr>
        <p:blipFill>
          <a:blip r:embed="rId4"/>
          <a:stretch>
            <a:fillRect/>
          </a:stretch>
        </p:blipFill>
        <p:spPr>
          <a:xfrm>
            <a:off x="9516979" y="2798626"/>
            <a:ext cx="2427516" cy="1978768"/>
          </a:xfrm>
          <a:prstGeom prst="rect">
            <a:avLst/>
          </a:prstGeom>
        </p:spPr>
      </p:pic>
    </p:spTree>
    <p:extLst>
      <p:ext uri="{BB962C8B-B14F-4D97-AF65-F5344CB8AC3E}">
        <p14:creationId xmlns:p14="http://schemas.microsoft.com/office/powerpoint/2010/main" val="39763170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283</TotalTime>
  <Words>920</Words>
  <Application>Microsoft Office PowerPoint</Application>
  <PresentationFormat>Widescreen</PresentationFormat>
  <Paragraphs>89</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宋体</vt:lpstr>
      <vt:lpstr>Arial</vt:lpstr>
      <vt:lpstr>Calibri</vt:lpstr>
      <vt:lpstr>Calibri Light</vt:lpstr>
      <vt:lpstr>Georgia</vt:lpstr>
      <vt:lpstr>Office Theme</vt:lpstr>
      <vt:lpstr>Revenue Processing Center  Payments Processing Overview</vt:lpstr>
      <vt:lpstr>Presentation Overview</vt:lpstr>
      <vt:lpstr>LDR RPC Overview</vt:lpstr>
      <vt:lpstr>Payments Processing Workflow</vt:lpstr>
      <vt:lpstr>Payments Processing Workflow</vt:lpstr>
      <vt:lpstr>Payments Processing Workflow</vt:lpstr>
      <vt:lpstr>Job Duties</vt:lpstr>
      <vt:lpstr>Analysts</vt:lpstr>
      <vt:lpstr>Analysts</vt:lpstr>
      <vt:lpstr>Analysts</vt:lpstr>
      <vt:lpstr>Analysts</vt:lpstr>
      <vt:lpstr>Analysts</vt:lpstr>
      <vt:lpstr>Analysts</vt:lpstr>
      <vt:lpstr>Analysts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Revenue Processing Center  Payments Processing Overview</dc:title>
  <dc:creator>Nick Buras</dc:creator>
  <cp:lastModifiedBy>Darrell Smith</cp:lastModifiedBy>
  <cp:revision>20</cp:revision>
  <dcterms:created xsi:type="dcterms:W3CDTF">2019-06-11T18:25:26Z</dcterms:created>
  <dcterms:modified xsi:type="dcterms:W3CDTF">2019-07-04T07:22:54Z</dcterms:modified>
</cp:coreProperties>
</file>