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40"/>
  </p:notesMasterIdLst>
  <p:sldIdLst>
    <p:sldId id="257" r:id="rId2"/>
    <p:sldId id="299" r:id="rId3"/>
    <p:sldId id="258" r:id="rId4"/>
    <p:sldId id="294" r:id="rId5"/>
    <p:sldId id="290" r:id="rId6"/>
    <p:sldId id="298" r:id="rId7"/>
    <p:sldId id="295" r:id="rId8"/>
    <p:sldId id="296" r:id="rId9"/>
    <p:sldId id="297" r:id="rId10"/>
    <p:sldId id="265" r:id="rId11"/>
    <p:sldId id="266" r:id="rId12"/>
    <p:sldId id="268" r:id="rId13"/>
    <p:sldId id="272" r:id="rId14"/>
    <p:sldId id="273" r:id="rId15"/>
    <p:sldId id="275" r:id="rId16"/>
    <p:sldId id="279" r:id="rId17"/>
    <p:sldId id="280" r:id="rId18"/>
    <p:sldId id="281" r:id="rId19"/>
    <p:sldId id="282" r:id="rId20"/>
    <p:sldId id="284" r:id="rId21"/>
    <p:sldId id="291" r:id="rId22"/>
    <p:sldId id="292" r:id="rId23"/>
    <p:sldId id="300" r:id="rId24"/>
    <p:sldId id="267" r:id="rId25"/>
    <p:sldId id="269" r:id="rId26"/>
    <p:sldId id="270" r:id="rId27"/>
    <p:sldId id="271" r:id="rId28"/>
    <p:sldId id="274" r:id="rId29"/>
    <p:sldId id="276" r:id="rId30"/>
    <p:sldId id="277" r:id="rId31"/>
    <p:sldId id="278" r:id="rId32"/>
    <p:sldId id="283" r:id="rId33"/>
    <p:sldId id="302" r:id="rId34"/>
    <p:sldId id="301" r:id="rId35"/>
    <p:sldId id="285" r:id="rId36"/>
    <p:sldId id="286" r:id="rId37"/>
    <p:sldId id="287" r:id="rId38"/>
    <p:sldId id="288"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89" d="100"/>
          <a:sy n="89" d="100"/>
        </p:scale>
        <p:origin x="129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8D854-8674-40FF-B6B8-7F895CEE311E}" type="datetimeFigureOut">
              <a:rPr lang="en-US" smtClean="0"/>
              <a:t>7/1/2019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00905-E793-4BE1-9F0D-E44453CB5CC4}" type="slidenum">
              <a:rPr lang="en-US" smtClean="0"/>
              <a:t>‹#›</a:t>
            </a:fld>
            <a:endParaRPr lang="en-US"/>
          </a:p>
        </p:txBody>
      </p:sp>
    </p:spTree>
    <p:extLst>
      <p:ext uri="{BB962C8B-B14F-4D97-AF65-F5344CB8AC3E}">
        <p14:creationId xmlns:p14="http://schemas.microsoft.com/office/powerpoint/2010/main" val="153361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751E61-5C85-45C4-B62A-4BE157B55921}"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6087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751E61-5C85-45C4-B62A-4BE157B55921}"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119093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751E61-5C85-45C4-B62A-4BE157B55921}"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4195060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no image">
    <p:spTree>
      <p:nvGrpSpPr>
        <p:cNvPr id="1" name=""/>
        <p:cNvGrpSpPr/>
        <p:nvPr/>
      </p:nvGrpSpPr>
      <p:grpSpPr>
        <a:xfrm>
          <a:off x="0" y="0"/>
          <a:ext cx="0" cy="0"/>
          <a:chOff x="0" y="0"/>
          <a:chExt cx="0" cy="0"/>
        </a:xfrm>
      </p:grpSpPr>
      <p:sp>
        <p:nvSpPr>
          <p:cNvPr id="11" name="Headline"/>
          <p:cNvSpPr>
            <a:spLocks noGrp="1"/>
          </p:cNvSpPr>
          <p:nvPr>
            <p:ph type="subTitle" idx="1" hasCustomPrompt="1"/>
          </p:nvPr>
        </p:nvSpPr>
        <p:spPr>
          <a:xfrm>
            <a:off x="1403351" y="1041884"/>
            <a:ext cx="6337299" cy="628654"/>
          </a:xfrm>
        </p:spPr>
        <p:txBody>
          <a:bodyPr anchor="t" anchorCtr="0">
            <a:noAutofit/>
          </a:bodyPr>
          <a:lstStyle>
            <a:lvl1pPr marL="0" indent="0" algn="l">
              <a:spcBef>
                <a:spcPts val="338"/>
              </a:spcBef>
              <a:spcAft>
                <a:spcPts val="0"/>
              </a:spcAft>
              <a:buNone/>
              <a:defRPr sz="1575"/>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GB" noProof="0" dirty="0" smtClean="0"/>
              <a:t>Click to add Headline here with two lines if needed</a:t>
            </a:r>
            <a:endParaRPr lang="en-GB" noProof="0" dirty="0"/>
          </a:p>
        </p:txBody>
      </p:sp>
      <p:sp>
        <p:nvSpPr>
          <p:cNvPr id="14" name="Title 9"/>
          <p:cNvSpPr>
            <a:spLocks noGrp="1"/>
          </p:cNvSpPr>
          <p:nvPr>
            <p:ph type="title" hasCustomPrompt="1"/>
          </p:nvPr>
        </p:nvSpPr>
        <p:spPr>
          <a:xfrm>
            <a:off x="1403349" y="404814"/>
            <a:ext cx="7308851" cy="637070"/>
          </a:xfrm>
        </p:spPr>
        <p:txBody>
          <a:bodyPr anchor="t" anchorCtr="0"/>
          <a:lstStyle>
            <a:lvl1pPr defTabSz="51435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6" name="Date"/>
          <p:cNvSpPr>
            <a:spLocks noGrp="1"/>
          </p:cNvSpPr>
          <p:nvPr>
            <p:ph type="body" sz="quarter" idx="10" hasCustomPrompt="1"/>
          </p:nvPr>
        </p:nvSpPr>
        <p:spPr>
          <a:xfrm>
            <a:off x="1403350" y="2109785"/>
            <a:ext cx="3992408" cy="310687"/>
          </a:xfrm>
        </p:spPr>
        <p:txBody>
          <a:bodyPr anchor="t" anchorCtr="0">
            <a:noAutofit/>
          </a:bodyPr>
          <a:lstStyle>
            <a:lvl1pPr marL="0" indent="0">
              <a:lnSpc>
                <a:spcPct val="100000"/>
              </a:lnSpc>
              <a:spcBef>
                <a:spcPts val="0"/>
              </a:spcBef>
              <a:spcAft>
                <a:spcPts val="0"/>
              </a:spcAft>
              <a:buNone/>
              <a:defRPr sz="1500" b="1" baseline="0"/>
            </a:lvl1pPr>
          </a:lstStyle>
          <a:p>
            <a:pPr lvl="0"/>
            <a:r>
              <a:rPr lang="en-GB" noProof="0" dirty="0" smtClean="0"/>
              <a:t>Date of Presentation</a:t>
            </a:r>
            <a:endParaRPr lang="en-GB" noProof="0" dirty="0"/>
          </a:p>
        </p:txBody>
      </p:sp>
      <p:sp>
        <p:nvSpPr>
          <p:cNvPr id="17" name="Presenter Name"/>
          <p:cNvSpPr>
            <a:spLocks noGrp="1"/>
          </p:cNvSpPr>
          <p:nvPr>
            <p:ph type="body" sz="quarter" idx="11" hasCustomPrompt="1"/>
          </p:nvPr>
        </p:nvSpPr>
        <p:spPr>
          <a:xfrm>
            <a:off x="1403351" y="2472423"/>
            <a:ext cx="5922609" cy="290145"/>
          </a:xfrm>
        </p:spPr>
        <p:txBody>
          <a:bodyPr anchor="t" anchorCtr="0">
            <a:noAutofit/>
          </a:bodyPr>
          <a:lstStyle>
            <a:lvl1pPr marL="0" indent="0">
              <a:lnSpc>
                <a:spcPct val="100000"/>
              </a:lnSpc>
              <a:spcBef>
                <a:spcPts val="0"/>
              </a:spcBef>
              <a:spcAft>
                <a:spcPts val="0"/>
              </a:spcAft>
              <a:buNone/>
              <a:defRPr sz="1500" b="0" baseline="0"/>
            </a:lvl1pPr>
          </a:lstStyle>
          <a:p>
            <a:pPr lvl="0"/>
            <a:r>
              <a:rPr lang="en-GB" noProof="0" dirty="0" smtClean="0"/>
              <a:t>Click to enter name of Presenter here</a:t>
            </a:r>
            <a:endParaRPr lang="en-GB" noProof="0" dirty="0"/>
          </a:p>
        </p:txBody>
      </p:sp>
      <p:sp>
        <p:nvSpPr>
          <p:cNvPr id="18" name="Job title"/>
          <p:cNvSpPr>
            <a:spLocks noGrp="1"/>
          </p:cNvSpPr>
          <p:nvPr>
            <p:ph type="body" sz="quarter" idx="12" hasCustomPrompt="1"/>
          </p:nvPr>
        </p:nvSpPr>
        <p:spPr>
          <a:xfrm>
            <a:off x="1403351" y="2814517"/>
            <a:ext cx="5922609" cy="278560"/>
          </a:xfrm>
        </p:spPr>
        <p:txBody>
          <a:bodyPr anchor="t" anchorCtr="0">
            <a:noAutofit/>
          </a:bodyPr>
          <a:lstStyle>
            <a:lvl1pPr marL="0" indent="0">
              <a:lnSpc>
                <a:spcPct val="100000"/>
              </a:lnSpc>
              <a:spcBef>
                <a:spcPts val="0"/>
              </a:spcBef>
              <a:spcAft>
                <a:spcPts val="0"/>
              </a:spcAft>
              <a:buNone/>
              <a:defRPr sz="1500" b="0" i="1" baseline="0"/>
            </a:lvl1pPr>
          </a:lstStyle>
          <a:p>
            <a:pPr lvl="0"/>
            <a:r>
              <a:rPr lang="en-GB" noProof="0" dirty="0" smtClean="0"/>
              <a:t>Click to enter Job Title here</a:t>
            </a:r>
            <a:endParaRPr lang="en-GB" noProof="0" dirty="0"/>
          </a:p>
        </p:txBody>
      </p:sp>
    </p:spTree>
    <p:extLst>
      <p:ext uri="{BB962C8B-B14F-4D97-AF65-F5344CB8AC3E}">
        <p14:creationId xmlns:p14="http://schemas.microsoft.com/office/powerpoint/2010/main" val="28481255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255">
          <p15:clr>
            <a:srgbClr val="FBAE40"/>
          </p15:clr>
        </p15:guide>
        <p15:guide id="1" pos="204">
          <p15:clr>
            <a:srgbClr val="FBAE40"/>
          </p15:clr>
        </p15:guide>
        <p15:guide id="2" pos="4116">
          <p15:clr>
            <a:srgbClr val="FBAE40"/>
          </p15:clr>
        </p15:guide>
        <p15:guide id="3" orient="horz" pos="4065">
          <p15:clr>
            <a:srgbClr val="FBAE40"/>
          </p15:clr>
        </p15:guide>
        <p15:guide id="4" pos="2160">
          <p15:clr>
            <a:srgbClr val="FBAE40"/>
          </p15:clr>
        </p15:guide>
        <p15:guide id="5" pos="2143">
          <p15:clr>
            <a:srgbClr val="FBAE40"/>
          </p15:clr>
        </p15:guide>
        <p15:guide id="6" pos="2177">
          <p15:clr>
            <a:srgbClr val="FBAE40"/>
          </p15:clr>
        </p15:guide>
        <p15:guide id="7" pos="2636">
          <p15:clr>
            <a:srgbClr val="FBAE40"/>
          </p15:clr>
        </p15:guide>
        <p15:guide id="8" pos="3130">
          <p15:clr>
            <a:srgbClr val="FBAE40"/>
          </p15:clr>
        </p15:guide>
        <p15:guide id="9" pos="3623">
          <p15:clr>
            <a:srgbClr val="FBAE40"/>
          </p15:clr>
        </p15:guide>
        <p15:guide id="10" pos="1684">
          <p15:clr>
            <a:srgbClr val="FBAE40"/>
          </p15:clr>
        </p15:guide>
        <p15:guide id="11" pos="2670">
          <p15:clr>
            <a:srgbClr val="FBAE40"/>
          </p15:clr>
        </p15:guide>
        <p15:guide id="12" pos="3164">
          <p15:clr>
            <a:srgbClr val="FBAE40"/>
          </p15:clr>
        </p15:guide>
        <p15:guide id="13" pos="3657">
          <p15:clr>
            <a:srgbClr val="FBAE40"/>
          </p15:clr>
        </p15:guide>
        <p15:guide id="14" pos="1650">
          <p15:clr>
            <a:srgbClr val="FBAE40"/>
          </p15:clr>
        </p15:guide>
        <p15:guide id="15" pos="1190">
          <p15:clr>
            <a:srgbClr val="FBAE40"/>
          </p15:clr>
        </p15:guide>
        <p15:guide id="16" pos="1157">
          <p15:clr>
            <a:srgbClr val="FBAE40"/>
          </p15:clr>
        </p15:guide>
        <p15:guide id="17" pos="698">
          <p15:clr>
            <a:srgbClr val="FBAE40"/>
          </p15:clr>
        </p15:guide>
        <p15:guide id="18" pos="663">
          <p15:clr>
            <a:srgbClr val="FBAE40"/>
          </p15:clr>
        </p15:guide>
        <p15:guide id="19" orient="horz" pos="1049">
          <p15:clr>
            <a:srgbClr val="FBAE40"/>
          </p15:clr>
        </p15:guide>
        <p15:guide id="20" orient="horz" pos="132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bulleted w sub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1" y="738188"/>
            <a:ext cx="8280400" cy="377825"/>
          </a:xfrm>
        </p:spPr>
        <p:txBody>
          <a:bodyPr>
            <a:noAutofit/>
          </a:bodyPr>
          <a:lstStyle>
            <a:lvl1pPr marL="0" indent="0">
              <a:buNone/>
              <a:defRPr sz="18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1" y="404815"/>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517904"/>
            <a:ext cx="8280400" cy="4818888"/>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8" name="TextBox 7"/>
          <p:cNvSpPr txBox="1"/>
          <p:nvPr userDrawn="1"/>
        </p:nvSpPr>
        <p:spPr>
          <a:xfrm>
            <a:off x="3635896" y="6511856"/>
            <a:ext cx="2113851" cy="184666"/>
          </a:xfrm>
          <a:prstGeom prst="rect">
            <a:avLst/>
          </a:prstGeom>
          <a:noFill/>
        </p:spPr>
        <p:txBody>
          <a:bodyPr vert="horz" wrap="square" rtlCol="0">
            <a:noAutofit/>
          </a:bodyPr>
          <a:lstStyle/>
          <a:p>
            <a:endParaRPr lang="en-US" sz="450" b="0" i="1" dirty="0">
              <a:solidFill>
                <a:srgbClr val="000000"/>
              </a:solidFill>
              <a:latin typeface="Verdana"/>
            </a:endParaRPr>
          </a:p>
        </p:txBody>
      </p:sp>
    </p:spTree>
    <p:custDataLst>
      <p:tags r:id="rId1"/>
    </p:custDataLst>
    <p:extLst>
      <p:ext uri="{BB962C8B-B14F-4D97-AF65-F5344CB8AC3E}">
        <p14:creationId xmlns:p14="http://schemas.microsoft.com/office/powerpoint/2010/main" val="168783333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Large text slid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1966462"/>
            <a:ext cx="8280400" cy="417512"/>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1" y="738188"/>
            <a:ext cx="8280400" cy="377825"/>
          </a:xfrm>
        </p:spPr>
        <p:txBody>
          <a:bodyPr>
            <a:noAutofit/>
          </a:bodyPr>
          <a:lstStyle>
            <a:lvl1pPr marL="0" indent="0">
              <a:buNone/>
              <a:defRPr sz="1425"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1" y="404815"/>
            <a:ext cx="8280400" cy="333741"/>
          </a:xfrm>
        </p:spPr>
        <p:txBody>
          <a:bodyPr anchor="t" anchorCtr="0">
            <a:noAutofit/>
          </a:bodyPr>
          <a:lstStyle>
            <a:lvl1pPr>
              <a:defRPr sz="1575"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2383973"/>
            <a:ext cx="8280400" cy="3602736"/>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8" name="TextBox 7"/>
          <p:cNvSpPr txBox="1"/>
          <p:nvPr userDrawn="1"/>
        </p:nvSpPr>
        <p:spPr>
          <a:xfrm>
            <a:off x="3635896" y="6511856"/>
            <a:ext cx="2113851" cy="184666"/>
          </a:xfrm>
          <a:prstGeom prst="rect">
            <a:avLst/>
          </a:prstGeom>
          <a:noFill/>
        </p:spPr>
        <p:txBody>
          <a:bodyPr vert="horz" wrap="square" rtlCol="0">
            <a:noAutofit/>
          </a:bodyPr>
          <a:lstStyle/>
          <a:p>
            <a:endParaRPr lang="en-US" sz="450" b="0" i="1" dirty="0">
              <a:solidFill>
                <a:srgbClr val="000000"/>
              </a:solidFill>
              <a:latin typeface="Verdana"/>
            </a:endParaRPr>
          </a:p>
        </p:txBody>
      </p:sp>
    </p:spTree>
    <p:custDataLst>
      <p:tags r:id="rId1"/>
    </p:custDataLst>
    <p:extLst>
      <p:ext uri="{BB962C8B-B14F-4D97-AF65-F5344CB8AC3E}">
        <p14:creationId xmlns:p14="http://schemas.microsoft.com/office/powerpoint/2010/main" val="38190402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Questions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1" y="738188"/>
            <a:ext cx="8280400" cy="377825"/>
          </a:xfrm>
        </p:spPr>
        <p:txBody>
          <a:bodyPr/>
          <a:lstStyle>
            <a:lvl1pPr marL="0" indent="0">
              <a:buNone/>
              <a:defRPr sz="1425"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1" y="404815"/>
            <a:ext cx="8280400" cy="333741"/>
          </a:xfrm>
        </p:spPr>
        <p:txBody>
          <a:bodyPr anchor="t" anchorCtr="0">
            <a:noAutofit/>
          </a:bodyPr>
          <a:lstStyle>
            <a:lvl1pPr>
              <a:defRPr sz="1575" baseline="0"/>
            </a:lvl1pPr>
          </a:lstStyle>
          <a:p>
            <a:r>
              <a:rPr lang="en-GB" noProof="0" dirty="0" smtClean="0"/>
              <a:t>Questions?</a:t>
            </a:r>
            <a:endParaRPr lang="en-GB" noProof="0" dirty="0"/>
          </a:p>
        </p:txBody>
      </p:sp>
      <p:sp>
        <p:nvSpPr>
          <p:cNvPr id="16"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68630" y="1260000"/>
            <a:ext cx="3406740" cy="4818888"/>
          </a:xfrm>
          <a:prstGeom prst="rect">
            <a:avLst/>
          </a:prstGeom>
        </p:spPr>
      </p:pic>
      <p:sp>
        <p:nvSpPr>
          <p:cNvPr id="8" name="TextBox 7"/>
          <p:cNvSpPr txBox="1"/>
          <p:nvPr userDrawn="1"/>
        </p:nvSpPr>
        <p:spPr>
          <a:xfrm>
            <a:off x="3635896" y="6511856"/>
            <a:ext cx="2113851" cy="184666"/>
          </a:xfrm>
          <a:prstGeom prst="rect">
            <a:avLst/>
          </a:prstGeom>
          <a:noFill/>
        </p:spPr>
        <p:txBody>
          <a:bodyPr vert="horz" wrap="square" rtlCol="0">
            <a:noAutofit/>
          </a:bodyPr>
          <a:lstStyle/>
          <a:p>
            <a:endParaRPr lang="en-US" sz="450" b="0" i="1" dirty="0">
              <a:solidFill>
                <a:srgbClr val="000000"/>
              </a:solidFill>
              <a:latin typeface="Verdana"/>
            </a:endParaRPr>
          </a:p>
        </p:txBody>
      </p:sp>
    </p:spTree>
    <p:extLst>
      <p:ext uri="{BB962C8B-B14F-4D97-AF65-F5344CB8AC3E}">
        <p14:creationId xmlns:p14="http://schemas.microsoft.com/office/powerpoint/2010/main" val="82991028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Small text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a:t>Click to add sub-heading</a:t>
            </a:r>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a:t>Click to add Heading</a:t>
            </a:r>
          </a:p>
        </p:txBody>
      </p:sp>
      <p:sp>
        <p:nvSpPr>
          <p:cNvPr id="8" name="Content Placeholder 7"/>
          <p:cNvSpPr>
            <a:spLocks noGrp="1"/>
          </p:cNvSpPr>
          <p:nvPr>
            <p:ph sz="quarter" idx="16"/>
          </p:nvPr>
        </p:nvSpPr>
        <p:spPr>
          <a:xfrm>
            <a:off x="431800" y="1520824"/>
            <a:ext cx="3978275" cy="4818888"/>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7"/>
          <p:cNvSpPr>
            <a:spLocks noGrp="1"/>
          </p:cNvSpPr>
          <p:nvPr>
            <p:ph sz="quarter" idx="17"/>
          </p:nvPr>
        </p:nvSpPr>
        <p:spPr>
          <a:xfrm>
            <a:off x="4733925" y="1520824"/>
            <a:ext cx="3978275" cy="4818888"/>
          </a:xfrm>
        </p:spPr>
        <p:txBody>
          <a:bodyPr>
            <a:normAutofit/>
          </a:bodyPr>
          <a:lstStyle>
            <a:lvl1pPr>
              <a:buClr>
                <a:schemeClr val="accent1"/>
              </a:buClr>
              <a:defRPr lang="en-US" sz="1200" kern="1200" dirty="0" smtClean="0">
                <a:solidFill>
                  <a:schemeClr val="tx1"/>
                </a:solidFill>
                <a:latin typeface="+mn-lt"/>
                <a:ea typeface="+mn-ea"/>
                <a:cs typeface="+mn-cs"/>
              </a:defRPr>
            </a:lvl1pPr>
            <a:lvl2pPr>
              <a:buClr>
                <a:schemeClr val="accent1"/>
              </a:buClr>
              <a:defRPr lang="en-US" sz="1200" kern="1200" dirty="0" smtClean="0">
                <a:solidFill>
                  <a:schemeClr val="tx1"/>
                </a:solidFill>
                <a:latin typeface="+mn-lt"/>
                <a:ea typeface="+mn-ea"/>
                <a:cs typeface="+mn-cs"/>
              </a:defRPr>
            </a:lvl2pPr>
            <a:lvl3pPr marL="857250" indent="-171450">
              <a:buClr>
                <a:schemeClr val="accent1"/>
              </a:buClr>
              <a:defRPr lang="en-US" sz="1200" kern="1200" dirty="0" smtClean="0">
                <a:solidFill>
                  <a:schemeClr val="tx1"/>
                </a:solidFill>
                <a:latin typeface="+mn-lt"/>
                <a:ea typeface="+mn-ea"/>
                <a:cs typeface="+mn-cs"/>
              </a:defRPr>
            </a:lvl3pPr>
            <a:lvl4pPr marL="1200150" indent="-171450">
              <a:buClr>
                <a:schemeClr val="accent1"/>
              </a:buClr>
              <a:defRPr lang="en-US" sz="1200" kern="1200" dirty="0" smtClean="0">
                <a:solidFill>
                  <a:schemeClr val="tx1"/>
                </a:solidFill>
                <a:latin typeface="+mn-lt"/>
                <a:ea typeface="+mn-ea"/>
                <a:cs typeface="+mn-cs"/>
              </a:defRPr>
            </a:lvl4pPr>
            <a:lvl5pPr marL="1543050" indent="-171450">
              <a:buClr>
                <a:schemeClr val="accent1"/>
              </a:buClr>
              <a:defRPr lang="en-GB" sz="1200" kern="1200" dirty="0">
                <a:solidFill>
                  <a:schemeClr val="tx1"/>
                </a:solidFill>
                <a:latin typeface="+mn-lt"/>
                <a:ea typeface="+mn-ea"/>
                <a:cs typeface="+mn-cs"/>
              </a:defRPr>
            </a:lvl5pPr>
            <a:lvl6pPr marL="1714500" indent="0">
              <a:buNone/>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719199528"/>
      </p:ext>
    </p:extLst>
  </p:cSld>
  <p:clrMapOvr>
    <a:masterClrMapping/>
  </p:clrMapOvr>
  <p:extLst>
    <p:ext uri="{DCECCB84-F9BA-43D5-87BE-67443E8EF086}">
      <p15:sldGuideLst xmlns:p15="http://schemas.microsoft.com/office/powerpoint/2012/main">
        <p15:guide id="0" orient="horz" pos="709">
          <p15:clr>
            <a:srgbClr val="FBAE40"/>
          </p15:clr>
        </p15:guide>
        <p15:guide id="1" orient="horz" pos="95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751E61-5C85-45C4-B62A-4BE157B55921}"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28551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751E61-5C85-45C4-B62A-4BE157B55921}"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98449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751E61-5C85-45C4-B62A-4BE157B55921}" type="datetimeFigureOut">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338601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751E61-5C85-45C4-B62A-4BE157B55921}" type="datetimeFigureOut">
              <a:rPr lang="en-US" smtClean="0"/>
              <a:t>7/1/2019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328441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751E61-5C85-45C4-B62A-4BE157B55921}" type="datetimeFigureOut">
              <a:rPr lang="en-US" smtClean="0"/>
              <a:t>7/1/2019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163110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51E61-5C85-45C4-B62A-4BE157B55921}" type="datetimeFigureOut">
              <a:rPr lang="en-US" smtClean="0"/>
              <a:t>7/1/2019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3525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751E61-5C85-45C4-B62A-4BE157B55921}" type="datetimeFigureOut">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53772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751E61-5C85-45C4-B62A-4BE157B55921}" type="datetimeFigureOut">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192A7-BF60-44F4-BD8A-C18D138AA597}" type="slidenum">
              <a:rPr lang="en-US" smtClean="0"/>
              <a:t>‹#›</a:t>
            </a:fld>
            <a:endParaRPr lang="en-US"/>
          </a:p>
        </p:txBody>
      </p:sp>
    </p:spTree>
    <p:extLst>
      <p:ext uri="{BB962C8B-B14F-4D97-AF65-F5344CB8AC3E}">
        <p14:creationId xmlns:p14="http://schemas.microsoft.com/office/powerpoint/2010/main" val="411218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51E61-5C85-45C4-B62A-4BE157B55921}" type="datetimeFigureOut">
              <a:rPr lang="en-US" smtClean="0"/>
              <a:t>7/1/2019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192A7-BF60-44F4-BD8A-C18D138AA597}" type="slidenum">
              <a:rPr lang="en-US" smtClean="0"/>
              <a:t>‹#›</a:t>
            </a:fld>
            <a:endParaRPr lang="en-US"/>
          </a:p>
        </p:txBody>
      </p:sp>
    </p:spTree>
    <p:extLst>
      <p:ext uri="{BB962C8B-B14F-4D97-AF65-F5344CB8AC3E}">
        <p14:creationId xmlns:p14="http://schemas.microsoft.com/office/powerpoint/2010/main" val="12398883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defTabSz="914400" rtl="0" eaLnBrk="1" latinLnBrk="0" hangingPunct="1">
        <a:lnSpc>
          <a:spcPct val="90000"/>
        </a:lnSpc>
        <a:spcBef>
          <a:spcPct val="0"/>
        </a:spcBef>
        <a:buNone/>
        <a:defRPr sz="2100" b="1" kern="1200">
          <a:solidFill>
            <a:srgbClr val="0066B2"/>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Clr>
          <a:srgbClr val="0066B2"/>
        </a:buClr>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Clr>
          <a:srgbClr val="0066B2"/>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Clr>
          <a:srgbClr val="0066B2"/>
        </a:buClr>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Clr>
          <a:srgbClr val="0066B2"/>
        </a:buClr>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Clr>
          <a:srgbClr val="0066B2"/>
        </a:buClr>
        <a:buFont typeface="Arial" panose="020B0604020202020204" pitchFamily="34" charset="0"/>
        <a:buChar char="•"/>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hyperlink" Target="mailto:ldisque@mtc.gobv" TargetMode="External"/><Relationship Id="rId2" Type="http://schemas.openxmlformats.org/officeDocument/2006/relationships/hyperlink" Target="mailto:kathleen.cornett@alston.com" TargetMode="External"/><Relationship Id="rId1" Type="http://schemas.openxmlformats.org/officeDocument/2006/relationships/slideLayout" Target="../slideLayouts/slideLayout6.xml"/><Relationship Id="rId5" Type="http://schemas.openxmlformats.org/officeDocument/2006/relationships/hyperlink" Target="mailto:tim.winks@pwc.com" TargetMode="External"/><Relationship Id="rId4" Type="http://schemas.openxmlformats.org/officeDocument/2006/relationships/hyperlink" Target="mailto:scottwright@eversheds-sutherland.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88661" y="777664"/>
            <a:ext cx="6337299" cy="301707"/>
          </a:xfrm>
        </p:spPr>
        <p:txBody>
          <a:bodyPr/>
          <a:lstStyle/>
          <a:p>
            <a:r>
              <a:rPr lang="en-US" sz="2000" dirty="0" smtClean="0"/>
              <a:t>SEATA 2019 Annual Conference</a:t>
            </a:r>
            <a:endParaRPr lang="en-US" sz="2000" dirty="0"/>
          </a:p>
        </p:txBody>
      </p:sp>
      <p:sp>
        <p:nvSpPr>
          <p:cNvPr id="7" name="Title 6"/>
          <p:cNvSpPr>
            <a:spLocks noGrp="1"/>
          </p:cNvSpPr>
          <p:nvPr>
            <p:ph type="title"/>
          </p:nvPr>
        </p:nvSpPr>
        <p:spPr>
          <a:xfrm>
            <a:off x="988661" y="382533"/>
            <a:ext cx="7308851" cy="325679"/>
          </a:xfrm>
        </p:spPr>
        <p:txBody>
          <a:bodyPr>
            <a:noAutofit/>
          </a:bodyPr>
          <a:lstStyle/>
          <a:p>
            <a:r>
              <a:rPr lang="en-US" dirty="0" smtClean="0"/>
              <a:t>Recent and Significant Court Cases</a:t>
            </a:r>
            <a:endParaRPr lang="en-US" dirty="0"/>
          </a:p>
        </p:txBody>
      </p:sp>
      <p:sp>
        <p:nvSpPr>
          <p:cNvPr id="9" name="Text Placeholder 8"/>
          <p:cNvSpPr>
            <a:spLocks noGrp="1"/>
          </p:cNvSpPr>
          <p:nvPr>
            <p:ph type="body" sz="quarter" idx="10"/>
          </p:nvPr>
        </p:nvSpPr>
        <p:spPr>
          <a:xfrm>
            <a:off x="1098550" y="2055997"/>
            <a:ext cx="3992408" cy="310687"/>
          </a:xfrm>
        </p:spPr>
        <p:txBody>
          <a:bodyPr/>
          <a:lstStyle/>
          <a:p>
            <a:r>
              <a:rPr lang="en-US" sz="1800" dirty="0" smtClean="0"/>
              <a:t>July 15, 2019</a:t>
            </a:r>
            <a:endParaRPr lang="en-US" sz="1800" dirty="0"/>
          </a:p>
        </p:txBody>
      </p:sp>
      <p:sp>
        <p:nvSpPr>
          <p:cNvPr id="10" name="Text Placeholder 9"/>
          <p:cNvSpPr>
            <a:spLocks noGrp="1"/>
          </p:cNvSpPr>
          <p:nvPr>
            <p:ph type="body" sz="quarter" idx="11"/>
          </p:nvPr>
        </p:nvSpPr>
        <p:spPr>
          <a:xfrm>
            <a:off x="1098549" y="2470916"/>
            <a:ext cx="5922609" cy="290145"/>
          </a:xfrm>
        </p:spPr>
        <p:txBody>
          <a:bodyPr/>
          <a:lstStyle/>
          <a:p>
            <a:r>
              <a:rPr lang="en-US" sz="1600" dirty="0" smtClean="0"/>
              <a:t>Kathleen Cornett</a:t>
            </a:r>
            <a:endParaRPr lang="en-US" sz="1600" dirty="0"/>
          </a:p>
        </p:txBody>
      </p:sp>
      <p:sp>
        <p:nvSpPr>
          <p:cNvPr id="11" name="Text Placeholder 10"/>
          <p:cNvSpPr>
            <a:spLocks noGrp="1"/>
          </p:cNvSpPr>
          <p:nvPr>
            <p:ph type="body" sz="quarter" idx="12"/>
          </p:nvPr>
        </p:nvSpPr>
        <p:spPr>
          <a:xfrm>
            <a:off x="1088698" y="2737843"/>
            <a:ext cx="5384190" cy="278560"/>
          </a:xfrm>
        </p:spPr>
        <p:txBody>
          <a:bodyPr/>
          <a:lstStyle/>
          <a:p>
            <a:r>
              <a:rPr lang="en-US" sz="1600" dirty="0" smtClean="0"/>
              <a:t>Alston &amp; Bird</a:t>
            </a:r>
            <a:endParaRPr lang="en-US" sz="1600" dirty="0"/>
          </a:p>
        </p:txBody>
      </p:sp>
      <p:sp>
        <p:nvSpPr>
          <p:cNvPr id="12" name="Text Placeholder 9"/>
          <p:cNvSpPr txBox="1">
            <a:spLocks/>
          </p:cNvSpPr>
          <p:nvPr/>
        </p:nvSpPr>
        <p:spPr>
          <a:xfrm>
            <a:off x="1098549" y="3216976"/>
            <a:ext cx="4441957" cy="217609"/>
          </a:xfrm>
          <a:prstGeom prst="rect">
            <a:avLst/>
          </a:prstGeom>
        </p:spPr>
        <p:txBody>
          <a:bodyPr vert="horz" lIns="68580" tIns="34290" rIns="68580" bIns="34290" rtlCol="0" anchor="t" anchorCtr="0">
            <a:noAutofit/>
          </a:bodyPr>
          <a:lstStyle>
            <a:lvl1pPr marL="0" indent="0" algn="l" defTabSz="685800" rtl="0" eaLnBrk="1" latinLnBrk="0" hangingPunct="1">
              <a:lnSpc>
                <a:spcPct val="100000"/>
              </a:lnSpc>
              <a:spcBef>
                <a:spcPts val="0"/>
              </a:spcBef>
              <a:spcAft>
                <a:spcPts val="0"/>
              </a:spcAft>
              <a:buClr>
                <a:schemeClr val="accent1"/>
              </a:buClr>
              <a:buFont typeface="Verdana" panose="020B0604030504040204" pitchFamily="34" charset="0"/>
              <a:buNone/>
              <a:tabLst/>
              <a:defRPr sz="2000" b="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600" dirty="0">
                <a:latin typeface="Verdana" panose="020B0604030504040204" pitchFamily="34" charset="0"/>
                <a:ea typeface="Verdana" panose="020B0604030504040204" pitchFamily="34" charset="0"/>
                <a:cs typeface="Verdana" panose="020B0604030504040204" pitchFamily="34" charset="0"/>
              </a:rPr>
              <a:t>Lila Disque</a:t>
            </a:r>
          </a:p>
        </p:txBody>
      </p:sp>
      <p:sp>
        <p:nvSpPr>
          <p:cNvPr id="13" name="Text Placeholder 10"/>
          <p:cNvSpPr txBox="1">
            <a:spLocks/>
          </p:cNvSpPr>
          <p:nvPr/>
        </p:nvSpPr>
        <p:spPr>
          <a:xfrm>
            <a:off x="1098549" y="3473547"/>
            <a:ext cx="4441957" cy="208920"/>
          </a:xfrm>
          <a:prstGeom prst="rect">
            <a:avLst/>
          </a:prstGeom>
        </p:spPr>
        <p:txBody>
          <a:bodyPr vert="horz" lIns="68580" tIns="34290" rIns="68580" bIns="34290" rtlCol="0" anchor="t" anchorCtr="0">
            <a:noAutofit/>
          </a:bodyPr>
          <a:lstStyle>
            <a:lvl1pPr marL="0" indent="0" algn="l" defTabSz="685800" rtl="0" eaLnBrk="1" latinLnBrk="0" hangingPunct="1">
              <a:lnSpc>
                <a:spcPct val="100000"/>
              </a:lnSpc>
              <a:spcBef>
                <a:spcPts val="0"/>
              </a:spcBef>
              <a:spcAft>
                <a:spcPts val="0"/>
              </a:spcAft>
              <a:buClr>
                <a:schemeClr val="accent1"/>
              </a:buClr>
              <a:buFont typeface="Verdana" panose="020B0604030504040204" pitchFamily="34" charset="0"/>
              <a:buNone/>
              <a:tabLst/>
              <a:defRPr sz="2000" b="0" i="1"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600" dirty="0">
                <a:latin typeface="Verdana" panose="020B0604030504040204" pitchFamily="34" charset="0"/>
                <a:ea typeface="Verdana" panose="020B0604030504040204" pitchFamily="34" charset="0"/>
                <a:cs typeface="Verdana" panose="020B0604030504040204" pitchFamily="34" charset="0"/>
              </a:rPr>
              <a:t>Multistate</a:t>
            </a:r>
            <a:r>
              <a:rPr lang="en-US" sz="1600" dirty="0"/>
              <a:t> </a:t>
            </a:r>
            <a:r>
              <a:rPr lang="en-US" sz="1600" dirty="0">
                <a:latin typeface="Verdana" panose="020B0604030504040204" pitchFamily="34" charset="0"/>
                <a:ea typeface="Verdana" panose="020B0604030504040204" pitchFamily="34" charset="0"/>
                <a:cs typeface="Verdana" panose="020B0604030504040204" pitchFamily="34" charset="0"/>
              </a:rPr>
              <a:t>Tax Commission</a:t>
            </a:r>
          </a:p>
        </p:txBody>
      </p:sp>
      <p:sp>
        <p:nvSpPr>
          <p:cNvPr id="14" name="Text Placeholder 9"/>
          <p:cNvSpPr txBox="1">
            <a:spLocks/>
          </p:cNvSpPr>
          <p:nvPr/>
        </p:nvSpPr>
        <p:spPr>
          <a:xfrm>
            <a:off x="1108400" y="3952471"/>
            <a:ext cx="4441957" cy="217609"/>
          </a:xfrm>
          <a:prstGeom prst="rect">
            <a:avLst/>
          </a:prstGeom>
        </p:spPr>
        <p:txBody>
          <a:bodyPr vert="horz" lIns="68580" tIns="34290" rIns="68580" bIns="34290" rtlCol="0" anchor="t" anchorCtr="0">
            <a:noAutofit/>
          </a:bodyPr>
          <a:lstStyle>
            <a:lvl1pPr marL="0" indent="0" algn="l" defTabSz="685800" rtl="0" eaLnBrk="1" latinLnBrk="0" hangingPunct="1">
              <a:lnSpc>
                <a:spcPct val="100000"/>
              </a:lnSpc>
              <a:spcBef>
                <a:spcPts val="0"/>
              </a:spcBef>
              <a:spcAft>
                <a:spcPts val="0"/>
              </a:spcAft>
              <a:buClr>
                <a:schemeClr val="accent1"/>
              </a:buClr>
              <a:buFont typeface="Verdana" panose="020B0604030504040204" pitchFamily="34" charset="0"/>
              <a:buNone/>
              <a:tabLst/>
              <a:defRPr sz="2000" b="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600" dirty="0">
                <a:latin typeface="Verdana" panose="020B0604030504040204" pitchFamily="34" charset="0"/>
                <a:ea typeface="Verdana" panose="020B0604030504040204" pitchFamily="34" charset="0"/>
                <a:cs typeface="Verdana" panose="020B0604030504040204" pitchFamily="34" charset="0"/>
              </a:rPr>
              <a:t>Tim Winks	</a:t>
            </a:r>
            <a:r>
              <a:rPr lang="en-US" sz="1500" dirty="0">
                <a:latin typeface="Verdana" panose="020B0604030504040204" pitchFamily="34" charset="0"/>
                <a:ea typeface="Verdana" panose="020B0604030504040204" pitchFamily="34" charset="0"/>
                <a:cs typeface="Verdana" panose="020B0604030504040204" pitchFamily="34" charset="0"/>
              </a:rPr>
              <a:t>		</a:t>
            </a:r>
          </a:p>
        </p:txBody>
      </p:sp>
      <p:sp>
        <p:nvSpPr>
          <p:cNvPr id="15" name="Text Placeholder 10"/>
          <p:cNvSpPr txBox="1">
            <a:spLocks/>
          </p:cNvSpPr>
          <p:nvPr/>
        </p:nvSpPr>
        <p:spPr>
          <a:xfrm>
            <a:off x="1098549" y="4210737"/>
            <a:ext cx="4441957" cy="277278"/>
          </a:xfrm>
          <a:prstGeom prst="rect">
            <a:avLst/>
          </a:prstGeom>
        </p:spPr>
        <p:txBody>
          <a:bodyPr vert="horz" lIns="68580" tIns="34290" rIns="68580" bIns="34290" rtlCol="0" anchor="t" anchorCtr="0">
            <a:noAutofit/>
          </a:bodyPr>
          <a:lstStyle>
            <a:lvl1pPr marL="0" indent="0" algn="l" defTabSz="685800" rtl="0" eaLnBrk="1" latinLnBrk="0" hangingPunct="1">
              <a:lnSpc>
                <a:spcPct val="100000"/>
              </a:lnSpc>
              <a:spcBef>
                <a:spcPts val="0"/>
              </a:spcBef>
              <a:spcAft>
                <a:spcPts val="0"/>
              </a:spcAft>
              <a:buClr>
                <a:schemeClr val="accent1"/>
              </a:buClr>
              <a:buFont typeface="Verdana" panose="020B0604030504040204" pitchFamily="34" charset="0"/>
              <a:buNone/>
              <a:tabLst/>
              <a:defRPr sz="2000" b="0" i="1"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600" dirty="0" smtClean="0">
                <a:latin typeface="Verdana" panose="020B0604030504040204" pitchFamily="34" charset="0"/>
                <a:ea typeface="Verdana" panose="020B0604030504040204" pitchFamily="34" charset="0"/>
                <a:cs typeface="Verdana" panose="020B0604030504040204" pitchFamily="34" charset="0"/>
              </a:rPr>
              <a:t>PricewaterhouseCoopers</a:t>
            </a:r>
            <a:r>
              <a:rPr lang="en-US" sz="1500" dirty="0" smtClean="0">
                <a:latin typeface="Verdana" panose="020B0604030504040204" pitchFamily="34" charset="0"/>
                <a:ea typeface="Verdana" panose="020B0604030504040204" pitchFamily="34" charset="0"/>
                <a:cs typeface="Verdana" panose="020B0604030504040204" pitchFamily="34" charset="0"/>
              </a:rPr>
              <a:t> LLP</a:t>
            </a:r>
            <a:endParaRPr lang="en-US" sz="1500" dirty="0">
              <a:latin typeface="Verdana" panose="020B0604030504040204" pitchFamily="34" charset="0"/>
              <a:ea typeface="Verdana" panose="020B0604030504040204" pitchFamily="34" charset="0"/>
              <a:cs typeface="Verdana" panose="020B0604030504040204" pitchFamily="34" charset="0"/>
            </a:endParaRPr>
          </a:p>
          <a:p>
            <a:endParaRPr lang="en-US" sz="1500" dirty="0">
              <a:latin typeface="Verdana" panose="020B0604030504040204" pitchFamily="34" charset="0"/>
              <a:ea typeface="Verdana" panose="020B0604030504040204" pitchFamily="34" charset="0"/>
              <a:cs typeface="Verdana" panose="020B0604030504040204" pitchFamily="34" charset="0"/>
            </a:endParaRPr>
          </a:p>
        </p:txBody>
      </p:sp>
      <p:sp>
        <p:nvSpPr>
          <p:cNvPr id="2" name="TextBox 1"/>
          <p:cNvSpPr txBox="1"/>
          <p:nvPr/>
        </p:nvSpPr>
        <p:spPr>
          <a:xfrm>
            <a:off x="1088698" y="4698350"/>
            <a:ext cx="3643780" cy="338554"/>
          </a:xfrm>
          <a:prstGeom prst="rect">
            <a:avLst/>
          </a:prstGeom>
          <a:noFill/>
        </p:spPr>
        <p:txBody>
          <a:bodyPr wrap="square" rtlCol="0">
            <a:spAutoFit/>
          </a:bodyPr>
          <a:lstStyle/>
          <a:p>
            <a:r>
              <a:rPr lang="en-US" sz="1600" dirty="0">
                <a:latin typeface="Verdana" panose="020B0604030504040204" pitchFamily="34" charset="0"/>
                <a:ea typeface="Verdana" panose="020B0604030504040204" pitchFamily="34" charset="0"/>
                <a:cs typeface="Verdana" panose="020B0604030504040204" pitchFamily="34" charset="0"/>
              </a:rPr>
              <a:t>Scott </a:t>
            </a:r>
            <a:r>
              <a:rPr lang="en-US" sz="1600" dirty="0" smtClean="0">
                <a:latin typeface="Verdana" panose="020B0604030504040204" pitchFamily="34" charset="0"/>
                <a:ea typeface="Verdana" panose="020B0604030504040204" pitchFamily="34" charset="0"/>
                <a:cs typeface="Verdana" panose="020B0604030504040204" pitchFamily="34" charset="0"/>
              </a:rPr>
              <a:t>Wright</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1098549" y="5000599"/>
            <a:ext cx="4159624" cy="338554"/>
          </a:xfrm>
          <a:prstGeom prst="rect">
            <a:avLst/>
          </a:prstGeom>
          <a:noFill/>
        </p:spPr>
        <p:txBody>
          <a:bodyPr wrap="square" rtlCol="0">
            <a:spAutoFit/>
          </a:bodyPr>
          <a:lstStyle/>
          <a:p>
            <a:r>
              <a:rPr lang="en-US" sz="1600" i="1" dirty="0">
                <a:latin typeface="Verdana" panose="020B0604030504040204" pitchFamily="34" charset="0"/>
                <a:ea typeface="Verdana" panose="020B0604030504040204" pitchFamily="34" charset="0"/>
                <a:cs typeface="Verdana" panose="020B0604030504040204" pitchFamily="34" charset="0"/>
              </a:rPr>
              <a:t>Eversheds Sutherland (US) </a:t>
            </a:r>
            <a:r>
              <a:rPr lang="en-US" sz="1600" i="1" dirty="0" smtClean="0">
                <a:latin typeface="Verdana" panose="020B0604030504040204" pitchFamily="34" charset="0"/>
                <a:ea typeface="Verdana" panose="020B0604030504040204" pitchFamily="34" charset="0"/>
                <a:cs typeface="Verdana" panose="020B0604030504040204" pitchFamily="34" charset="0"/>
              </a:rPr>
              <a:t>LLP</a:t>
            </a:r>
            <a:endParaRPr lang="en-US" sz="1600"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885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Corp. Exec. Bd. Co. v. Virginia Dep't of Taxation, 297 Va. </a:t>
            </a:r>
            <a:r>
              <a:rPr lang="en-US" sz="2000" b="1" i="1" dirty="0" smtClean="0"/>
              <a:t>57</a:t>
            </a:r>
            <a:r>
              <a:rPr lang="en-US" sz="2000" b="1" i="1" dirty="0"/>
              <a:t> </a:t>
            </a:r>
            <a:r>
              <a:rPr lang="en-US" sz="2000" b="1" i="1" dirty="0" smtClean="0"/>
              <a:t>(2019</a:t>
            </a:r>
            <a:r>
              <a:rPr lang="en-US" sz="2000" b="1" i="1" dirty="0"/>
              <a:t>)</a:t>
            </a:r>
            <a:endParaRPr lang="en-US" sz="2000" dirty="0"/>
          </a:p>
        </p:txBody>
      </p:sp>
      <p:sp>
        <p:nvSpPr>
          <p:cNvPr id="3" name="Title 2"/>
          <p:cNvSpPr>
            <a:spLocks noGrp="1"/>
          </p:cNvSpPr>
          <p:nvPr>
            <p:ph type="title"/>
          </p:nvPr>
        </p:nvSpPr>
        <p:spPr/>
        <p:txBody>
          <a:bodyPr/>
          <a:lstStyle/>
          <a:p>
            <a:pPr algn="just"/>
            <a:r>
              <a:rPr lang="en-US" dirty="0" smtClean="0"/>
              <a:t>Virginia — Alternative </a:t>
            </a:r>
            <a:r>
              <a:rPr lang="en-US" dirty="0"/>
              <a:t>Method of </a:t>
            </a:r>
            <a:r>
              <a:rPr lang="en-US" dirty="0" smtClean="0"/>
              <a:t>Apportionment</a:t>
            </a:r>
            <a:endParaRPr lang="en-US" dirty="0"/>
          </a:p>
        </p:txBody>
      </p:sp>
      <p:sp>
        <p:nvSpPr>
          <p:cNvPr id="4" name="Content Placeholder 3"/>
          <p:cNvSpPr>
            <a:spLocks noGrp="1"/>
          </p:cNvSpPr>
          <p:nvPr>
            <p:ph sz="quarter" idx="14"/>
          </p:nvPr>
        </p:nvSpPr>
        <p:spPr>
          <a:xfrm>
            <a:off x="429768" y="1517903"/>
            <a:ext cx="8280400" cy="5029545"/>
          </a:xfrm>
        </p:spPr>
        <p:txBody>
          <a:bodyPr/>
          <a:lstStyle/>
          <a:p>
            <a:pPr lvl="0" algn="just">
              <a:lnSpc>
                <a:spcPct val="100000"/>
              </a:lnSpc>
              <a:spcBef>
                <a:spcPts val="600"/>
              </a:spcBef>
              <a:spcAft>
                <a:spcPts val="600"/>
              </a:spcAft>
            </a:pPr>
            <a:r>
              <a:rPr lang="en-US" sz="1600" dirty="0"/>
              <a:t>The Virginia Supreme Court concluded that costs of performance methodology as applied to an in-state service provider did not violate the Due Process or Commerce Clauses of the US Constitution, and the service provider was not entitled to relief under state regulation.</a:t>
            </a:r>
          </a:p>
          <a:p>
            <a:pPr lvl="0" algn="just">
              <a:lnSpc>
                <a:spcPct val="100000"/>
              </a:lnSpc>
              <a:spcBef>
                <a:spcPts val="600"/>
              </a:spcBef>
              <a:spcAft>
                <a:spcPts val="600"/>
              </a:spcAft>
            </a:pPr>
            <a:r>
              <a:rPr lang="en-US" sz="1600" dirty="0"/>
              <a:t>Under the statutory apportionment formula, nearly 100% of the service provider’s receipts were sourced to Virginia although 95% of its sales occurred outside the state. In addition, since a number of other states employed a market-sourcing formula for sourcing services, the provider paid state on more than 120% of its income.</a:t>
            </a:r>
          </a:p>
          <a:p>
            <a:pPr lvl="0" algn="just">
              <a:lnSpc>
                <a:spcPct val="100000"/>
              </a:lnSpc>
              <a:spcBef>
                <a:spcPts val="600"/>
              </a:spcBef>
              <a:spcAft>
                <a:spcPts val="600"/>
              </a:spcAft>
            </a:pPr>
            <a:r>
              <a:rPr lang="en-US" sz="1600" dirty="0"/>
              <a:t>In denying relief, the court explained that duplicative taxation, by itself, does not violate the Constitution.</a:t>
            </a:r>
          </a:p>
          <a:p>
            <a:pPr lvl="0" algn="just">
              <a:lnSpc>
                <a:spcPct val="100000"/>
              </a:lnSpc>
              <a:spcBef>
                <a:spcPts val="600"/>
              </a:spcBef>
              <a:spcAft>
                <a:spcPts val="600"/>
              </a:spcAft>
            </a:pPr>
            <a:r>
              <a:rPr lang="en-US" sz="1600" dirty="0"/>
              <a:t>Additionally, the </a:t>
            </a:r>
            <a:r>
              <a:rPr lang="en-US" sz="1600" dirty="0" smtClean="0"/>
              <a:t>Court </a:t>
            </a:r>
            <a:r>
              <a:rPr lang="en-US" sz="1600" dirty="0"/>
              <a:t>noted that since the provider’s products were developed in Virginia and resided on in-state servers, the state’s apportionment did not “reach beyond that portion of value that is fairly attributable to economic activity within the taxing state.”</a:t>
            </a:r>
          </a:p>
          <a:p>
            <a:pPr algn="just">
              <a:lnSpc>
                <a:spcPct val="100000"/>
              </a:lnSpc>
              <a:spcBef>
                <a:spcPts val="600"/>
              </a:spcBef>
              <a:spcAft>
                <a:spcPts val="600"/>
              </a:spcAft>
            </a:pPr>
            <a:r>
              <a:rPr lang="en-US" sz="1600" dirty="0"/>
              <a:t>Relief under the </a:t>
            </a:r>
            <a:r>
              <a:rPr lang="en-US" sz="1600" dirty="0" smtClean="0"/>
              <a:t>state’s </a:t>
            </a:r>
            <a:r>
              <a:rPr lang="en-US" sz="1600" dirty="0"/>
              <a:t>regulation was denied because the provider could not establish that inequity was attributable to Virginia as opposed </a:t>
            </a:r>
            <a:r>
              <a:rPr lang="en-US" sz="1600" dirty="0" smtClean="0"/>
              <a:t>to changes </a:t>
            </a:r>
            <a:r>
              <a:rPr lang="en-US" sz="1600" dirty="0"/>
              <a:t>adopted more recently by other states.</a:t>
            </a:r>
          </a:p>
        </p:txBody>
      </p:sp>
      <p:sp>
        <p:nvSpPr>
          <p:cNvPr id="5" name="Slide Number Placeholder 4"/>
          <p:cNvSpPr>
            <a:spLocks noGrp="1"/>
          </p:cNvSpPr>
          <p:nvPr>
            <p:ph type="sldNum" sz="quarter" idx="16"/>
          </p:nvPr>
        </p:nvSpPr>
        <p:spPr/>
        <p:txBody>
          <a:bodyPr/>
          <a:lstStyle/>
          <a:p>
            <a:fld id="{03F1EFBE-6FC5-4E3B-A532-A391AE8323A1}" type="slidenum">
              <a:rPr lang="en-GB" smtClean="0"/>
              <a:pPr/>
              <a:t>10</a:t>
            </a:fld>
            <a:endParaRPr lang="en-GB" dirty="0"/>
          </a:p>
        </p:txBody>
      </p:sp>
    </p:spTree>
    <p:extLst>
      <p:ext uri="{BB962C8B-B14F-4D97-AF65-F5344CB8AC3E}">
        <p14:creationId xmlns:p14="http://schemas.microsoft.com/office/powerpoint/2010/main" val="277016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Crown Packaging Technology, Inc. v. Dir., Div. of </a:t>
            </a:r>
            <a:r>
              <a:rPr lang="en-US" sz="2000" b="1" i="1" dirty="0" smtClean="0"/>
              <a:t>Taxation</a:t>
            </a:r>
            <a:r>
              <a:rPr lang="en-US" sz="2000" b="1" dirty="0" smtClean="0"/>
              <a:t>, No</a:t>
            </a:r>
            <a:r>
              <a:rPr lang="en-US" sz="2000" b="1" dirty="0"/>
              <a:t>. 003249-2012 (N.J. Tax Ct. Feb. 26, 2019</a:t>
            </a:r>
            <a:r>
              <a:rPr lang="en-US" sz="2000" b="1" dirty="0" smtClean="0"/>
              <a:t>)</a:t>
            </a:r>
            <a:endParaRPr lang="en-US" sz="2000" b="1" dirty="0"/>
          </a:p>
        </p:txBody>
      </p:sp>
      <p:sp>
        <p:nvSpPr>
          <p:cNvPr id="3" name="Title 2"/>
          <p:cNvSpPr>
            <a:spLocks noGrp="1"/>
          </p:cNvSpPr>
          <p:nvPr>
            <p:ph type="title"/>
          </p:nvPr>
        </p:nvSpPr>
        <p:spPr/>
        <p:txBody>
          <a:bodyPr/>
          <a:lstStyle/>
          <a:p>
            <a:pPr algn="just"/>
            <a:r>
              <a:rPr lang="en-US" dirty="0" smtClean="0"/>
              <a:t>New Jersey — IP Holding Company Nexus </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a:t>The New Jersey Tax Court denied a holding company’s motion for partial summary judgment seeking a determination that the taxpayer lacked nexus with New </a:t>
            </a:r>
            <a:r>
              <a:rPr lang="en-US" sz="1800" dirty="0" smtClean="0"/>
              <a:t>Jersey.</a:t>
            </a:r>
          </a:p>
          <a:p>
            <a:pPr lvl="1" algn="just">
              <a:lnSpc>
                <a:spcPct val="100000"/>
              </a:lnSpc>
              <a:spcBef>
                <a:spcPts val="600"/>
              </a:spcBef>
              <a:spcAft>
                <a:spcPts val="600"/>
              </a:spcAft>
              <a:buFont typeface="Courier New" panose="02070309020205020404" pitchFamily="49" charset="0"/>
              <a:buChar char="o"/>
            </a:pPr>
            <a:r>
              <a:rPr lang="en-US" dirty="0" smtClean="0"/>
              <a:t>The </a:t>
            </a:r>
            <a:r>
              <a:rPr lang="en-US" dirty="0"/>
              <a:t>taxpayer’s only connection to the state </a:t>
            </a:r>
            <a:r>
              <a:rPr lang="en-US" dirty="0" smtClean="0"/>
              <a:t>was </a:t>
            </a:r>
            <a:r>
              <a:rPr lang="en-US" dirty="0"/>
              <a:t>the receipt of royalties from an affiliate doing business in New </a:t>
            </a:r>
            <a:r>
              <a:rPr lang="en-US" dirty="0" smtClean="0"/>
              <a:t>Jersey.</a:t>
            </a:r>
          </a:p>
          <a:p>
            <a:pPr algn="just">
              <a:lnSpc>
                <a:spcPct val="100000"/>
              </a:lnSpc>
              <a:spcBef>
                <a:spcPts val="600"/>
              </a:spcBef>
              <a:spcAft>
                <a:spcPts val="600"/>
              </a:spcAft>
            </a:pPr>
            <a:r>
              <a:rPr lang="en-US" sz="1800" dirty="0" smtClean="0"/>
              <a:t>The </a:t>
            </a:r>
            <a:r>
              <a:rPr lang="en-US" sz="1800" dirty="0"/>
              <a:t>court acknowledged that the taxpayer’s facts appeared to be distinguishable from the facts in </a:t>
            </a:r>
            <a:r>
              <a:rPr lang="en-US" sz="1800" i="1" dirty="0" err="1"/>
              <a:t>Lanco</a:t>
            </a:r>
            <a:r>
              <a:rPr lang="en-US" sz="1800" i="1" dirty="0"/>
              <a:t>, Inc. v. Dir., Div. of Taxation</a:t>
            </a:r>
            <a:r>
              <a:rPr lang="en-US" sz="1800" dirty="0"/>
              <a:t>, 188 N.J. 380 (N.J. 2006</a:t>
            </a:r>
            <a:r>
              <a:rPr lang="en-US" sz="1800" dirty="0" smtClean="0"/>
              <a:t>), </a:t>
            </a:r>
            <a:r>
              <a:rPr lang="en-US" sz="1800" dirty="0"/>
              <a:t>but </a:t>
            </a:r>
            <a:r>
              <a:rPr lang="en-US" sz="1800" dirty="0" smtClean="0"/>
              <a:t>the </a:t>
            </a:r>
            <a:r>
              <a:rPr lang="en-US" sz="1800" dirty="0"/>
              <a:t>facts regarding the taxpayer’s </a:t>
            </a:r>
            <a:r>
              <a:rPr lang="en-US" sz="1800" dirty="0" smtClean="0"/>
              <a:t>in-state activities were </a:t>
            </a:r>
            <a:r>
              <a:rPr lang="en-US" sz="1800" dirty="0"/>
              <a:t>not sufficiently developed </a:t>
            </a:r>
            <a:r>
              <a:rPr lang="en-US" sz="1800" dirty="0" smtClean="0"/>
              <a:t>and discovery </a:t>
            </a:r>
            <a:r>
              <a:rPr lang="en-US" sz="1800" dirty="0"/>
              <a:t>was still </a:t>
            </a:r>
            <a:r>
              <a:rPr lang="en-US" sz="1800" dirty="0" smtClean="0"/>
              <a:t>incomplete.</a:t>
            </a:r>
          </a:p>
          <a:p>
            <a:pPr lvl="1" algn="just">
              <a:lnSpc>
                <a:spcPct val="100000"/>
              </a:lnSpc>
              <a:spcBef>
                <a:spcPts val="600"/>
              </a:spcBef>
              <a:spcAft>
                <a:spcPts val="600"/>
              </a:spcAft>
              <a:buFont typeface="Courier New" panose="02070309020205020404" pitchFamily="49" charset="0"/>
              <a:buChar char="o"/>
            </a:pPr>
            <a:r>
              <a:rPr lang="en-US" i="1" dirty="0" err="1" smtClean="0"/>
              <a:t>Lanco</a:t>
            </a:r>
            <a:r>
              <a:rPr lang="en-US" i="1" dirty="0" smtClean="0"/>
              <a:t> </a:t>
            </a:r>
            <a:r>
              <a:rPr lang="en-US" dirty="0" smtClean="0"/>
              <a:t>held </a:t>
            </a:r>
            <a:r>
              <a:rPr lang="en-US" dirty="0"/>
              <a:t>that an out-of-state company lacking a physical presence in New Jersey was deemed to be doing business in the state by receiving state-sourced royalty </a:t>
            </a:r>
            <a:r>
              <a:rPr lang="en-US" dirty="0" smtClean="0"/>
              <a:t>income.</a:t>
            </a:r>
            <a:endParaRPr lang="en-US" dirty="0"/>
          </a:p>
          <a:p>
            <a:pPr lvl="1"/>
            <a:endParaRPr lang="en-US"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11</a:t>
            </a:fld>
            <a:endParaRPr lang="en-GB" dirty="0"/>
          </a:p>
        </p:txBody>
      </p:sp>
    </p:spTree>
    <p:extLst>
      <p:ext uri="{BB962C8B-B14F-4D97-AF65-F5344CB8AC3E}">
        <p14:creationId xmlns:p14="http://schemas.microsoft.com/office/powerpoint/2010/main" val="2795431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862643"/>
            <a:ext cx="8280400" cy="856954"/>
          </a:xfrm>
        </p:spPr>
        <p:txBody>
          <a:bodyPr/>
          <a:lstStyle/>
          <a:p>
            <a:pPr algn="just"/>
            <a:r>
              <a:rPr lang="en-US" sz="2000" b="1" i="1" dirty="0"/>
              <a:t>Daimler Investments US </a:t>
            </a:r>
            <a:r>
              <a:rPr lang="en-US" sz="2000" b="1" i="1" dirty="0" smtClean="0"/>
              <a:t>Corp. </a:t>
            </a:r>
            <a:r>
              <a:rPr lang="en-US" sz="2000" b="1" i="1" dirty="0"/>
              <a:t>v. </a:t>
            </a:r>
            <a:r>
              <a:rPr lang="en-US" sz="2000" b="1" i="1" dirty="0" smtClean="0"/>
              <a:t>Dir., Div. </a:t>
            </a:r>
            <a:r>
              <a:rPr lang="en-US" sz="2000" b="1" i="1" dirty="0"/>
              <a:t>of </a:t>
            </a:r>
            <a:r>
              <a:rPr lang="en-US" sz="2000" b="1" i="1" dirty="0" smtClean="0"/>
              <a:t>Taxation</a:t>
            </a:r>
            <a:r>
              <a:rPr lang="en-US" sz="2000" b="1" dirty="0" smtClean="0"/>
              <a:t>, </a:t>
            </a:r>
            <a:r>
              <a:rPr lang="en-US" sz="2000" b="1" dirty="0"/>
              <a:t>No. </a:t>
            </a:r>
            <a:r>
              <a:rPr lang="en-US" sz="2000" b="1" dirty="0" smtClean="0"/>
              <a:t>008165-2016 (N.J. Tax Ct. Jan. 31, 2019)</a:t>
            </a:r>
            <a:endParaRPr lang="en-US" sz="2000" b="1" dirty="0"/>
          </a:p>
          <a:p>
            <a:endParaRPr lang="en-US" dirty="0"/>
          </a:p>
        </p:txBody>
      </p:sp>
      <p:sp>
        <p:nvSpPr>
          <p:cNvPr id="3" name="Title 2"/>
          <p:cNvSpPr>
            <a:spLocks noGrp="1"/>
          </p:cNvSpPr>
          <p:nvPr>
            <p:ph type="title"/>
          </p:nvPr>
        </p:nvSpPr>
        <p:spPr>
          <a:xfrm>
            <a:off x="429768" y="468406"/>
            <a:ext cx="8212208" cy="625803"/>
          </a:xfrm>
        </p:spPr>
        <p:txBody>
          <a:bodyPr/>
          <a:lstStyle/>
          <a:p>
            <a:pPr algn="just"/>
            <a:r>
              <a:rPr lang="en-US" dirty="0" smtClean="0"/>
              <a:t>New Jersey — State and Local Tax Addback </a:t>
            </a:r>
            <a:endParaRPr lang="en-US" dirty="0"/>
          </a:p>
        </p:txBody>
      </p:sp>
      <p:sp>
        <p:nvSpPr>
          <p:cNvPr id="4" name="Content Placeholder 3"/>
          <p:cNvSpPr>
            <a:spLocks noGrp="1"/>
          </p:cNvSpPr>
          <p:nvPr>
            <p:ph sz="quarter" idx="14"/>
          </p:nvPr>
        </p:nvSpPr>
        <p:spPr>
          <a:xfrm>
            <a:off x="429768" y="1587260"/>
            <a:ext cx="8280400" cy="4991165"/>
          </a:xfrm>
        </p:spPr>
        <p:txBody>
          <a:bodyPr/>
          <a:lstStyle/>
          <a:p>
            <a:pPr algn="just">
              <a:lnSpc>
                <a:spcPct val="100000"/>
              </a:lnSpc>
              <a:spcBef>
                <a:spcPts val="600"/>
              </a:spcBef>
              <a:spcAft>
                <a:spcPts val="600"/>
              </a:spcAft>
            </a:pPr>
            <a:r>
              <a:rPr lang="en-US" sz="1800" dirty="0" smtClean="0"/>
              <a:t>The New Jersey Tax Court agreed with the taxpayer’s argument that intercompany payments made under a tax-sharing agreement </a:t>
            </a:r>
            <a:r>
              <a:rPr lang="en-US" sz="1800" dirty="0"/>
              <a:t>from </a:t>
            </a:r>
            <a:r>
              <a:rPr lang="en-US" sz="1800" dirty="0" smtClean="0"/>
              <a:t>the taxpayer’s financing </a:t>
            </a:r>
            <a:r>
              <a:rPr lang="en-US" sz="1800" dirty="0"/>
              <a:t>arm to affiliates do not constitute a tax and need not be added back into the financing arm’s New Jersey taxable </a:t>
            </a:r>
            <a:r>
              <a:rPr lang="en-US" sz="1800" dirty="0" smtClean="0"/>
              <a:t>income.</a:t>
            </a:r>
          </a:p>
          <a:p>
            <a:pPr lvl="1" algn="just">
              <a:lnSpc>
                <a:spcPct val="100000"/>
              </a:lnSpc>
              <a:spcBef>
                <a:spcPts val="600"/>
              </a:spcBef>
              <a:spcAft>
                <a:spcPts val="600"/>
              </a:spcAft>
              <a:buFont typeface="Courier New" panose="02070309020205020404" pitchFamily="49" charset="0"/>
              <a:buChar char="o"/>
            </a:pPr>
            <a:r>
              <a:rPr lang="en-US" dirty="0"/>
              <a:t>The </a:t>
            </a:r>
            <a:r>
              <a:rPr lang="en-US" dirty="0" smtClean="0"/>
              <a:t>court </a:t>
            </a:r>
            <a:r>
              <a:rPr lang="en-US" dirty="0"/>
              <a:t>disagreed with the Division’s position that the </a:t>
            </a:r>
            <a:r>
              <a:rPr lang="en-US" dirty="0" smtClean="0"/>
              <a:t>payments were </a:t>
            </a:r>
            <a:r>
              <a:rPr lang="en-US" dirty="0"/>
              <a:t>indirect </a:t>
            </a:r>
            <a:r>
              <a:rPr lang="en-US" dirty="0" smtClean="0"/>
              <a:t>tax payments. Rather, the payments </a:t>
            </a:r>
            <a:r>
              <a:rPr lang="en-US" dirty="0"/>
              <a:t>are an accounting </a:t>
            </a:r>
            <a:r>
              <a:rPr lang="en-US" dirty="0" smtClean="0"/>
              <a:t>mechanism to </a:t>
            </a:r>
            <a:r>
              <a:rPr lang="en-US" dirty="0"/>
              <a:t>calculate, </a:t>
            </a:r>
            <a:r>
              <a:rPr lang="en-US" dirty="0" smtClean="0"/>
              <a:t>estimate </a:t>
            </a:r>
            <a:r>
              <a:rPr lang="en-US" dirty="0"/>
              <a:t>and reconcile the parent’s payment of the taxpayer’s tax obligations on its apportioned income in combined reporting states. </a:t>
            </a:r>
            <a:endParaRPr lang="en-US" dirty="0" smtClean="0"/>
          </a:p>
          <a:p>
            <a:pPr algn="just">
              <a:lnSpc>
                <a:spcPct val="100000"/>
              </a:lnSpc>
              <a:spcBef>
                <a:spcPts val="600"/>
              </a:spcBef>
              <a:spcAft>
                <a:spcPts val="600"/>
              </a:spcAft>
            </a:pPr>
            <a:r>
              <a:rPr lang="en-US" sz="1800" dirty="0" smtClean="0"/>
              <a:t>However, the </a:t>
            </a:r>
            <a:r>
              <a:rPr lang="en-US" sz="1800" dirty="0"/>
              <a:t>court concluded that the taxpayer must </a:t>
            </a:r>
            <a:r>
              <a:rPr lang="en-US" sz="1800" dirty="0" smtClean="0"/>
              <a:t>add back </a:t>
            </a:r>
            <a:r>
              <a:rPr lang="en-US" sz="1800" dirty="0"/>
              <a:t>the pro rata share of its tax liability paid by the parent in combined reporting jurisdictions.</a:t>
            </a:r>
          </a:p>
        </p:txBody>
      </p:sp>
      <p:sp>
        <p:nvSpPr>
          <p:cNvPr id="5" name="Slide Number Placeholder 4"/>
          <p:cNvSpPr>
            <a:spLocks noGrp="1"/>
          </p:cNvSpPr>
          <p:nvPr>
            <p:ph type="sldNum" sz="quarter" idx="16"/>
          </p:nvPr>
        </p:nvSpPr>
        <p:spPr/>
        <p:txBody>
          <a:bodyPr/>
          <a:lstStyle/>
          <a:p>
            <a:fld id="{03F1EFBE-6FC5-4E3B-A532-A391AE8323A1}" type="slidenum">
              <a:rPr lang="en-GB" smtClean="0"/>
              <a:pPr/>
              <a:t>12</a:t>
            </a:fld>
            <a:endParaRPr lang="en-GB" dirty="0"/>
          </a:p>
        </p:txBody>
      </p:sp>
    </p:spTree>
    <p:extLst>
      <p:ext uri="{BB962C8B-B14F-4D97-AF65-F5344CB8AC3E}">
        <p14:creationId xmlns:p14="http://schemas.microsoft.com/office/powerpoint/2010/main" val="1055462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smtClean="0"/>
              <a:t>PopularCategories.com, Inc. </a:t>
            </a:r>
            <a:r>
              <a:rPr lang="en-US" sz="2000" b="1" i="1" dirty="0"/>
              <a:t>v. </a:t>
            </a:r>
            <a:r>
              <a:rPr lang="en-US" sz="2000" b="1" i="1" dirty="0" err="1"/>
              <a:t>Gerregano</a:t>
            </a:r>
            <a:r>
              <a:rPr lang="en-US" sz="2000" b="1" dirty="0"/>
              <a:t>, No. M2017-01382-COA-R3-CV (Tenn. Ct. App. Dec. 20, 2018)</a:t>
            </a:r>
          </a:p>
          <a:p>
            <a:endParaRPr lang="en-US" dirty="0"/>
          </a:p>
        </p:txBody>
      </p:sp>
      <p:sp>
        <p:nvSpPr>
          <p:cNvPr id="3" name="Title 2"/>
          <p:cNvSpPr>
            <a:spLocks noGrp="1"/>
          </p:cNvSpPr>
          <p:nvPr>
            <p:ph type="title"/>
          </p:nvPr>
        </p:nvSpPr>
        <p:spPr/>
        <p:txBody>
          <a:bodyPr/>
          <a:lstStyle/>
          <a:p>
            <a:pPr algn="just"/>
            <a:r>
              <a:rPr lang="en-US" dirty="0" smtClean="0"/>
              <a:t>Tennessee — Right to Apportion</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dirty="0" smtClean="0"/>
              <a:t>The </a:t>
            </a:r>
            <a:r>
              <a:rPr lang="en-US" dirty="0"/>
              <a:t>Tennessee Court of Appeals held a company doing business in Tennessee that is incorporated in Florida had the right to apportion its net worth and net earnings for purposes of the franchise and excise </a:t>
            </a:r>
            <a:r>
              <a:rPr lang="en-US" dirty="0" smtClean="0"/>
              <a:t>taxes.</a:t>
            </a:r>
          </a:p>
          <a:p>
            <a:pPr algn="just">
              <a:lnSpc>
                <a:spcPct val="100000"/>
              </a:lnSpc>
              <a:spcBef>
                <a:spcPts val="600"/>
              </a:spcBef>
              <a:spcAft>
                <a:spcPts val="600"/>
              </a:spcAft>
            </a:pPr>
            <a:r>
              <a:rPr lang="en-US" dirty="0" smtClean="0"/>
              <a:t>The court disagreed with the Department of Revenue’s argument that the taxpayer was not entitled </a:t>
            </a:r>
            <a:r>
              <a:rPr lang="en-US" dirty="0"/>
              <a:t>to apportion its net worth and net earnings because it did not do business outside of the </a:t>
            </a:r>
            <a:r>
              <a:rPr lang="en-US" dirty="0" smtClean="0"/>
              <a:t>state.</a:t>
            </a:r>
          </a:p>
          <a:p>
            <a:pPr algn="just">
              <a:lnSpc>
                <a:spcPct val="100000"/>
              </a:lnSpc>
              <a:spcBef>
                <a:spcPts val="600"/>
              </a:spcBef>
              <a:spcAft>
                <a:spcPts val="600"/>
              </a:spcAft>
            </a:pPr>
            <a:r>
              <a:rPr lang="en-US" dirty="0" smtClean="0"/>
              <a:t>The </a:t>
            </a:r>
            <a:r>
              <a:rPr lang="en-US" dirty="0"/>
              <a:t>court determined that the taxpayer’s incorporation in Florida was doing business with the state such that it must apportion </a:t>
            </a:r>
            <a:r>
              <a:rPr lang="en-US" dirty="0" smtClean="0"/>
              <a:t>for Tennessee’s taxes.</a:t>
            </a:r>
            <a:endParaRPr lang="en-US"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13</a:t>
            </a:fld>
            <a:endParaRPr lang="en-GB" dirty="0"/>
          </a:p>
        </p:txBody>
      </p:sp>
    </p:spTree>
    <p:extLst>
      <p:ext uri="{BB962C8B-B14F-4D97-AF65-F5344CB8AC3E}">
        <p14:creationId xmlns:p14="http://schemas.microsoft.com/office/powerpoint/2010/main" val="2577844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29768" y="966158"/>
            <a:ext cx="8280400" cy="656854"/>
          </a:xfrm>
        </p:spPr>
        <p:txBody>
          <a:bodyPr>
            <a:noAutofit/>
          </a:bodyPr>
          <a:lstStyle/>
          <a:p>
            <a:pPr algn="just"/>
            <a:r>
              <a:rPr lang="en-US" sz="2000" b="1" i="1" dirty="0"/>
              <a:t>In the Matter of Goldman Sachs Petershill Fund Offshore Holdings </a:t>
            </a:r>
            <a:r>
              <a:rPr lang="en-US" sz="2000" b="1" i="1" dirty="0" smtClean="0"/>
              <a:t>Corp.</a:t>
            </a:r>
            <a:r>
              <a:rPr lang="en-US" sz="2000" b="1" dirty="0" smtClean="0"/>
              <a:t>, TAT(H)16-9(GC) (</a:t>
            </a:r>
            <a:r>
              <a:rPr lang="en-US" sz="2000" b="1" dirty="0" err="1" smtClean="0"/>
              <a:t>N.Y.C</a:t>
            </a:r>
            <a:r>
              <a:rPr lang="en-US" sz="2000" b="1" dirty="0" smtClean="0"/>
              <a:t>. Tax Trib. Dec. 6, 2018)</a:t>
            </a:r>
            <a:endParaRPr lang="en-US" sz="2000" b="1" i="1" dirty="0"/>
          </a:p>
        </p:txBody>
      </p:sp>
      <p:sp>
        <p:nvSpPr>
          <p:cNvPr id="4" name="Title 3"/>
          <p:cNvSpPr>
            <a:spLocks noGrp="1"/>
          </p:cNvSpPr>
          <p:nvPr>
            <p:ph type="title"/>
          </p:nvPr>
        </p:nvSpPr>
        <p:spPr>
          <a:xfrm>
            <a:off x="429768" y="299339"/>
            <a:ext cx="8280400" cy="708057"/>
          </a:xfrm>
        </p:spPr>
        <p:txBody>
          <a:bodyPr/>
          <a:lstStyle/>
          <a:p>
            <a:pPr algn="just"/>
            <a:r>
              <a:rPr lang="en-US" dirty="0" smtClean="0"/>
              <a:t>New York City — Non-Unitary Partner’s Interest Subject to Tax</a:t>
            </a:r>
            <a:endParaRPr lang="en-US" dirty="0"/>
          </a:p>
        </p:txBody>
      </p:sp>
      <p:sp>
        <p:nvSpPr>
          <p:cNvPr id="5" name="Content Placeholder 4"/>
          <p:cNvSpPr>
            <a:spLocks noGrp="1"/>
          </p:cNvSpPr>
          <p:nvPr>
            <p:ph sz="quarter" idx="14"/>
          </p:nvPr>
        </p:nvSpPr>
        <p:spPr>
          <a:xfrm>
            <a:off x="429768" y="1923691"/>
            <a:ext cx="8280400" cy="4654734"/>
          </a:xfrm>
        </p:spPr>
        <p:txBody>
          <a:bodyPr>
            <a:normAutofit/>
          </a:bodyPr>
          <a:lstStyle/>
          <a:p>
            <a:pPr algn="just">
              <a:lnSpc>
                <a:spcPct val="100000"/>
              </a:lnSpc>
              <a:spcBef>
                <a:spcPts val="600"/>
              </a:spcBef>
              <a:spcAft>
                <a:spcPts val="600"/>
              </a:spcAft>
            </a:pPr>
            <a:r>
              <a:rPr lang="en-US" sz="1800" dirty="0" smtClean="0"/>
              <a:t>The New York City Tax Appeals Tribunal ruled that an investment management company with no activities in the city owes general corporation tax (GCT) on capital gain from </a:t>
            </a:r>
            <a:r>
              <a:rPr lang="en-US" sz="1800" dirty="0"/>
              <a:t>the sale of a minority interest in </a:t>
            </a:r>
            <a:r>
              <a:rPr lang="en-US" sz="1800" dirty="0" smtClean="0"/>
              <a:t>a LLC.</a:t>
            </a:r>
          </a:p>
          <a:p>
            <a:pPr lvl="1" algn="just">
              <a:lnSpc>
                <a:spcPct val="100000"/>
              </a:lnSpc>
              <a:spcBef>
                <a:spcPts val="600"/>
              </a:spcBef>
              <a:spcAft>
                <a:spcPts val="600"/>
              </a:spcAft>
            </a:pPr>
            <a:r>
              <a:rPr lang="en-US" dirty="0"/>
              <a:t>The </a:t>
            </a:r>
            <a:r>
              <a:rPr lang="en-US" dirty="0" smtClean="0"/>
              <a:t>taxpayer owned </a:t>
            </a:r>
            <a:r>
              <a:rPr lang="en-US" dirty="0"/>
              <a:t>an </a:t>
            </a:r>
            <a:r>
              <a:rPr lang="en-US" dirty="0" smtClean="0"/>
              <a:t>88.91% interest </a:t>
            </a:r>
            <a:r>
              <a:rPr lang="en-US" dirty="0"/>
              <a:t>in a limited partnership that </a:t>
            </a:r>
            <a:r>
              <a:rPr lang="en-US" dirty="0" smtClean="0"/>
              <a:t>conducted </a:t>
            </a:r>
            <a:r>
              <a:rPr lang="en-US" dirty="0"/>
              <a:t>no business activities in the City. </a:t>
            </a:r>
            <a:endParaRPr lang="en-US" dirty="0" smtClean="0"/>
          </a:p>
          <a:p>
            <a:pPr lvl="1" algn="just">
              <a:lnSpc>
                <a:spcPct val="100000"/>
              </a:lnSpc>
              <a:spcBef>
                <a:spcPts val="600"/>
              </a:spcBef>
              <a:spcAft>
                <a:spcPts val="600"/>
              </a:spcAft>
            </a:pPr>
            <a:r>
              <a:rPr lang="en-US" dirty="0" smtClean="0"/>
              <a:t>The </a:t>
            </a:r>
            <a:r>
              <a:rPr lang="en-US" dirty="0"/>
              <a:t>limited partnership, in turn, owned </a:t>
            </a:r>
            <a:r>
              <a:rPr lang="en-US" dirty="0" smtClean="0"/>
              <a:t>9.99% of </a:t>
            </a:r>
            <a:r>
              <a:rPr lang="en-US" dirty="0"/>
              <a:t>an interest in </a:t>
            </a:r>
            <a:r>
              <a:rPr lang="en-US" dirty="0" smtClean="0"/>
              <a:t>a LLC </a:t>
            </a:r>
            <a:r>
              <a:rPr lang="en-US" dirty="0"/>
              <a:t>that had business activity in the </a:t>
            </a:r>
            <a:r>
              <a:rPr lang="en-US" dirty="0" smtClean="0"/>
              <a:t>city.</a:t>
            </a:r>
          </a:p>
          <a:p>
            <a:pPr algn="just">
              <a:lnSpc>
                <a:spcPct val="100000"/>
              </a:lnSpc>
              <a:spcBef>
                <a:spcPts val="600"/>
              </a:spcBef>
              <a:spcAft>
                <a:spcPts val="600"/>
              </a:spcAft>
            </a:pPr>
            <a:r>
              <a:rPr lang="en-US" sz="1800" dirty="0" smtClean="0"/>
              <a:t>The Tribunal found that “[a] </a:t>
            </a:r>
            <a:r>
              <a:rPr lang="en-US" sz="1800" dirty="0"/>
              <a:t>jurisdiction’s ability to tax turns on whether nexus exists between that jurisdiction and the taxpayer’s business being </a:t>
            </a:r>
            <a:r>
              <a:rPr lang="en-US" sz="1800" dirty="0" smtClean="0"/>
              <a:t>sold.”  Other factors – such as whether there was a unitary business between the owner entity and the sold business – did not need to be considered; nexus is sufficient. </a:t>
            </a:r>
            <a:endParaRPr lang="en-US" sz="1800" dirty="0"/>
          </a:p>
        </p:txBody>
      </p:sp>
      <p:sp>
        <p:nvSpPr>
          <p:cNvPr id="6" name="Slide Number Placeholder 5"/>
          <p:cNvSpPr>
            <a:spLocks noGrp="1"/>
          </p:cNvSpPr>
          <p:nvPr>
            <p:ph type="sldNum" sz="quarter" idx="16"/>
          </p:nvPr>
        </p:nvSpPr>
        <p:spPr/>
        <p:txBody>
          <a:bodyPr/>
          <a:lstStyle/>
          <a:p>
            <a:fld id="{03F1EFBE-6FC5-4E3B-A532-A391AE8323A1}" type="slidenum">
              <a:rPr lang="en-GB" smtClean="0"/>
              <a:pPr/>
              <a:t>14</a:t>
            </a:fld>
            <a:endParaRPr lang="en-GB" dirty="0"/>
          </a:p>
        </p:txBody>
      </p:sp>
    </p:spTree>
    <p:extLst>
      <p:ext uri="{BB962C8B-B14F-4D97-AF65-F5344CB8AC3E}">
        <p14:creationId xmlns:p14="http://schemas.microsoft.com/office/powerpoint/2010/main" val="731233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Autofit/>
          </a:bodyPr>
          <a:lstStyle/>
          <a:p>
            <a:pPr algn="just"/>
            <a:r>
              <a:rPr lang="en-US" sz="2000" b="1" i="1" dirty="0" err="1"/>
              <a:t>Kansler</a:t>
            </a:r>
            <a:r>
              <a:rPr lang="en-US" sz="2000" b="1" i="1" dirty="0"/>
              <a:t> v. Mississippi Dep't of Revenue</a:t>
            </a:r>
            <a:r>
              <a:rPr lang="en-US" sz="2000" b="1" dirty="0"/>
              <a:t>, 263 So. 3d 641 (Miss. 2018), </a:t>
            </a:r>
            <a:r>
              <a:rPr lang="en-US" sz="2000" b="1" i="1" dirty="0" err="1"/>
              <a:t>reh'g</a:t>
            </a:r>
            <a:r>
              <a:rPr lang="en-US" sz="2000" b="1" i="1" dirty="0"/>
              <a:t> denied </a:t>
            </a:r>
            <a:r>
              <a:rPr lang="en-US" sz="2000" b="1" dirty="0"/>
              <a:t>(Feb. 28, 2019)</a:t>
            </a:r>
          </a:p>
        </p:txBody>
      </p:sp>
      <p:sp>
        <p:nvSpPr>
          <p:cNvPr id="4" name="Title 3"/>
          <p:cNvSpPr>
            <a:spLocks noGrp="1"/>
          </p:cNvSpPr>
          <p:nvPr>
            <p:ph type="title"/>
          </p:nvPr>
        </p:nvSpPr>
        <p:spPr/>
        <p:txBody>
          <a:bodyPr/>
          <a:lstStyle/>
          <a:p>
            <a:pPr algn="just"/>
            <a:r>
              <a:rPr lang="en-US" dirty="0" smtClean="0"/>
              <a:t>Mississippi — Statute of Limitations Upheld</a:t>
            </a:r>
            <a:endParaRPr lang="en-US" dirty="0"/>
          </a:p>
        </p:txBody>
      </p:sp>
      <p:sp>
        <p:nvSpPr>
          <p:cNvPr id="5" name="Content Placeholder 4"/>
          <p:cNvSpPr>
            <a:spLocks noGrp="1"/>
          </p:cNvSpPr>
          <p:nvPr>
            <p:ph sz="quarter" idx="14"/>
          </p:nvPr>
        </p:nvSpPr>
        <p:spPr/>
        <p:txBody>
          <a:bodyPr>
            <a:normAutofit/>
          </a:bodyPr>
          <a:lstStyle/>
          <a:p>
            <a:pPr algn="just">
              <a:lnSpc>
                <a:spcPct val="100000"/>
              </a:lnSpc>
              <a:spcBef>
                <a:spcPts val="600"/>
              </a:spcBef>
              <a:spcAft>
                <a:spcPts val="600"/>
              </a:spcAft>
            </a:pPr>
            <a:r>
              <a:rPr lang="en-US" sz="1800" dirty="0" smtClean="0"/>
              <a:t>The Mississippi Supreme Court upheld </a:t>
            </a:r>
            <a:r>
              <a:rPr lang="en-US" sz="1800" dirty="0"/>
              <a:t>the state’s three-year statute of limitations period for filing amended Mississippi income tax returns. </a:t>
            </a:r>
            <a:endParaRPr lang="en-US" sz="1800" dirty="0" smtClean="0"/>
          </a:p>
          <a:p>
            <a:pPr algn="just">
              <a:lnSpc>
                <a:spcPct val="100000"/>
              </a:lnSpc>
              <a:spcBef>
                <a:spcPts val="600"/>
              </a:spcBef>
              <a:spcAft>
                <a:spcPts val="600"/>
              </a:spcAft>
            </a:pPr>
            <a:r>
              <a:rPr lang="en-US" sz="1800" dirty="0"/>
              <a:t>The statute prevented the </a:t>
            </a:r>
            <a:r>
              <a:rPr lang="en-US" sz="1800" dirty="0" smtClean="0"/>
              <a:t>taxpayer </a:t>
            </a:r>
            <a:r>
              <a:rPr lang="en-US" sz="1800" dirty="0"/>
              <a:t>from filing an amended return to claim a credit for income taxes paid to another </a:t>
            </a:r>
            <a:r>
              <a:rPr lang="en-US" sz="1800" dirty="0" smtClean="0"/>
              <a:t>state.  </a:t>
            </a:r>
          </a:p>
          <a:p>
            <a:pPr algn="just">
              <a:lnSpc>
                <a:spcPct val="100000"/>
              </a:lnSpc>
              <a:spcBef>
                <a:spcPts val="600"/>
              </a:spcBef>
              <a:spcAft>
                <a:spcPts val="600"/>
              </a:spcAft>
            </a:pPr>
            <a:r>
              <a:rPr lang="en-US" sz="1800" dirty="0" smtClean="0"/>
              <a:t>Applying the </a:t>
            </a:r>
            <a:r>
              <a:rPr lang="en-US" sz="1800" i="1" dirty="0" smtClean="0"/>
              <a:t>Pike </a:t>
            </a:r>
            <a:r>
              <a:rPr lang="en-US" sz="1800" dirty="0" smtClean="0"/>
              <a:t>balancing test, the court found that the statute of limitations was not facially discriminatory and that the taxpayer did not show that the burden on interstate commerce was clearly excessive in relation to the state’s interest.</a:t>
            </a:r>
          </a:p>
        </p:txBody>
      </p:sp>
      <p:sp>
        <p:nvSpPr>
          <p:cNvPr id="6" name="Slide Number Placeholder 5"/>
          <p:cNvSpPr>
            <a:spLocks noGrp="1"/>
          </p:cNvSpPr>
          <p:nvPr>
            <p:ph type="sldNum" sz="quarter" idx="16"/>
          </p:nvPr>
        </p:nvSpPr>
        <p:spPr/>
        <p:txBody>
          <a:bodyPr/>
          <a:lstStyle/>
          <a:p>
            <a:fld id="{03F1EFBE-6FC5-4E3B-A532-A391AE8323A1}" type="slidenum">
              <a:rPr lang="en-GB" smtClean="0"/>
              <a:pPr/>
              <a:t>15</a:t>
            </a:fld>
            <a:endParaRPr lang="en-GB" dirty="0"/>
          </a:p>
        </p:txBody>
      </p:sp>
    </p:spTree>
    <p:extLst>
      <p:ext uri="{BB962C8B-B14F-4D97-AF65-F5344CB8AC3E}">
        <p14:creationId xmlns:p14="http://schemas.microsoft.com/office/powerpoint/2010/main" val="835488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Autofit/>
          </a:bodyPr>
          <a:lstStyle/>
          <a:p>
            <a:r>
              <a:rPr lang="en-US" sz="2000" b="1" i="1" dirty="0"/>
              <a:t>Utah State Tax </a:t>
            </a:r>
            <a:r>
              <a:rPr lang="en-US" sz="2000" b="1" i="1" dirty="0" err="1"/>
              <a:t>Comm'n</a:t>
            </a:r>
            <a:r>
              <a:rPr lang="en-US" sz="2000" b="1" i="1" dirty="0"/>
              <a:t> v. See's Candies, Inc</a:t>
            </a:r>
            <a:r>
              <a:rPr lang="en-US" sz="2000" b="1" dirty="0"/>
              <a:t>., 2018 UT 57, 435 P.3d 147</a:t>
            </a:r>
          </a:p>
        </p:txBody>
      </p:sp>
      <p:sp>
        <p:nvSpPr>
          <p:cNvPr id="4" name="Title 3"/>
          <p:cNvSpPr>
            <a:spLocks noGrp="1"/>
          </p:cNvSpPr>
          <p:nvPr>
            <p:ph type="title"/>
          </p:nvPr>
        </p:nvSpPr>
        <p:spPr/>
        <p:txBody>
          <a:bodyPr/>
          <a:lstStyle/>
          <a:p>
            <a:r>
              <a:rPr lang="en-US" dirty="0" smtClean="0"/>
              <a:t>Utah — Restraining the Tax Commission’s Discretion</a:t>
            </a:r>
            <a:endParaRPr lang="en-US" dirty="0"/>
          </a:p>
        </p:txBody>
      </p:sp>
      <p:sp>
        <p:nvSpPr>
          <p:cNvPr id="5" name="Content Placeholder 4"/>
          <p:cNvSpPr>
            <a:spLocks noGrp="1"/>
          </p:cNvSpPr>
          <p:nvPr>
            <p:ph sz="quarter" idx="14"/>
          </p:nvPr>
        </p:nvSpPr>
        <p:spPr/>
        <p:txBody>
          <a:bodyPr>
            <a:normAutofit/>
          </a:bodyPr>
          <a:lstStyle/>
          <a:p>
            <a:pPr algn="just">
              <a:lnSpc>
                <a:spcPct val="100000"/>
              </a:lnSpc>
              <a:spcBef>
                <a:spcPts val="600"/>
              </a:spcBef>
              <a:spcAft>
                <a:spcPts val="600"/>
              </a:spcAft>
            </a:pPr>
            <a:r>
              <a:rPr lang="en-US" sz="1800" dirty="0"/>
              <a:t>See’s Candies deducted IP royalty payments made to an insurance company also owned by </a:t>
            </a:r>
            <a:r>
              <a:rPr lang="en-US" sz="1800" dirty="0" smtClean="0"/>
              <a:t>Berkshire Hathaway</a:t>
            </a:r>
            <a:r>
              <a:rPr lang="en-US" sz="1800" dirty="0"/>
              <a:t>. </a:t>
            </a:r>
          </a:p>
          <a:p>
            <a:pPr algn="just">
              <a:lnSpc>
                <a:spcPct val="100000"/>
              </a:lnSpc>
              <a:spcBef>
                <a:spcPts val="600"/>
              </a:spcBef>
              <a:spcAft>
                <a:spcPts val="600"/>
              </a:spcAft>
            </a:pPr>
            <a:r>
              <a:rPr lang="en-US" sz="1800" dirty="0" smtClean="0"/>
              <a:t>The Utah Supreme Court affirmed the lower court’s decision finding that </a:t>
            </a:r>
            <a:r>
              <a:rPr lang="en-US" sz="1800" dirty="0"/>
              <a:t>the Tax Commission abused its discretion by denying the entire intercompany royalty expenses when the Tax Commission failed to consider federal IRC § </a:t>
            </a:r>
            <a:r>
              <a:rPr lang="en-US" sz="1800" dirty="0" smtClean="0"/>
              <a:t>482 </a:t>
            </a:r>
            <a:r>
              <a:rPr lang="en-US" sz="1800" dirty="0"/>
              <a:t>guidance and </a:t>
            </a:r>
            <a:r>
              <a:rPr lang="en-US" sz="1800" dirty="0" smtClean="0"/>
              <a:t>failed </a:t>
            </a:r>
            <a:r>
              <a:rPr lang="en-US" sz="1800" dirty="0"/>
              <a:t>to look at the taxpayer’s transfer-pricing </a:t>
            </a:r>
            <a:r>
              <a:rPr lang="en-US" sz="1800" dirty="0" smtClean="0"/>
              <a:t>study.</a:t>
            </a:r>
          </a:p>
          <a:p>
            <a:pPr lvl="1" algn="just">
              <a:lnSpc>
                <a:spcPct val="100000"/>
              </a:lnSpc>
              <a:spcBef>
                <a:spcPts val="600"/>
              </a:spcBef>
              <a:spcAft>
                <a:spcPts val="600"/>
              </a:spcAft>
            </a:pPr>
            <a:r>
              <a:rPr lang="en-US" dirty="0" smtClean="0"/>
              <a:t>The court agreed with the taxpayer’s argument that the Utah statute, section 59-7-113, granting the Tax Commission discretionary authority, is ambiguous.</a:t>
            </a:r>
          </a:p>
          <a:p>
            <a:pPr lvl="1" algn="just">
              <a:lnSpc>
                <a:spcPct val="100000"/>
              </a:lnSpc>
              <a:spcBef>
                <a:spcPts val="600"/>
              </a:spcBef>
              <a:spcAft>
                <a:spcPts val="600"/>
              </a:spcAft>
            </a:pPr>
            <a:r>
              <a:rPr lang="en-US" dirty="0" smtClean="0"/>
              <a:t>The court found that due to the striking similarities between section 59-7-113 and IRC § 482, it is appropriate to look at federal </a:t>
            </a:r>
            <a:r>
              <a:rPr lang="en-US" dirty="0"/>
              <a:t>IRC § 482</a:t>
            </a:r>
            <a:r>
              <a:rPr lang="en-US" dirty="0" smtClean="0"/>
              <a:t> guidance to resolve such ambiguity.</a:t>
            </a:r>
          </a:p>
          <a:p>
            <a:endParaRPr lang="en-US" dirty="0"/>
          </a:p>
        </p:txBody>
      </p:sp>
      <p:sp>
        <p:nvSpPr>
          <p:cNvPr id="6" name="Slide Number Placeholder 5"/>
          <p:cNvSpPr>
            <a:spLocks noGrp="1"/>
          </p:cNvSpPr>
          <p:nvPr>
            <p:ph type="sldNum" sz="quarter" idx="16"/>
          </p:nvPr>
        </p:nvSpPr>
        <p:spPr/>
        <p:txBody>
          <a:bodyPr/>
          <a:lstStyle/>
          <a:p>
            <a:fld id="{03F1EFBE-6FC5-4E3B-A532-A391AE8323A1}" type="slidenum">
              <a:rPr lang="en-GB" smtClean="0"/>
              <a:pPr/>
              <a:t>16</a:t>
            </a:fld>
            <a:endParaRPr lang="en-GB" dirty="0"/>
          </a:p>
        </p:txBody>
      </p:sp>
    </p:spTree>
    <p:extLst>
      <p:ext uri="{BB962C8B-B14F-4D97-AF65-F5344CB8AC3E}">
        <p14:creationId xmlns:p14="http://schemas.microsoft.com/office/powerpoint/2010/main" val="1212203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algn="just"/>
            <a:r>
              <a:rPr lang="en-US" b="1" i="1" dirty="0"/>
              <a:t>Bunzl Distribution USA, Inc. v. Franchise Tax Bd</a:t>
            </a:r>
            <a:r>
              <a:rPr lang="en-US" b="1" dirty="0"/>
              <a:t>., 27 Cal. App. 5th </a:t>
            </a:r>
            <a:r>
              <a:rPr lang="en-US" b="1" dirty="0" smtClean="0"/>
              <a:t>986 (</a:t>
            </a:r>
            <a:r>
              <a:rPr lang="en-US" b="1" dirty="0"/>
              <a:t>Ct. App. 2018</a:t>
            </a:r>
            <a:r>
              <a:rPr lang="en-US" b="1" dirty="0" smtClean="0"/>
              <a:t>), </a:t>
            </a:r>
            <a:r>
              <a:rPr lang="en-US" b="1" i="1" dirty="0" smtClean="0"/>
              <a:t>modified</a:t>
            </a:r>
            <a:r>
              <a:rPr lang="en-US" b="1" dirty="0" smtClean="0"/>
              <a:t> </a:t>
            </a:r>
            <a:r>
              <a:rPr lang="en-US" b="1" dirty="0"/>
              <a:t>(Oct. 24, 2018), </a:t>
            </a:r>
            <a:r>
              <a:rPr lang="en-US" b="1" i="1" dirty="0" err="1"/>
              <a:t>reh'g</a:t>
            </a:r>
            <a:r>
              <a:rPr lang="en-US" b="1" i="1" dirty="0"/>
              <a:t> denied </a:t>
            </a:r>
            <a:r>
              <a:rPr lang="en-US" b="1" dirty="0"/>
              <a:t>(Oct. 29, 2018), </a:t>
            </a:r>
            <a:r>
              <a:rPr lang="en-US" b="1" i="1" dirty="0"/>
              <a:t>review denied </a:t>
            </a:r>
            <a:r>
              <a:rPr lang="en-US" b="1" dirty="0"/>
              <a:t>(Dec. 19, 2018)</a:t>
            </a:r>
          </a:p>
        </p:txBody>
      </p:sp>
      <p:sp>
        <p:nvSpPr>
          <p:cNvPr id="3" name="Title 2"/>
          <p:cNvSpPr>
            <a:spLocks noGrp="1"/>
          </p:cNvSpPr>
          <p:nvPr>
            <p:ph type="title"/>
          </p:nvPr>
        </p:nvSpPr>
        <p:spPr/>
        <p:txBody>
          <a:bodyPr/>
          <a:lstStyle/>
          <a:p>
            <a:pPr algn="just"/>
            <a:r>
              <a:rPr lang="en-US" dirty="0" smtClean="0"/>
              <a:t>California — Nexus Through LLC Ownership</a:t>
            </a:r>
            <a:endParaRPr lang="en-US" dirty="0"/>
          </a:p>
        </p:txBody>
      </p:sp>
      <p:sp>
        <p:nvSpPr>
          <p:cNvPr id="4" name="Content Placeholder 3"/>
          <p:cNvSpPr>
            <a:spLocks noGrp="1"/>
          </p:cNvSpPr>
          <p:nvPr>
            <p:ph sz="quarter" idx="14"/>
          </p:nvPr>
        </p:nvSpPr>
        <p:spPr>
          <a:xfrm>
            <a:off x="429768" y="1656272"/>
            <a:ext cx="8280400" cy="4680520"/>
          </a:xfrm>
        </p:spPr>
        <p:txBody>
          <a:bodyPr>
            <a:noAutofit/>
          </a:bodyPr>
          <a:lstStyle/>
          <a:p>
            <a:pPr algn="just">
              <a:lnSpc>
                <a:spcPct val="100000"/>
              </a:lnSpc>
              <a:spcBef>
                <a:spcPts val="600"/>
              </a:spcBef>
              <a:spcAft>
                <a:spcPts val="600"/>
              </a:spcAft>
            </a:pPr>
            <a:r>
              <a:rPr lang="en-US" sz="1600" dirty="0" smtClean="0"/>
              <a:t>The California Court of Appeal held that a corporation must include income from its nonresident LLC subsidiaries when determining its California income tax liability. </a:t>
            </a:r>
          </a:p>
          <a:p>
            <a:pPr lvl="1" algn="just">
              <a:lnSpc>
                <a:spcPct val="100000"/>
              </a:lnSpc>
              <a:spcBef>
                <a:spcPts val="600"/>
              </a:spcBef>
              <a:spcAft>
                <a:spcPts val="600"/>
              </a:spcAft>
            </a:pPr>
            <a:r>
              <a:rPr lang="en-US" sz="1600" dirty="0" smtClean="0"/>
              <a:t>Payment of the state tax and fee on a disregarded entity does not allow a corporation to exclude the disregarded entity’s income when calculating its state income tax liability under UDITPA.</a:t>
            </a:r>
          </a:p>
          <a:p>
            <a:pPr lvl="0" algn="just">
              <a:lnSpc>
                <a:spcPct val="100000"/>
              </a:lnSpc>
              <a:spcBef>
                <a:spcPts val="600"/>
              </a:spcBef>
              <a:spcAft>
                <a:spcPts val="600"/>
              </a:spcAft>
              <a:buClr>
                <a:srgbClr val="0066B2"/>
              </a:buClr>
            </a:pPr>
            <a:r>
              <a:rPr lang="en-US" sz="1600" dirty="0" smtClean="0"/>
              <a:t>The court rejected the taxpayer’s argument that </a:t>
            </a:r>
            <a:r>
              <a:rPr lang="en-US" sz="1600" dirty="0"/>
              <a:t>the LLCs should be treated as separate, stand-alone entities because the </a:t>
            </a:r>
            <a:r>
              <a:rPr lang="en-US" sz="1600" dirty="0" smtClean="0"/>
              <a:t>nonresident </a:t>
            </a:r>
            <a:r>
              <a:rPr lang="en-US" sz="1600" dirty="0"/>
              <a:t>corporate owners had declined to consent to California tax </a:t>
            </a:r>
            <a:r>
              <a:rPr lang="en-US" sz="1600" dirty="0" smtClean="0"/>
              <a:t>jurisdiction, </a:t>
            </a:r>
            <a:r>
              <a:rPr lang="en-US" sz="1600" dirty="0"/>
              <a:t>and the LLCs had paid the taxes and fees imposed on </a:t>
            </a:r>
            <a:r>
              <a:rPr lang="en-US" sz="1600" dirty="0" smtClean="0"/>
              <a:t>the disregarded </a:t>
            </a:r>
            <a:r>
              <a:rPr lang="en-US" sz="1600" dirty="0"/>
              <a:t>entities</a:t>
            </a:r>
            <a:r>
              <a:rPr lang="en-US" sz="1600" dirty="0" smtClean="0"/>
              <a:t>.</a:t>
            </a:r>
          </a:p>
          <a:p>
            <a:pPr lvl="0" algn="just">
              <a:lnSpc>
                <a:spcPct val="100000"/>
              </a:lnSpc>
              <a:spcBef>
                <a:spcPts val="600"/>
              </a:spcBef>
              <a:spcAft>
                <a:spcPts val="600"/>
              </a:spcAft>
              <a:buClr>
                <a:srgbClr val="0066B2"/>
              </a:buClr>
            </a:pPr>
            <a:r>
              <a:rPr lang="en-US" sz="1600" dirty="0" smtClean="0"/>
              <a:t>The court distinguished the case from </a:t>
            </a:r>
            <a:r>
              <a:rPr lang="en-US" sz="1600" i="1" dirty="0" smtClean="0"/>
              <a:t>Swart</a:t>
            </a:r>
            <a:r>
              <a:rPr lang="en-US" sz="1600" dirty="0" smtClean="0"/>
              <a:t>, where an out-of-state corporation’s only connection to the state was its passive ownership of a 0.2% interest in a California LLC.</a:t>
            </a:r>
          </a:p>
          <a:p>
            <a:pPr lvl="1" algn="just">
              <a:lnSpc>
                <a:spcPct val="100000"/>
              </a:lnSpc>
              <a:spcBef>
                <a:spcPts val="600"/>
              </a:spcBef>
              <a:spcAft>
                <a:spcPts val="600"/>
              </a:spcAft>
              <a:buClr>
                <a:srgbClr val="0066B2"/>
              </a:buClr>
            </a:pPr>
            <a:r>
              <a:rPr lang="en-US" sz="1600" dirty="0" smtClean="0"/>
              <a:t>The court found that the taxpayer had substantial nexus with the state because the company and its two wholly-owned corporate subsidiaries are 100% owners of LLCs “that conduct significant business in California.”</a:t>
            </a:r>
            <a:endParaRPr lang="en-US" sz="16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17</a:t>
            </a:fld>
            <a:endParaRPr lang="en-GB" dirty="0"/>
          </a:p>
        </p:txBody>
      </p:sp>
    </p:spTree>
    <p:extLst>
      <p:ext uri="{BB962C8B-B14F-4D97-AF65-F5344CB8AC3E}">
        <p14:creationId xmlns:p14="http://schemas.microsoft.com/office/powerpoint/2010/main" val="1937080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738556"/>
            <a:ext cx="8280400" cy="683695"/>
          </a:xfrm>
        </p:spPr>
        <p:txBody>
          <a:bodyPr/>
          <a:lstStyle/>
          <a:p>
            <a:pPr algn="just"/>
            <a:r>
              <a:rPr lang="en-US" sz="2000" b="1" i="1" dirty="0"/>
              <a:t>In the Matter of the Appeal of Satview Broadband, </a:t>
            </a:r>
            <a:r>
              <a:rPr lang="en-US" sz="2000" b="1" i="1" dirty="0" smtClean="0"/>
              <a:t>Ltd.</a:t>
            </a:r>
            <a:r>
              <a:rPr lang="en-US" sz="2000" b="1" dirty="0" smtClean="0"/>
              <a:t>, </a:t>
            </a:r>
            <a:r>
              <a:rPr lang="en-US" sz="2000" b="1" dirty="0"/>
              <a:t>No. 18010756 </a:t>
            </a:r>
            <a:r>
              <a:rPr lang="en-US" sz="2000" b="1" dirty="0" smtClean="0"/>
              <a:t>(Cal. Office of Tax App. Sept. 25, 2018)</a:t>
            </a:r>
            <a:endParaRPr lang="en-US" sz="2000" b="1" dirty="0"/>
          </a:p>
        </p:txBody>
      </p:sp>
      <p:sp>
        <p:nvSpPr>
          <p:cNvPr id="3" name="Title 2"/>
          <p:cNvSpPr>
            <a:spLocks noGrp="1"/>
          </p:cNvSpPr>
          <p:nvPr>
            <p:ph type="title"/>
          </p:nvPr>
        </p:nvSpPr>
        <p:spPr/>
        <p:txBody>
          <a:bodyPr/>
          <a:lstStyle/>
          <a:p>
            <a:pPr algn="just"/>
            <a:r>
              <a:rPr lang="en-US" dirty="0" smtClean="0"/>
              <a:t>California — Broad “Doing Business” Rejected  </a:t>
            </a:r>
            <a:endParaRPr lang="en-US" dirty="0"/>
          </a:p>
        </p:txBody>
      </p:sp>
      <p:sp>
        <p:nvSpPr>
          <p:cNvPr id="4" name="Content Placeholder 3"/>
          <p:cNvSpPr>
            <a:spLocks noGrp="1"/>
          </p:cNvSpPr>
          <p:nvPr>
            <p:ph sz="quarter" idx="14"/>
          </p:nvPr>
        </p:nvSpPr>
        <p:spPr>
          <a:xfrm>
            <a:off x="429768" y="1578634"/>
            <a:ext cx="8280400" cy="4999791"/>
          </a:xfrm>
        </p:spPr>
        <p:txBody>
          <a:bodyPr/>
          <a:lstStyle/>
          <a:p>
            <a:pPr algn="just">
              <a:lnSpc>
                <a:spcPct val="100000"/>
              </a:lnSpc>
              <a:spcBef>
                <a:spcPts val="600"/>
              </a:spcBef>
              <a:spcAft>
                <a:spcPts val="600"/>
              </a:spcAft>
            </a:pPr>
            <a:r>
              <a:rPr lang="en-US" sz="1800" dirty="0" smtClean="0"/>
              <a:t>The Office of Tax Appeals (OTA) rejected the Franchise Tax Board’s (FTB) narrow interpretation and application of </a:t>
            </a:r>
            <a:r>
              <a:rPr lang="en-US" sz="1800" i="1" dirty="0"/>
              <a:t>Swart Enterprises, Inc. v. Franchise Tax Board</a:t>
            </a:r>
            <a:r>
              <a:rPr lang="en-US" sz="1800" dirty="0"/>
              <a:t>, 7 Cal.App.5th 497 </a:t>
            </a:r>
            <a:r>
              <a:rPr lang="en-US" sz="1800" dirty="0" smtClean="0"/>
              <a:t>(Cal</a:t>
            </a:r>
            <a:r>
              <a:rPr lang="en-US" sz="1800" dirty="0"/>
              <a:t>. Ct. </a:t>
            </a:r>
            <a:r>
              <a:rPr lang="en-US" sz="1800" dirty="0" smtClean="0"/>
              <a:t>App. 2017</a:t>
            </a:r>
            <a:r>
              <a:rPr lang="en-US" sz="1800" dirty="0"/>
              <a:t>) involving California’s “doing business” standard.</a:t>
            </a:r>
            <a:r>
              <a:rPr lang="en-US" sz="1800" dirty="0" smtClean="0"/>
              <a:t> </a:t>
            </a:r>
          </a:p>
          <a:p>
            <a:pPr lvl="1" algn="just">
              <a:lnSpc>
                <a:spcPct val="100000"/>
              </a:lnSpc>
              <a:spcBef>
                <a:spcPts val="600"/>
              </a:spcBef>
              <a:spcAft>
                <a:spcPts val="600"/>
              </a:spcAft>
            </a:pPr>
            <a:r>
              <a:rPr lang="en-US" dirty="0" smtClean="0"/>
              <a:t>In </a:t>
            </a:r>
            <a:r>
              <a:rPr lang="en-US" i="1" dirty="0" smtClean="0"/>
              <a:t>Swart, </a:t>
            </a:r>
            <a:r>
              <a:rPr lang="en-US" dirty="0" smtClean="0"/>
              <a:t>the California Court of Appeal held that a </a:t>
            </a:r>
            <a:r>
              <a:rPr lang="en-US" dirty="0"/>
              <a:t>taxpayer passively holding a 0.2% interest in a California-based </a:t>
            </a:r>
            <a:r>
              <a:rPr lang="en-US" dirty="0" smtClean="0"/>
              <a:t>LLC </a:t>
            </a:r>
            <a:r>
              <a:rPr lang="en-US" dirty="0"/>
              <a:t>was not “doing business” in </a:t>
            </a:r>
            <a:r>
              <a:rPr lang="en-US" dirty="0" smtClean="0"/>
              <a:t>California.</a:t>
            </a:r>
          </a:p>
          <a:p>
            <a:pPr algn="just">
              <a:lnSpc>
                <a:spcPct val="100000"/>
              </a:lnSpc>
              <a:spcBef>
                <a:spcPts val="600"/>
              </a:spcBef>
              <a:spcAft>
                <a:spcPts val="600"/>
              </a:spcAft>
            </a:pPr>
            <a:r>
              <a:rPr lang="en-US" sz="1800" dirty="0" smtClean="0"/>
              <a:t>The OTA held that merely </a:t>
            </a:r>
            <a:r>
              <a:rPr lang="en-US" sz="1800" dirty="0"/>
              <a:t>owning a 25% passive, non-managing interest in </a:t>
            </a:r>
            <a:r>
              <a:rPr lang="en-US" sz="1800" dirty="0" smtClean="0"/>
              <a:t>a LLC was </a:t>
            </a:r>
            <a:r>
              <a:rPr lang="en-US" sz="1800" dirty="0"/>
              <a:t>not “doing business” in </a:t>
            </a:r>
            <a:r>
              <a:rPr lang="en-US" sz="1800" dirty="0" smtClean="0"/>
              <a:t>California.  </a:t>
            </a:r>
            <a:endParaRPr lang="en-US" sz="1800" dirty="0"/>
          </a:p>
          <a:p>
            <a:endParaRPr lang="en-US"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18</a:t>
            </a:fld>
            <a:endParaRPr lang="en-GB" dirty="0"/>
          </a:p>
        </p:txBody>
      </p:sp>
    </p:spTree>
    <p:extLst>
      <p:ext uri="{BB962C8B-B14F-4D97-AF65-F5344CB8AC3E}">
        <p14:creationId xmlns:p14="http://schemas.microsoft.com/office/powerpoint/2010/main" val="1280564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a:spLocks noGrp="1"/>
          </p:cNvSpPr>
          <p:nvPr>
            <p:ph type="body" sz="quarter" idx="10"/>
          </p:nvPr>
        </p:nvSpPr>
        <p:spPr>
          <a:xfrm>
            <a:off x="429768" y="898613"/>
            <a:ext cx="8280400" cy="377825"/>
          </a:xfrm>
        </p:spPr>
        <p:txBody>
          <a:bodyPr>
            <a:noAutofit/>
          </a:bodyPr>
          <a:lstStyle/>
          <a:p>
            <a:pPr algn="just"/>
            <a:r>
              <a:rPr lang="en-US" sz="2000" b="1" i="1" dirty="0"/>
              <a:t>Smith v. Robinson</a:t>
            </a:r>
            <a:r>
              <a:rPr lang="en-US" sz="2000" b="1" dirty="0"/>
              <a:t>, </a:t>
            </a:r>
            <a:r>
              <a:rPr lang="en-US" sz="2000" b="1" dirty="0" err="1"/>
              <a:t>Dkt</a:t>
            </a:r>
            <a:r>
              <a:rPr lang="en-US" sz="2000" b="1" dirty="0"/>
              <a:t>. No. </a:t>
            </a:r>
            <a:r>
              <a:rPr lang="en-US" sz="2000" b="1" dirty="0" smtClean="0"/>
              <a:t>2018-CA-0728 </a:t>
            </a:r>
            <a:r>
              <a:rPr lang="en-US" sz="2000" b="1" dirty="0"/>
              <a:t>(La. </a:t>
            </a:r>
            <a:r>
              <a:rPr lang="en-US" sz="2000" b="1" dirty="0" smtClean="0"/>
              <a:t>Dec. 5, 2018)</a:t>
            </a:r>
          </a:p>
        </p:txBody>
      </p:sp>
      <p:sp>
        <p:nvSpPr>
          <p:cNvPr id="4" name="Title 3"/>
          <p:cNvSpPr>
            <a:spLocks noGrp="1"/>
          </p:cNvSpPr>
          <p:nvPr>
            <p:ph type="title"/>
          </p:nvPr>
        </p:nvSpPr>
        <p:spPr>
          <a:xfrm>
            <a:off x="429768" y="203501"/>
            <a:ext cx="8280400" cy="333741"/>
          </a:xfrm>
        </p:spPr>
        <p:txBody>
          <a:bodyPr/>
          <a:lstStyle/>
          <a:p>
            <a:pPr algn="just"/>
            <a:r>
              <a:rPr lang="en-US" dirty="0" smtClean="0"/>
              <a:t>Louisiana — Credit for Texas Franchise Tax Paid by Pass-Through Entities</a:t>
            </a:r>
            <a:endParaRPr lang="en-US" dirty="0"/>
          </a:p>
        </p:txBody>
      </p:sp>
      <p:sp>
        <p:nvSpPr>
          <p:cNvPr id="5" name="Content Placeholder 4"/>
          <p:cNvSpPr>
            <a:spLocks noGrp="1"/>
          </p:cNvSpPr>
          <p:nvPr>
            <p:ph sz="quarter" idx="14"/>
          </p:nvPr>
        </p:nvSpPr>
        <p:spPr/>
        <p:txBody>
          <a:bodyPr/>
          <a:lstStyle/>
          <a:p>
            <a:pPr algn="just">
              <a:lnSpc>
                <a:spcPct val="100000"/>
              </a:lnSpc>
              <a:spcBef>
                <a:spcPts val="600"/>
              </a:spcBef>
              <a:spcAft>
                <a:spcPts val="600"/>
              </a:spcAft>
            </a:pPr>
            <a:r>
              <a:rPr lang="en-US" sz="1800" dirty="0" smtClean="0"/>
              <a:t>The Louisiana Supreme Court ruled that residents who owned an S-corporation and LLC were entitled to a credit against their Louisiana income tax liability for Texas franchise tax paid by the pass-through entities.</a:t>
            </a:r>
          </a:p>
          <a:p>
            <a:pPr algn="just">
              <a:lnSpc>
                <a:spcPct val="100000"/>
              </a:lnSpc>
              <a:spcBef>
                <a:spcPts val="600"/>
              </a:spcBef>
              <a:spcAft>
                <a:spcPts val="600"/>
              </a:spcAft>
            </a:pPr>
            <a:r>
              <a:rPr lang="en-US" sz="1800" dirty="0" smtClean="0"/>
              <a:t>The court held that Louisiana’s limit on the credit for taxes paid to other states to those states with a reciprocal credit discriminated against interstate commerce.</a:t>
            </a:r>
            <a:endParaRPr lang="en-US" sz="1800" dirty="0"/>
          </a:p>
        </p:txBody>
      </p:sp>
      <p:sp>
        <p:nvSpPr>
          <p:cNvPr id="6" name="Slide Number Placeholder 5"/>
          <p:cNvSpPr>
            <a:spLocks noGrp="1"/>
          </p:cNvSpPr>
          <p:nvPr>
            <p:ph type="sldNum" sz="quarter" idx="16"/>
          </p:nvPr>
        </p:nvSpPr>
        <p:spPr/>
        <p:txBody>
          <a:bodyPr/>
          <a:lstStyle/>
          <a:p>
            <a:pPr>
              <a:defRPr/>
            </a:pPr>
            <a:fld id="{03F1EFBE-6FC5-4E3B-A532-A391AE8323A1}" type="slidenum">
              <a:rPr lang="en-GB" sz="750">
                <a:solidFill>
                  <a:srgbClr val="000000">
                    <a:tint val="75000"/>
                  </a:srgbClr>
                </a:solidFill>
                <a:latin typeface="Verdana"/>
              </a:rPr>
              <a:pPr>
                <a:defRPr/>
              </a:pPr>
              <a:t>19</a:t>
            </a:fld>
            <a:endParaRPr lang="en-GB" sz="750" dirty="0">
              <a:solidFill>
                <a:srgbClr val="000000">
                  <a:tint val="75000"/>
                </a:srgbClr>
              </a:solidFill>
              <a:latin typeface="Verdana"/>
            </a:endParaRPr>
          </a:p>
        </p:txBody>
      </p:sp>
    </p:spTree>
    <p:extLst>
      <p:ext uri="{BB962C8B-B14F-4D97-AF65-F5344CB8AC3E}">
        <p14:creationId xmlns:p14="http://schemas.microsoft.com/office/powerpoint/2010/main" val="269189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431798" y="2457450"/>
            <a:ext cx="6725139" cy="457200"/>
          </a:xfrm>
          <a:prstGeom prst="rect">
            <a:avLst/>
          </a:prstGeom>
        </p:spPr>
        <p:txBody>
          <a:bodyPr vert="horz" lIns="91440" tIns="45720" rIns="91440" bIns="45720" rtlCol="0" anchor="t" anchorCtr="0">
            <a:noAutofit/>
          </a:bodyPr>
          <a:lstStyle>
            <a:lvl1pPr algn="l" defTabSz="685800" rtl="0" eaLnBrk="1" latinLnBrk="0" hangingPunct="1">
              <a:lnSpc>
                <a:spcPct val="90000"/>
              </a:lnSpc>
              <a:spcBef>
                <a:spcPct val="0"/>
              </a:spcBef>
              <a:buNone/>
              <a:defRPr sz="2400" b="1" kern="1200" baseline="0">
                <a:solidFill>
                  <a:schemeClr val="bg1"/>
                </a:solidFill>
                <a:latin typeface="+mj-lt"/>
                <a:ea typeface="+mj-ea"/>
                <a:cs typeface="+mj-cs"/>
              </a:defRPr>
            </a:lvl1p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ysClr val="window" lastClr="FFFFFF"/>
                </a:solidFill>
                <a:effectLst/>
                <a:uLnTx/>
                <a:uFillTx/>
                <a:latin typeface="Verdana"/>
                <a:ea typeface="+mj-ea"/>
                <a:cs typeface="+mj-cs"/>
              </a:rPr>
              <a:t>U.S. Supreme Court</a:t>
            </a:r>
            <a:r>
              <a:rPr kumimoji="0" lang="en-US" sz="2400" b="1" i="0" u="none" strike="noStrike" kern="1200" cap="none" spc="0" normalizeH="0" noProof="0" dirty="0" smtClean="0">
                <a:ln>
                  <a:noFill/>
                </a:ln>
                <a:solidFill>
                  <a:sysClr val="window" lastClr="FFFFFF"/>
                </a:solidFill>
                <a:effectLst/>
                <a:uLnTx/>
                <a:uFillTx/>
                <a:latin typeface="Verdana"/>
                <a:ea typeface="+mj-ea"/>
                <a:cs typeface="+mj-cs"/>
              </a:rPr>
              <a:t> Decisions</a:t>
            </a:r>
            <a:endParaRPr kumimoji="0" lang="en-US" sz="2400" b="1" i="0" u="none" strike="noStrike" kern="1200" cap="none" spc="0" normalizeH="0" baseline="0" noProof="0" dirty="0">
              <a:ln>
                <a:noFill/>
              </a:ln>
              <a:solidFill>
                <a:sysClr val="window" lastClr="FFFFFF"/>
              </a:solidFill>
              <a:effectLst/>
              <a:uLnTx/>
              <a:uFillTx/>
              <a:latin typeface="Verdana"/>
              <a:ea typeface="+mj-ea"/>
              <a:cs typeface="+mj-cs"/>
            </a:endParaRPr>
          </a:p>
        </p:txBody>
      </p:sp>
    </p:spTree>
    <p:extLst>
      <p:ext uri="{BB962C8B-B14F-4D97-AF65-F5344CB8AC3E}">
        <p14:creationId xmlns:p14="http://schemas.microsoft.com/office/powerpoint/2010/main" val="4209861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r>
              <a:rPr lang="en-US" sz="2000" b="1" i="1" dirty="0"/>
              <a:t>Cook v. Dep’t of Revenue</a:t>
            </a:r>
            <a:r>
              <a:rPr lang="en-US" sz="2000" b="1" dirty="0"/>
              <a:t>, No. TC 5298 (Or. Tax Ct. Aug. 17, 2018</a:t>
            </a:r>
            <a:r>
              <a:rPr lang="en-US" sz="2000" b="1" dirty="0" smtClean="0"/>
              <a:t>)</a:t>
            </a:r>
            <a:endParaRPr lang="en-US" sz="2000" b="1" dirty="0"/>
          </a:p>
        </p:txBody>
      </p:sp>
      <p:sp>
        <p:nvSpPr>
          <p:cNvPr id="3" name="Title 2"/>
          <p:cNvSpPr>
            <a:spLocks noGrp="1"/>
          </p:cNvSpPr>
          <p:nvPr>
            <p:ph type="title"/>
          </p:nvPr>
        </p:nvSpPr>
        <p:spPr/>
        <p:txBody>
          <a:bodyPr/>
          <a:lstStyle/>
          <a:p>
            <a:r>
              <a:rPr lang="en-US" dirty="0"/>
              <a:t>Oregon </a:t>
            </a:r>
            <a:r>
              <a:rPr lang="en-US" dirty="0" smtClean="0"/>
              <a:t>— </a:t>
            </a:r>
            <a:r>
              <a:rPr lang="en-US" dirty="0"/>
              <a:t>Look-Through </a:t>
            </a:r>
            <a:r>
              <a:rPr lang="en-US" dirty="0" smtClean="0"/>
              <a:t>Approach Rejected </a:t>
            </a:r>
            <a:endParaRPr lang="en-US" dirty="0"/>
          </a:p>
        </p:txBody>
      </p:sp>
      <p:sp>
        <p:nvSpPr>
          <p:cNvPr id="4" name="Content Placeholder 3"/>
          <p:cNvSpPr>
            <a:spLocks noGrp="1"/>
          </p:cNvSpPr>
          <p:nvPr>
            <p:ph sz="quarter" idx="14"/>
          </p:nvPr>
        </p:nvSpPr>
        <p:spPr>
          <a:xfrm>
            <a:off x="431801" y="1449386"/>
            <a:ext cx="8280400" cy="4818888"/>
          </a:xfrm>
        </p:spPr>
        <p:txBody>
          <a:bodyPr/>
          <a:lstStyle/>
          <a:p>
            <a:pPr algn="just"/>
            <a:r>
              <a:rPr lang="en-US" dirty="0"/>
              <a:t>The Oregon Tax Court held that income from pass-through entities is apportioned at the entity level, not at the shareholder level.</a:t>
            </a:r>
          </a:p>
          <a:p>
            <a:pPr algn="just"/>
            <a:r>
              <a:rPr lang="en-US" dirty="0"/>
              <a:t>The court rejected the Department of Revenue’s argument that the distributive share of income or loss from each pass-through entity, in which the taxpayer was an owner, should be aggregated, even those not doing business in Oregon.</a:t>
            </a:r>
          </a:p>
        </p:txBody>
      </p:sp>
      <p:sp>
        <p:nvSpPr>
          <p:cNvPr id="5" name="Slide Number Placeholder 4"/>
          <p:cNvSpPr>
            <a:spLocks noGrp="1"/>
          </p:cNvSpPr>
          <p:nvPr>
            <p:ph type="sldNum" sz="quarter" idx="16"/>
          </p:nvPr>
        </p:nvSpPr>
        <p:spPr/>
        <p:txBody>
          <a:bodyPr/>
          <a:lstStyle/>
          <a:p>
            <a:fld id="{03F1EFBE-6FC5-4E3B-A532-A391AE8323A1}" type="slidenum">
              <a:rPr lang="en-GB" smtClean="0"/>
              <a:pPr/>
              <a:t>20</a:t>
            </a:fld>
            <a:endParaRPr lang="en-GB" dirty="0"/>
          </a:p>
        </p:txBody>
      </p:sp>
    </p:spTree>
    <p:extLst>
      <p:ext uri="{BB962C8B-B14F-4D97-AF65-F5344CB8AC3E}">
        <p14:creationId xmlns:p14="http://schemas.microsoft.com/office/powerpoint/2010/main" val="263190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Lorillard Tobacco </a:t>
            </a:r>
            <a:r>
              <a:rPr lang="en-US" sz="2000" b="1" i="1" dirty="0" smtClean="0"/>
              <a:t>Co. </a:t>
            </a:r>
            <a:r>
              <a:rPr lang="en-US" sz="2000" b="1" i="1" dirty="0"/>
              <a:t>v. </a:t>
            </a:r>
            <a:r>
              <a:rPr lang="en-US" sz="2000" b="1" i="1" dirty="0" smtClean="0"/>
              <a:t>Dir., Div. of Taxation</a:t>
            </a:r>
            <a:r>
              <a:rPr lang="en-US" sz="2000" b="1" dirty="0" smtClean="0"/>
              <a:t>, No. 008305-2007 (N.J. Tax Ct. Feb. 27, 2019) </a:t>
            </a:r>
            <a:endParaRPr lang="en-US" sz="2000" b="1" dirty="0"/>
          </a:p>
        </p:txBody>
      </p:sp>
      <p:sp>
        <p:nvSpPr>
          <p:cNvPr id="3" name="Title 2"/>
          <p:cNvSpPr>
            <a:spLocks noGrp="1"/>
          </p:cNvSpPr>
          <p:nvPr>
            <p:ph type="title"/>
          </p:nvPr>
        </p:nvSpPr>
        <p:spPr/>
        <p:txBody>
          <a:bodyPr/>
          <a:lstStyle/>
          <a:p>
            <a:pPr algn="just"/>
            <a:r>
              <a:rPr lang="en-US" dirty="0" smtClean="0"/>
              <a:t>New Jersey — Royalty Addback</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smtClean="0"/>
              <a:t>The New Jersey Tax Court found </a:t>
            </a:r>
            <a:r>
              <a:rPr lang="en-US" sz="1800" dirty="0"/>
              <a:t>a taxpayer could deduct the full amount of royalty payments paid to its intangible holding company subsidiary where the subsidiary filed Corporation Business Tax (CBT) returns and paid tax on the royalty payments, even if the subsidiary’s New Jersey allocation factor was lower than the </a:t>
            </a:r>
            <a:r>
              <a:rPr lang="en-US" sz="1800" dirty="0" smtClean="0"/>
              <a:t>taxpayer’s factor.</a:t>
            </a:r>
          </a:p>
          <a:p>
            <a:pPr algn="just">
              <a:lnSpc>
                <a:spcPct val="100000"/>
              </a:lnSpc>
              <a:spcBef>
                <a:spcPts val="600"/>
              </a:spcBef>
              <a:spcAft>
                <a:spcPts val="600"/>
              </a:spcAft>
            </a:pPr>
            <a:r>
              <a:rPr lang="en-US" sz="1800" dirty="0" smtClean="0"/>
              <a:t>The </a:t>
            </a:r>
            <a:r>
              <a:rPr lang="en-US" sz="1800" dirty="0"/>
              <a:t>court invalidated </a:t>
            </a:r>
            <a:r>
              <a:rPr lang="en-US" sz="1800" dirty="0" smtClean="0"/>
              <a:t>the application </a:t>
            </a:r>
            <a:r>
              <a:rPr lang="en-US" sz="1800" dirty="0"/>
              <a:t>of the Schedule G-2 exception that limited the royalty addback exception depending on the different allocation factors of the royalty </a:t>
            </a:r>
            <a:r>
              <a:rPr lang="en-US" sz="1800" dirty="0" err="1"/>
              <a:t>payor</a:t>
            </a:r>
            <a:r>
              <a:rPr lang="en-US" sz="1800" dirty="0"/>
              <a:t> and </a:t>
            </a:r>
            <a:r>
              <a:rPr lang="en-US" sz="1800" dirty="0" smtClean="0"/>
              <a:t>payee.</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21</a:t>
            </a:fld>
            <a:endParaRPr lang="en-GB" dirty="0"/>
          </a:p>
        </p:txBody>
      </p:sp>
    </p:spTree>
    <p:extLst>
      <p:ext uri="{BB962C8B-B14F-4D97-AF65-F5344CB8AC3E}">
        <p14:creationId xmlns:p14="http://schemas.microsoft.com/office/powerpoint/2010/main" val="4045458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000" b="1" i="1" dirty="0" smtClean="0"/>
              <a:t>Santa Fe Natural Tobacco Co. v. Dep’t of Revenue</a:t>
            </a:r>
            <a:r>
              <a:rPr lang="en-US" sz="2000" b="1" dirty="0" smtClean="0"/>
              <a:t>, No. TC-MD 170251G (Or. Tax Ct. Feb. 26, 2019)</a:t>
            </a:r>
            <a:endParaRPr lang="en-US" sz="2000" b="1" dirty="0"/>
          </a:p>
        </p:txBody>
      </p:sp>
      <p:sp>
        <p:nvSpPr>
          <p:cNvPr id="3" name="Title 2"/>
          <p:cNvSpPr>
            <a:spLocks noGrp="1"/>
          </p:cNvSpPr>
          <p:nvPr>
            <p:ph type="title"/>
          </p:nvPr>
        </p:nvSpPr>
        <p:spPr/>
        <p:txBody>
          <a:bodyPr/>
          <a:lstStyle/>
          <a:p>
            <a:r>
              <a:rPr lang="en-US" dirty="0" smtClean="0"/>
              <a:t>Oregon — Exceeding P.L. 86-272</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a:t>T</a:t>
            </a:r>
            <a:r>
              <a:rPr lang="en-US" sz="1800" dirty="0" smtClean="0"/>
              <a:t>he </a:t>
            </a:r>
            <a:r>
              <a:rPr lang="en-US" sz="1800" dirty="0"/>
              <a:t>Oregon Tax Court held that an out-of-state cigarette manufacturer’s in-state activities violated </a:t>
            </a:r>
            <a:r>
              <a:rPr lang="en-US" sz="1800" dirty="0" smtClean="0"/>
              <a:t>P.L. </a:t>
            </a:r>
            <a:r>
              <a:rPr lang="en-US" sz="1800" dirty="0"/>
              <a:t>86-272, resulting in the manufacturer being subject to Oregon’s corporation excise </a:t>
            </a:r>
            <a:r>
              <a:rPr lang="en-US" sz="1800" dirty="0" smtClean="0"/>
              <a:t>tax.</a:t>
            </a:r>
          </a:p>
          <a:p>
            <a:pPr algn="just">
              <a:lnSpc>
                <a:spcPct val="100000"/>
              </a:lnSpc>
              <a:spcBef>
                <a:spcPts val="600"/>
              </a:spcBef>
              <a:spcAft>
                <a:spcPts val="600"/>
              </a:spcAft>
            </a:pPr>
            <a:r>
              <a:rPr lang="en-US" sz="1800" dirty="0" smtClean="0"/>
              <a:t>The </a:t>
            </a:r>
            <a:r>
              <a:rPr lang="en-US" sz="1800" dirty="0"/>
              <a:t>manufacturer sold cigarettes to Oregon wholesalers, which then sold them to in-state </a:t>
            </a:r>
            <a:r>
              <a:rPr lang="en-US" sz="1800" dirty="0" smtClean="0"/>
              <a:t>retailers.</a:t>
            </a:r>
          </a:p>
          <a:p>
            <a:pPr algn="just">
              <a:lnSpc>
                <a:spcPct val="100000"/>
              </a:lnSpc>
              <a:spcBef>
                <a:spcPts val="600"/>
              </a:spcBef>
              <a:spcAft>
                <a:spcPts val="600"/>
              </a:spcAft>
            </a:pPr>
            <a:r>
              <a:rPr lang="en-US" sz="1800" dirty="0" smtClean="0"/>
              <a:t>The court held that the manufacturer’s </a:t>
            </a:r>
            <a:r>
              <a:rPr lang="en-US" sz="1800" dirty="0"/>
              <a:t>program </a:t>
            </a:r>
            <a:r>
              <a:rPr lang="en-US" sz="1800" dirty="0" smtClean="0"/>
              <a:t>where it </a:t>
            </a:r>
            <a:r>
              <a:rPr lang="en-US" sz="1800" dirty="0"/>
              <a:t>paid wholesalers to accept returns of non-saleable cigarettes from retailers for replacement or </a:t>
            </a:r>
            <a:r>
              <a:rPr lang="en-US" sz="1800" dirty="0" smtClean="0"/>
              <a:t>refund exceeded the protections provided by P.L. 86-272.</a:t>
            </a:r>
          </a:p>
        </p:txBody>
      </p:sp>
      <p:sp>
        <p:nvSpPr>
          <p:cNvPr id="5" name="Slide Number Placeholder 4"/>
          <p:cNvSpPr>
            <a:spLocks noGrp="1"/>
          </p:cNvSpPr>
          <p:nvPr>
            <p:ph type="sldNum" sz="quarter" idx="16"/>
          </p:nvPr>
        </p:nvSpPr>
        <p:spPr/>
        <p:txBody>
          <a:bodyPr/>
          <a:lstStyle/>
          <a:p>
            <a:fld id="{03F1EFBE-6FC5-4E3B-A532-A391AE8323A1}" type="slidenum">
              <a:rPr lang="en-GB" smtClean="0"/>
              <a:pPr/>
              <a:t>22</a:t>
            </a:fld>
            <a:endParaRPr lang="en-GB" dirty="0"/>
          </a:p>
        </p:txBody>
      </p:sp>
    </p:spTree>
    <p:extLst>
      <p:ext uri="{BB962C8B-B14F-4D97-AF65-F5344CB8AC3E}">
        <p14:creationId xmlns:p14="http://schemas.microsoft.com/office/powerpoint/2010/main" val="2220972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431798" y="2457450"/>
            <a:ext cx="6725139" cy="457200"/>
          </a:xfrm>
          <a:prstGeom prst="rect">
            <a:avLst/>
          </a:prstGeom>
        </p:spPr>
        <p:txBody>
          <a:bodyPr vert="horz" lIns="91440" tIns="45720" rIns="91440" bIns="45720" rtlCol="0" anchor="t" anchorCtr="0">
            <a:noAutofit/>
          </a:bodyPr>
          <a:lstStyle>
            <a:lvl1pPr algn="l" defTabSz="685800" rtl="0" eaLnBrk="1" latinLnBrk="0" hangingPunct="1">
              <a:lnSpc>
                <a:spcPct val="90000"/>
              </a:lnSpc>
              <a:spcBef>
                <a:spcPct val="0"/>
              </a:spcBef>
              <a:buNone/>
              <a:defRPr sz="2400" b="1" kern="1200" baseline="0">
                <a:solidFill>
                  <a:schemeClr val="bg1"/>
                </a:solidFill>
                <a:latin typeface="+mj-lt"/>
                <a:ea typeface="+mj-ea"/>
                <a:cs typeface="+mj-cs"/>
              </a:defRPr>
            </a:lvl1p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ysClr val="window" lastClr="FFFFFF"/>
                </a:solidFill>
                <a:effectLst/>
                <a:uLnTx/>
                <a:uFillTx/>
                <a:latin typeface="Verdana"/>
                <a:ea typeface="+mj-ea"/>
                <a:cs typeface="+mj-cs"/>
              </a:rPr>
              <a:t>Sales &amp; Use</a:t>
            </a:r>
            <a:r>
              <a:rPr kumimoji="0" lang="en-US" sz="2400" b="1" i="0" u="none" strike="noStrike" kern="1200" cap="none" spc="0" normalizeH="0" noProof="0" dirty="0" smtClean="0">
                <a:ln>
                  <a:noFill/>
                </a:ln>
                <a:solidFill>
                  <a:sysClr val="window" lastClr="FFFFFF"/>
                </a:solidFill>
                <a:effectLst/>
                <a:uLnTx/>
                <a:uFillTx/>
                <a:latin typeface="Verdana"/>
                <a:ea typeface="+mj-ea"/>
                <a:cs typeface="+mj-cs"/>
              </a:rPr>
              <a:t> Taxes</a:t>
            </a:r>
            <a:endParaRPr kumimoji="0" lang="en-US" sz="2400" b="1" i="0" u="none" strike="noStrike" kern="1200" cap="none" spc="0" normalizeH="0" baseline="0" noProof="0" dirty="0">
              <a:ln>
                <a:noFill/>
              </a:ln>
              <a:solidFill>
                <a:sysClr val="window" lastClr="FFFFFF"/>
              </a:solidFill>
              <a:effectLst/>
              <a:uLnTx/>
              <a:uFillTx/>
              <a:latin typeface="Verdana"/>
              <a:ea typeface="+mj-ea"/>
              <a:cs typeface="+mj-cs"/>
            </a:endParaRPr>
          </a:p>
        </p:txBody>
      </p:sp>
    </p:spTree>
    <p:extLst>
      <p:ext uri="{BB962C8B-B14F-4D97-AF65-F5344CB8AC3E}">
        <p14:creationId xmlns:p14="http://schemas.microsoft.com/office/powerpoint/2010/main" val="3230078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1034473"/>
            <a:ext cx="8280400" cy="498763"/>
          </a:xfrm>
        </p:spPr>
        <p:txBody>
          <a:bodyPr/>
          <a:lstStyle/>
          <a:p>
            <a:pPr algn="just"/>
            <a:r>
              <a:rPr lang="en-US" sz="2000" b="1" i="1" dirty="0"/>
              <a:t>Emery </a:t>
            </a:r>
            <a:r>
              <a:rPr lang="en-US" sz="2000" b="1" i="1" dirty="0" err="1"/>
              <a:t>Elecs</a:t>
            </a:r>
            <a:r>
              <a:rPr lang="en-US" sz="2000" b="1" i="1" dirty="0"/>
              <a:t>., Inc. v. Dep't of Treasury</a:t>
            </a:r>
            <a:r>
              <a:rPr lang="en-US" sz="2000" b="1" dirty="0"/>
              <a:t>, No. </a:t>
            </a:r>
            <a:r>
              <a:rPr lang="en-US" sz="2000" b="1" dirty="0" smtClean="0"/>
              <a:t>342250 </a:t>
            </a:r>
            <a:r>
              <a:rPr lang="en-US" sz="2000" b="1" dirty="0"/>
              <a:t>(Mich. Ct. App. Feb. 12, 2019)</a:t>
            </a:r>
          </a:p>
        </p:txBody>
      </p:sp>
      <p:sp>
        <p:nvSpPr>
          <p:cNvPr id="3" name="Title 2"/>
          <p:cNvSpPr>
            <a:spLocks noGrp="1"/>
          </p:cNvSpPr>
          <p:nvPr>
            <p:ph type="title"/>
          </p:nvPr>
        </p:nvSpPr>
        <p:spPr/>
        <p:txBody>
          <a:bodyPr/>
          <a:lstStyle/>
          <a:p>
            <a:pPr algn="just"/>
            <a:r>
              <a:rPr lang="en-US" dirty="0" smtClean="0"/>
              <a:t>Michigan — Use Tax Due on Cellphones Given to Customers</a:t>
            </a:r>
            <a:endParaRPr lang="en-US" dirty="0"/>
          </a:p>
        </p:txBody>
      </p:sp>
      <p:sp>
        <p:nvSpPr>
          <p:cNvPr id="4" name="Content Placeholder 3"/>
          <p:cNvSpPr>
            <a:spLocks noGrp="1"/>
          </p:cNvSpPr>
          <p:nvPr>
            <p:ph sz="quarter" idx="14"/>
          </p:nvPr>
        </p:nvSpPr>
        <p:spPr>
          <a:xfrm>
            <a:off x="429768" y="1871932"/>
            <a:ext cx="8280400" cy="4464860"/>
          </a:xfrm>
        </p:spPr>
        <p:txBody>
          <a:bodyPr/>
          <a:lstStyle/>
          <a:p>
            <a:pPr algn="just">
              <a:lnSpc>
                <a:spcPct val="100000"/>
              </a:lnSpc>
              <a:spcBef>
                <a:spcPts val="600"/>
              </a:spcBef>
              <a:spcAft>
                <a:spcPts val="600"/>
              </a:spcAft>
            </a:pPr>
            <a:r>
              <a:rPr lang="en-US" sz="1800" dirty="0" smtClean="0"/>
              <a:t>The </a:t>
            </a:r>
            <a:r>
              <a:rPr lang="en-US" sz="1800" dirty="0"/>
              <a:t>Michigan Court of Appeals upheld the imposition of use tax on phones that were given away for no charge by a company in conjunction with its </a:t>
            </a:r>
            <a:r>
              <a:rPr lang="en-US" sz="1800" dirty="0" smtClean="0"/>
              <a:t>sales </a:t>
            </a:r>
            <a:r>
              <a:rPr lang="en-US" sz="1800" dirty="0"/>
              <a:t>of mobile phone service </a:t>
            </a:r>
            <a:r>
              <a:rPr lang="en-US" sz="1800" dirty="0" smtClean="0"/>
              <a:t>contracts.</a:t>
            </a:r>
          </a:p>
          <a:p>
            <a:pPr lvl="1" algn="just">
              <a:lnSpc>
                <a:spcPct val="100000"/>
              </a:lnSpc>
              <a:spcBef>
                <a:spcPts val="600"/>
              </a:spcBef>
              <a:spcAft>
                <a:spcPts val="600"/>
              </a:spcAft>
              <a:buFont typeface="Courier New" panose="02070309020205020404" pitchFamily="49" charset="0"/>
              <a:buChar char="o"/>
            </a:pPr>
            <a:r>
              <a:rPr lang="en-US" dirty="0" smtClean="0"/>
              <a:t>The </a:t>
            </a:r>
            <a:r>
              <a:rPr lang="en-US" dirty="0"/>
              <a:t>company sold service contracts for a single mobile phone service provider and also purchased phones from the </a:t>
            </a:r>
            <a:r>
              <a:rPr lang="en-US" dirty="0" smtClean="0"/>
              <a:t>provider.</a:t>
            </a:r>
          </a:p>
          <a:p>
            <a:pPr algn="just">
              <a:lnSpc>
                <a:spcPct val="100000"/>
              </a:lnSpc>
              <a:spcBef>
                <a:spcPts val="600"/>
              </a:spcBef>
              <a:spcAft>
                <a:spcPts val="600"/>
              </a:spcAft>
            </a:pPr>
            <a:r>
              <a:rPr lang="en-US" sz="1800" dirty="0" smtClean="0"/>
              <a:t>The </a:t>
            </a:r>
            <a:r>
              <a:rPr lang="en-US" sz="1800" dirty="0"/>
              <a:t>company argued that its purchase price for the phones was zero, asserting that it had been reimbursed by the provider for the cost of </a:t>
            </a:r>
            <a:r>
              <a:rPr lang="en-US" sz="1800" dirty="0" smtClean="0"/>
              <a:t>phones.</a:t>
            </a:r>
          </a:p>
          <a:p>
            <a:pPr algn="just">
              <a:lnSpc>
                <a:spcPct val="100000"/>
              </a:lnSpc>
              <a:spcBef>
                <a:spcPts val="600"/>
              </a:spcBef>
              <a:spcAft>
                <a:spcPts val="600"/>
              </a:spcAft>
            </a:pPr>
            <a:r>
              <a:rPr lang="en-US" sz="1800" dirty="0" smtClean="0"/>
              <a:t>The court determined </a:t>
            </a:r>
            <a:r>
              <a:rPr lang="en-US" sz="1800" dirty="0"/>
              <a:t>that the company was not reimbursed by the </a:t>
            </a:r>
            <a:r>
              <a:rPr lang="en-US" sz="1800" dirty="0" smtClean="0"/>
              <a:t>provider, </a:t>
            </a:r>
            <a:r>
              <a:rPr lang="en-US" sz="1800" dirty="0"/>
              <a:t>but instead was paid a commission by the provider for the sale of service </a:t>
            </a:r>
            <a:r>
              <a:rPr lang="en-US" sz="1800" dirty="0" smtClean="0"/>
              <a:t>contracts.</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24</a:t>
            </a:fld>
            <a:endParaRPr lang="en-GB" dirty="0"/>
          </a:p>
        </p:txBody>
      </p:sp>
    </p:spTree>
    <p:extLst>
      <p:ext uri="{BB962C8B-B14F-4D97-AF65-F5344CB8AC3E}">
        <p14:creationId xmlns:p14="http://schemas.microsoft.com/office/powerpoint/2010/main" val="2662370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Alamo Nat'l Bldg. Mgmt., LP v. </a:t>
            </a:r>
            <a:r>
              <a:rPr lang="en-US" sz="2000" b="1" i="1" dirty="0" err="1"/>
              <a:t>Hegar</a:t>
            </a:r>
            <a:r>
              <a:rPr lang="en-US" sz="2000" b="1" dirty="0"/>
              <a:t>, No. </a:t>
            </a:r>
            <a:r>
              <a:rPr lang="en-US" sz="2000" b="1" dirty="0" smtClean="0"/>
              <a:t>13-17-00040-CV</a:t>
            </a:r>
            <a:r>
              <a:rPr lang="en-US" sz="2000" b="1" dirty="0"/>
              <a:t> </a:t>
            </a:r>
            <a:r>
              <a:rPr lang="en-US" sz="2000" b="1" dirty="0" smtClean="0"/>
              <a:t>(Tex</a:t>
            </a:r>
            <a:r>
              <a:rPr lang="en-US" sz="2000" b="1" dirty="0"/>
              <a:t>. App. Jan. 24, 2019)</a:t>
            </a:r>
          </a:p>
        </p:txBody>
      </p:sp>
      <p:sp>
        <p:nvSpPr>
          <p:cNvPr id="3" name="Title 2"/>
          <p:cNvSpPr>
            <a:spLocks noGrp="1"/>
          </p:cNvSpPr>
          <p:nvPr>
            <p:ph type="title"/>
          </p:nvPr>
        </p:nvSpPr>
        <p:spPr/>
        <p:txBody>
          <a:bodyPr/>
          <a:lstStyle/>
          <a:p>
            <a:pPr algn="just"/>
            <a:r>
              <a:rPr lang="en-US" dirty="0" smtClean="0"/>
              <a:t>Texas — Hotel Consumables Not Purchased for Resale</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a:t>The Texas Court of Appeals held that a hotel owner was not entitled to a resale exemption for the hotel consumables it offered to its guests during their </a:t>
            </a:r>
            <a:r>
              <a:rPr lang="en-US" sz="1800" dirty="0" smtClean="0"/>
              <a:t>stay.</a:t>
            </a:r>
          </a:p>
          <a:p>
            <a:pPr lvl="1" algn="just">
              <a:lnSpc>
                <a:spcPct val="100000"/>
              </a:lnSpc>
              <a:spcBef>
                <a:spcPts val="600"/>
              </a:spcBef>
              <a:spcAft>
                <a:spcPts val="600"/>
              </a:spcAft>
              <a:buFont typeface="Courier New" panose="02070309020205020404" pitchFamily="49" charset="0"/>
              <a:buChar char="o"/>
            </a:pPr>
            <a:r>
              <a:rPr lang="en-US" dirty="0" smtClean="0"/>
              <a:t>Alamo purchased </a:t>
            </a:r>
            <a:r>
              <a:rPr lang="en-US" dirty="0"/>
              <a:t>items such as soap, lotion, cups and coffee, among other things, using a resale </a:t>
            </a:r>
            <a:r>
              <a:rPr lang="en-US" dirty="0" smtClean="0"/>
              <a:t>certificate.</a:t>
            </a:r>
          </a:p>
          <a:p>
            <a:pPr lvl="1" algn="just">
              <a:lnSpc>
                <a:spcPct val="100000"/>
              </a:lnSpc>
              <a:spcBef>
                <a:spcPts val="600"/>
              </a:spcBef>
              <a:spcAft>
                <a:spcPts val="600"/>
              </a:spcAft>
              <a:buFont typeface="Courier New" panose="02070309020205020404" pitchFamily="49" charset="0"/>
              <a:buChar char="o"/>
            </a:pPr>
            <a:r>
              <a:rPr lang="en-US" dirty="0" smtClean="0"/>
              <a:t>The </a:t>
            </a:r>
            <a:r>
              <a:rPr lang="en-US" dirty="0"/>
              <a:t>items were not separately invoiced to customers and the hotel’s website indicated that the items were “free” and included in the hotel </a:t>
            </a:r>
            <a:r>
              <a:rPr lang="en-US" dirty="0" smtClean="0"/>
              <a:t>rate.</a:t>
            </a:r>
          </a:p>
          <a:p>
            <a:pPr lvl="1" algn="just">
              <a:lnSpc>
                <a:spcPct val="100000"/>
              </a:lnSpc>
              <a:spcBef>
                <a:spcPts val="600"/>
              </a:spcBef>
              <a:spcAft>
                <a:spcPts val="600"/>
              </a:spcAft>
              <a:buFont typeface="Courier New" panose="02070309020205020404" pitchFamily="49" charset="0"/>
              <a:buChar char="o"/>
            </a:pPr>
            <a:r>
              <a:rPr lang="en-US" dirty="0" smtClean="0"/>
              <a:t>Guests paid a single rental price and were not informed they were paying for the consumables even though Alamo asserted that 35% of the room rental price was for these consumables.</a:t>
            </a:r>
          </a:p>
          <a:p>
            <a:pPr algn="just">
              <a:lnSpc>
                <a:spcPct val="100000"/>
              </a:lnSpc>
              <a:spcBef>
                <a:spcPts val="600"/>
              </a:spcBef>
              <a:spcAft>
                <a:spcPts val="600"/>
              </a:spcAft>
            </a:pPr>
            <a:r>
              <a:rPr lang="en-US" sz="1800" dirty="0" smtClean="0"/>
              <a:t>Court found </a:t>
            </a:r>
            <a:r>
              <a:rPr lang="en-US" sz="1800" dirty="0"/>
              <a:t>that the trial court had sufficient grounds to conclude that Alamo did not purchase the items for resale and upheld the </a:t>
            </a:r>
            <a:r>
              <a:rPr lang="en-US" sz="1800" dirty="0" smtClean="0"/>
              <a:t>assessment.</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25</a:t>
            </a:fld>
            <a:endParaRPr lang="en-GB" dirty="0"/>
          </a:p>
        </p:txBody>
      </p:sp>
    </p:spTree>
    <p:extLst>
      <p:ext uri="{BB962C8B-B14F-4D97-AF65-F5344CB8AC3E}">
        <p14:creationId xmlns:p14="http://schemas.microsoft.com/office/powerpoint/2010/main" val="34743981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Rent-A-Center East, Inc., v. Dep’t of Revenue</a:t>
            </a:r>
            <a:r>
              <a:rPr lang="en-US" sz="2000" b="1" dirty="0"/>
              <a:t>, No. 2016-001210 (S.C. Ct. App. Jan. 16, 2019</a:t>
            </a:r>
            <a:r>
              <a:rPr lang="en-US" sz="2000" b="1" dirty="0" smtClean="0"/>
              <a:t>)</a:t>
            </a:r>
            <a:endParaRPr lang="en-US" sz="2000" b="1" dirty="0"/>
          </a:p>
        </p:txBody>
      </p:sp>
      <p:sp>
        <p:nvSpPr>
          <p:cNvPr id="3" name="Title 2"/>
          <p:cNvSpPr>
            <a:spLocks noGrp="1"/>
          </p:cNvSpPr>
          <p:nvPr>
            <p:ph type="title"/>
          </p:nvPr>
        </p:nvSpPr>
        <p:spPr/>
        <p:txBody>
          <a:bodyPr/>
          <a:lstStyle/>
          <a:p>
            <a:pPr algn="just"/>
            <a:r>
              <a:rPr lang="en-US" dirty="0" smtClean="0"/>
              <a:t>South Carolina — Damage Waivers are Taxable</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a:t>The South Carolina Court of Appeals upheld the imposition of sales tax on sales of optional “waivers,” which </a:t>
            </a:r>
            <a:r>
              <a:rPr lang="en-US" sz="1800" dirty="0" smtClean="0"/>
              <a:t>were sold to renters and relieved them from liability of damaged or stolen rental property.</a:t>
            </a:r>
          </a:p>
          <a:p>
            <a:pPr lvl="1" algn="just">
              <a:lnSpc>
                <a:spcPct val="100000"/>
              </a:lnSpc>
              <a:spcBef>
                <a:spcPts val="600"/>
              </a:spcBef>
              <a:spcAft>
                <a:spcPts val="600"/>
              </a:spcAft>
              <a:buFont typeface="Courier New" panose="02070309020205020404" pitchFamily="49" charset="0"/>
              <a:buChar char="o"/>
            </a:pPr>
            <a:r>
              <a:rPr lang="en-US" dirty="0" smtClean="0"/>
              <a:t>The taxpayers operated </a:t>
            </a:r>
            <a:r>
              <a:rPr lang="en-US" dirty="0"/>
              <a:t>retail stores in South Carolina from which customers could rent-to-own durable consumer </a:t>
            </a:r>
            <a:r>
              <a:rPr lang="en-US" dirty="0" smtClean="0"/>
              <a:t>products.</a:t>
            </a:r>
          </a:p>
          <a:p>
            <a:pPr lvl="1" algn="just">
              <a:lnSpc>
                <a:spcPct val="100000"/>
              </a:lnSpc>
              <a:spcBef>
                <a:spcPts val="600"/>
              </a:spcBef>
              <a:spcAft>
                <a:spcPts val="600"/>
              </a:spcAft>
              <a:buFont typeface="Courier New" panose="02070309020205020404" pitchFamily="49" charset="0"/>
              <a:buChar char="o"/>
            </a:pPr>
            <a:r>
              <a:rPr lang="en-US" dirty="0" smtClean="0"/>
              <a:t>In </a:t>
            </a:r>
            <a:r>
              <a:rPr lang="en-US" dirty="0"/>
              <a:t>conjunction with the rentals, taxpayers could purchase waivers that released the customer of its liability if the property was damaged, lost, or </a:t>
            </a:r>
            <a:r>
              <a:rPr lang="en-US" dirty="0" smtClean="0"/>
              <a:t>stolen.</a:t>
            </a:r>
          </a:p>
          <a:p>
            <a:pPr algn="just">
              <a:lnSpc>
                <a:spcPct val="100000"/>
              </a:lnSpc>
              <a:spcBef>
                <a:spcPts val="600"/>
              </a:spcBef>
              <a:spcAft>
                <a:spcPts val="600"/>
              </a:spcAft>
            </a:pPr>
            <a:r>
              <a:rPr lang="en-US" sz="1800" dirty="0" smtClean="0"/>
              <a:t>The </a:t>
            </a:r>
            <a:r>
              <a:rPr lang="en-US" sz="1800" dirty="0"/>
              <a:t>Court found that the waivers were part of a bundle subject to sales tax under the “true object” </a:t>
            </a:r>
            <a:r>
              <a:rPr lang="en-US" sz="1800" dirty="0" smtClean="0"/>
              <a:t>test because </a:t>
            </a:r>
            <a:r>
              <a:rPr lang="en-US" sz="1800" dirty="0"/>
              <a:t>the waivers </a:t>
            </a:r>
            <a:r>
              <a:rPr lang="en-US" sz="1800" dirty="0" smtClean="0"/>
              <a:t>were </a:t>
            </a:r>
            <a:r>
              <a:rPr lang="en-US" sz="1800" dirty="0"/>
              <a:t>“merely incidental” and “inextricably linked” to the sales of the taxable </a:t>
            </a:r>
            <a:r>
              <a:rPr lang="en-US" sz="1800" dirty="0" smtClean="0"/>
              <a:t>rentals.</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26</a:t>
            </a:fld>
            <a:endParaRPr lang="en-GB" dirty="0"/>
          </a:p>
        </p:txBody>
      </p:sp>
    </p:spTree>
    <p:extLst>
      <p:ext uri="{BB962C8B-B14F-4D97-AF65-F5344CB8AC3E}">
        <p14:creationId xmlns:p14="http://schemas.microsoft.com/office/powerpoint/2010/main" val="2598605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768532"/>
            <a:ext cx="8280400" cy="674608"/>
          </a:xfrm>
        </p:spPr>
        <p:txBody>
          <a:bodyPr/>
          <a:lstStyle/>
          <a:p>
            <a:r>
              <a:rPr lang="en-US" sz="2000" b="1" i="1" dirty="0" smtClean="0"/>
              <a:t>Normand v. Wal-Mart.com USA LLC</a:t>
            </a:r>
            <a:r>
              <a:rPr lang="en-US" sz="2000" b="1" dirty="0" smtClean="0"/>
              <a:t>, </a:t>
            </a:r>
            <a:r>
              <a:rPr lang="en-US" sz="2000" b="1" dirty="0"/>
              <a:t>No. 18-CA-211 (La. Ct. App</a:t>
            </a:r>
            <a:r>
              <a:rPr lang="en-US" sz="2000" b="1" dirty="0" smtClean="0"/>
              <a:t>. Dec. 27, 2018) </a:t>
            </a:r>
            <a:endParaRPr lang="en-US" sz="2000" b="1" dirty="0"/>
          </a:p>
        </p:txBody>
      </p:sp>
      <p:sp>
        <p:nvSpPr>
          <p:cNvPr id="3" name="Title 2"/>
          <p:cNvSpPr>
            <a:spLocks noGrp="1"/>
          </p:cNvSpPr>
          <p:nvPr>
            <p:ph type="title"/>
          </p:nvPr>
        </p:nvSpPr>
        <p:spPr/>
        <p:txBody>
          <a:bodyPr/>
          <a:lstStyle/>
          <a:p>
            <a:r>
              <a:rPr lang="en-US" dirty="0" smtClean="0"/>
              <a:t>Louisiana — Online Marketplace Required to Collect</a:t>
            </a:r>
            <a:endParaRPr lang="en-US" dirty="0"/>
          </a:p>
        </p:txBody>
      </p:sp>
      <p:sp>
        <p:nvSpPr>
          <p:cNvPr id="4" name="Content Placeholder 3"/>
          <p:cNvSpPr>
            <a:spLocks noGrp="1"/>
          </p:cNvSpPr>
          <p:nvPr>
            <p:ph sz="quarter" idx="14"/>
          </p:nvPr>
        </p:nvSpPr>
        <p:spPr>
          <a:xfrm>
            <a:off x="429768" y="1607987"/>
            <a:ext cx="8280400" cy="4818888"/>
          </a:xfrm>
        </p:spPr>
        <p:txBody>
          <a:bodyPr/>
          <a:lstStyle/>
          <a:p>
            <a:pPr algn="just">
              <a:lnSpc>
                <a:spcPct val="100000"/>
              </a:lnSpc>
              <a:spcBef>
                <a:spcPts val="600"/>
              </a:spcBef>
              <a:spcAft>
                <a:spcPts val="600"/>
              </a:spcAft>
            </a:pPr>
            <a:r>
              <a:rPr lang="en-US" sz="1800" dirty="0" smtClean="0"/>
              <a:t>The </a:t>
            </a:r>
            <a:r>
              <a:rPr lang="en-US" sz="1800" dirty="0"/>
              <a:t>Louisiana Fifth Circuit Court of Appeal </a:t>
            </a:r>
            <a:r>
              <a:rPr lang="en-US" sz="1800" dirty="0" smtClean="0"/>
              <a:t>held that </a:t>
            </a:r>
            <a:r>
              <a:rPr lang="en-US" sz="1800" dirty="0"/>
              <a:t>Walmart.com is a “dealer” required to collect and remit sales tax on sales made through its online </a:t>
            </a:r>
            <a:r>
              <a:rPr lang="en-US" sz="1800" dirty="0" smtClean="0"/>
              <a:t>marketplace, including sales </a:t>
            </a:r>
            <a:r>
              <a:rPr lang="en-US" sz="1800" dirty="0"/>
              <a:t>by </a:t>
            </a:r>
            <a:r>
              <a:rPr lang="en-US" sz="1800" dirty="0" smtClean="0"/>
              <a:t>third-party retailers.</a:t>
            </a:r>
          </a:p>
          <a:p>
            <a:pPr algn="just">
              <a:lnSpc>
                <a:spcPct val="100000"/>
              </a:lnSpc>
              <a:spcBef>
                <a:spcPts val="600"/>
              </a:spcBef>
              <a:spcAft>
                <a:spcPts val="600"/>
              </a:spcAft>
            </a:pPr>
            <a:r>
              <a:rPr lang="en-US" sz="1800" dirty="0" smtClean="0"/>
              <a:t>The court agreed with the lower court’s finding that the “legislature’s </a:t>
            </a:r>
            <a:r>
              <a:rPr lang="en-US" sz="1800" dirty="0"/>
              <a:t>choice of the term ‘dealer’ and its definition clearly encompasses a wider group of people than ‘seller</a:t>
            </a:r>
            <a:r>
              <a:rPr lang="en-US" sz="1800" dirty="0" smtClean="0"/>
              <a:t>.’”</a:t>
            </a:r>
          </a:p>
          <a:p>
            <a:pPr algn="just">
              <a:lnSpc>
                <a:spcPct val="100000"/>
              </a:lnSpc>
              <a:spcBef>
                <a:spcPts val="600"/>
              </a:spcBef>
              <a:spcAft>
                <a:spcPts val="600"/>
              </a:spcAft>
            </a:pPr>
            <a:r>
              <a:rPr lang="en-US" sz="1800" dirty="0" smtClean="0"/>
              <a:t>Louisiana Supreme Court has granted writ. </a:t>
            </a:r>
          </a:p>
          <a:p>
            <a:pPr algn="just">
              <a:lnSpc>
                <a:spcPct val="100000"/>
              </a:lnSpc>
              <a:spcBef>
                <a:spcPts val="600"/>
              </a:spcBef>
              <a:spcAft>
                <a:spcPts val="600"/>
              </a:spcAft>
            </a:pPr>
            <a:endParaRPr lang="en-US" sz="1800" dirty="0" smtClean="0"/>
          </a:p>
          <a:p>
            <a:pPr algn="just">
              <a:lnSpc>
                <a:spcPct val="100000"/>
              </a:lnSpc>
              <a:spcBef>
                <a:spcPts val="600"/>
              </a:spcBef>
              <a:spcAft>
                <a:spcPts val="600"/>
              </a:spcAft>
            </a:pP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27</a:t>
            </a:fld>
            <a:endParaRPr lang="en-GB" dirty="0"/>
          </a:p>
        </p:txBody>
      </p:sp>
    </p:spTree>
    <p:extLst>
      <p:ext uri="{BB962C8B-B14F-4D97-AF65-F5344CB8AC3E}">
        <p14:creationId xmlns:p14="http://schemas.microsoft.com/office/powerpoint/2010/main" val="3221713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Richardson's RV, Inc. v. </a:t>
            </a:r>
            <a:r>
              <a:rPr lang="en-US" sz="2000" b="1" i="1" dirty="0" smtClean="0"/>
              <a:t>Ind. </a:t>
            </a:r>
            <a:r>
              <a:rPr lang="en-US" sz="2000" b="1" i="1" dirty="0"/>
              <a:t>Dep't of State Revenue</a:t>
            </a:r>
            <a:r>
              <a:rPr lang="en-US" sz="2000" b="1" dirty="0"/>
              <a:t>, 112 N.E.3d 192 (Ind. 2018)</a:t>
            </a:r>
          </a:p>
        </p:txBody>
      </p:sp>
      <p:sp>
        <p:nvSpPr>
          <p:cNvPr id="3" name="Title 2"/>
          <p:cNvSpPr>
            <a:spLocks noGrp="1"/>
          </p:cNvSpPr>
          <p:nvPr>
            <p:ph type="title"/>
          </p:nvPr>
        </p:nvSpPr>
        <p:spPr/>
        <p:txBody>
          <a:bodyPr/>
          <a:lstStyle/>
          <a:p>
            <a:r>
              <a:rPr lang="en-US" dirty="0" smtClean="0"/>
              <a:t>Indiana — Business Purpose for Out-of-State Sales </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a:t>T</a:t>
            </a:r>
            <a:r>
              <a:rPr lang="en-US" sz="1800" dirty="0" smtClean="0"/>
              <a:t>he </a:t>
            </a:r>
            <a:r>
              <a:rPr lang="en-US" sz="1800" dirty="0"/>
              <a:t>Indiana Supreme Court </a:t>
            </a:r>
            <a:r>
              <a:rPr lang="en-US" sz="1800" dirty="0" smtClean="0"/>
              <a:t>held </a:t>
            </a:r>
            <a:r>
              <a:rPr lang="en-US" sz="1800" dirty="0"/>
              <a:t>that an RV dealership was liable for uncollected sales tax on RV sales even though it delivered the RVs to buyers at out-of-state </a:t>
            </a:r>
            <a:r>
              <a:rPr lang="en-US" sz="1800" dirty="0" smtClean="0"/>
              <a:t>locations.</a:t>
            </a:r>
          </a:p>
          <a:p>
            <a:pPr lvl="1" algn="just">
              <a:lnSpc>
                <a:spcPct val="100000"/>
              </a:lnSpc>
              <a:spcBef>
                <a:spcPts val="600"/>
              </a:spcBef>
              <a:spcAft>
                <a:spcPts val="600"/>
              </a:spcAft>
            </a:pPr>
            <a:r>
              <a:rPr lang="en-US" dirty="0"/>
              <a:t>The RV dealership is based </a:t>
            </a:r>
            <a:r>
              <a:rPr lang="en-US" dirty="0" smtClean="0"/>
              <a:t>in </a:t>
            </a:r>
            <a:r>
              <a:rPr lang="en-US" dirty="0"/>
              <a:t>Indiana, which is approximately eight miles from the Michigan </a:t>
            </a:r>
            <a:r>
              <a:rPr lang="en-US" dirty="0" smtClean="0"/>
              <a:t>border.</a:t>
            </a:r>
          </a:p>
          <a:p>
            <a:pPr lvl="1" algn="just">
              <a:lnSpc>
                <a:spcPct val="100000"/>
              </a:lnSpc>
              <a:spcBef>
                <a:spcPts val="600"/>
              </a:spcBef>
              <a:spcAft>
                <a:spcPts val="600"/>
              </a:spcAft>
            </a:pPr>
            <a:r>
              <a:rPr lang="en-US" dirty="0" smtClean="0"/>
              <a:t>When </a:t>
            </a:r>
            <a:r>
              <a:rPr lang="en-US" dirty="0"/>
              <a:t>the RV dealership made sales to Michigan customers, it would drive the RVs to </a:t>
            </a:r>
            <a:r>
              <a:rPr lang="en-US" dirty="0" smtClean="0"/>
              <a:t>Michigan where customers </a:t>
            </a:r>
            <a:r>
              <a:rPr lang="en-US" dirty="0"/>
              <a:t>would sign confirmations of delivery and receive the keys to their new </a:t>
            </a:r>
            <a:r>
              <a:rPr lang="en-US" dirty="0" smtClean="0"/>
              <a:t>RVs.</a:t>
            </a:r>
          </a:p>
          <a:p>
            <a:pPr algn="just">
              <a:lnSpc>
                <a:spcPct val="100000"/>
              </a:lnSpc>
              <a:spcBef>
                <a:spcPts val="600"/>
              </a:spcBef>
              <a:spcAft>
                <a:spcPts val="600"/>
              </a:spcAft>
            </a:pPr>
            <a:r>
              <a:rPr lang="en-US" sz="1800" dirty="0" smtClean="0"/>
              <a:t>The court found that the </a:t>
            </a:r>
            <a:r>
              <a:rPr lang="en-US" sz="1800" dirty="0"/>
              <a:t>RV dealership delivered the RVs in Michigan solely to avoid paying Indiana sales tax with no other independent, non-tax-related business </a:t>
            </a:r>
            <a:r>
              <a:rPr lang="en-US" sz="1800" dirty="0" smtClean="0"/>
              <a:t>purpose.</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28</a:t>
            </a:fld>
            <a:endParaRPr lang="en-GB" dirty="0"/>
          </a:p>
        </p:txBody>
      </p:sp>
    </p:spTree>
    <p:extLst>
      <p:ext uri="{BB962C8B-B14F-4D97-AF65-F5344CB8AC3E}">
        <p14:creationId xmlns:p14="http://schemas.microsoft.com/office/powerpoint/2010/main" val="3611065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it-IT" sz="2000" b="1" i="1" dirty="0"/>
              <a:t>Cincinnati Reds, L.L.C. v. Testa</a:t>
            </a:r>
            <a:r>
              <a:rPr lang="it-IT" sz="2000" b="1" dirty="0"/>
              <a:t>, 2018-Ohio-4669, 155 Ohio St. 3d 512, 122 N.E.3d </a:t>
            </a:r>
            <a:r>
              <a:rPr lang="it-IT" sz="2000" b="1" dirty="0" smtClean="0"/>
              <a:t>1178 (2018)</a:t>
            </a:r>
            <a:endParaRPr lang="en-US" sz="2000" b="1" dirty="0"/>
          </a:p>
        </p:txBody>
      </p:sp>
      <p:sp>
        <p:nvSpPr>
          <p:cNvPr id="3" name="Title 2"/>
          <p:cNvSpPr>
            <a:spLocks noGrp="1"/>
          </p:cNvSpPr>
          <p:nvPr>
            <p:ph type="title"/>
          </p:nvPr>
        </p:nvSpPr>
        <p:spPr/>
        <p:txBody>
          <a:bodyPr/>
          <a:lstStyle/>
          <a:p>
            <a:r>
              <a:rPr lang="en-US" dirty="0" smtClean="0"/>
              <a:t>Ohio — Promotional Items as Sale-for-Resale</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smtClean="0"/>
              <a:t>The Ohio Supreme Court found that the Cincinnati Reds do not owe use tax on purchases of bobbleheads and other promotional items that incentivize fans to attend games because consideration for these objects is factored into ticket prices.</a:t>
            </a:r>
          </a:p>
          <a:p>
            <a:pPr lvl="1" algn="just">
              <a:lnSpc>
                <a:spcPct val="100000"/>
              </a:lnSpc>
              <a:spcBef>
                <a:spcPts val="600"/>
              </a:spcBef>
              <a:spcAft>
                <a:spcPts val="600"/>
              </a:spcAft>
            </a:pPr>
            <a:r>
              <a:rPr lang="en-US" dirty="0" smtClean="0"/>
              <a:t>These purchases qualify for the sale-for-resale exemption.</a:t>
            </a:r>
          </a:p>
          <a:p>
            <a:pPr algn="just">
              <a:lnSpc>
                <a:spcPct val="100000"/>
              </a:lnSpc>
              <a:spcBef>
                <a:spcPts val="600"/>
              </a:spcBef>
              <a:spcAft>
                <a:spcPts val="600"/>
              </a:spcAft>
            </a:pPr>
            <a:r>
              <a:rPr lang="en-US" sz="1800" dirty="0" smtClean="0"/>
              <a:t>The court was persuaded by the taxpayer’s argument that the promotional items were used to boost attendance for games not expected to sell out.  </a:t>
            </a:r>
          </a:p>
          <a:p>
            <a:pPr lvl="1" algn="just">
              <a:lnSpc>
                <a:spcPct val="100000"/>
              </a:lnSpc>
              <a:spcBef>
                <a:spcPts val="600"/>
              </a:spcBef>
              <a:spcAft>
                <a:spcPts val="600"/>
              </a:spcAft>
            </a:pPr>
            <a:r>
              <a:rPr lang="en-US" dirty="0" smtClean="0"/>
              <a:t>The taxpayer charged the same ticket price, regardless of whether a promotional item will be given away.</a:t>
            </a:r>
          </a:p>
        </p:txBody>
      </p:sp>
      <p:sp>
        <p:nvSpPr>
          <p:cNvPr id="5" name="Slide Number Placeholder 4"/>
          <p:cNvSpPr>
            <a:spLocks noGrp="1"/>
          </p:cNvSpPr>
          <p:nvPr>
            <p:ph type="sldNum" sz="quarter" idx="16"/>
          </p:nvPr>
        </p:nvSpPr>
        <p:spPr/>
        <p:txBody>
          <a:bodyPr/>
          <a:lstStyle/>
          <a:p>
            <a:fld id="{03F1EFBE-6FC5-4E3B-A532-A391AE8323A1}" type="slidenum">
              <a:rPr lang="en-GB" smtClean="0"/>
              <a:pPr/>
              <a:t>29</a:t>
            </a:fld>
            <a:endParaRPr lang="en-GB" dirty="0"/>
          </a:p>
        </p:txBody>
      </p:sp>
    </p:spTree>
    <p:extLst>
      <p:ext uri="{BB962C8B-B14F-4D97-AF65-F5344CB8AC3E}">
        <p14:creationId xmlns:p14="http://schemas.microsoft.com/office/powerpoint/2010/main" val="169277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738188"/>
            <a:ext cx="8280400" cy="377825"/>
          </a:xfrm>
        </p:spPr>
        <p:txBody>
          <a:bodyPr/>
          <a:lstStyle/>
          <a:p>
            <a:pPr algn="just"/>
            <a:r>
              <a:rPr lang="en-US" sz="2000" b="1" i="1" dirty="0" smtClean="0"/>
              <a:t>N. Carolina Dep’t of Rev. v. The Kimberley </a:t>
            </a:r>
            <a:r>
              <a:rPr lang="en-US" sz="2000" b="1" i="1" dirty="0"/>
              <a:t>Rice Kaestner 1992 Family </a:t>
            </a:r>
            <a:r>
              <a:rPr lang="en-US" sz="2000" b="1" i="1" dirty="0" smtClean="0"/>
              <a:t>Trust, </a:t>
            </a:r>
            <a:r>
              <a:rPr lang="en-US" sz="2000" b="1" dirty="0" smtClean="0"/>
              <a:t>No. 18-457 (U.S. June 21, 2019)</a:t>
            </a:r>
            <a:endParaRPr lang="en-US" sz="2000" b="1" dirty="0"/>
          </a:p>
          <a:p>
            <a:endParaRPr lang="en-US" dirty="0"/>
          </a:p>
        </p:txBody>
      </p:sp>
      <p:sp>
        <p:nvSpPr>
          <p:cNvPr id="3" name="Title 2"/>
          <p:cNvSpPr>
            <a:spLocks noGrp="1"/>
          </p:cNvSpPr>
          <p:nvPr>
            <p:ph type="title"/>
          </p:nvPr>
        </p:nvSpPr>
        <p:spPr>
          <a:xfrm>
            <a:off x="429768" y="299339"/>
            <a:ext cx="8280400" cy="333741"/>
          </a:xfrm>
        </p:spPr>
        <p:txBody>
          <a:bodyPr/>
          <a:lstStyle/>
          <a:p>
            <a:pPr algn="just"/>
            <a:r>
              <a:rPr lang="en-US" sz="2100" dirty="0" smtClean="0"/>
              <a:t>U.S. Supreme Court — Scrutinizing Due Process</a:t>
            </a:r>
            <a:endParaRPr lang="en-US" sz="2100" dirty="0"/>
          </a:p>
        </p:txBody>
      </p:sp>
      <p:sp>
        <p:nvSpPr>
          <p:cNvPr id="4" name="Content Placeholder 3"/>
          <p:cNvSpPr>
            <a:spLocks noGrp="1"/>
          </p:cNvSpPr>
          <p:nvPr>
            <p:ph sz="quarter" idx="14"/>
          </p:nvPr>
        </p:nvSpPr>
        <p:spPr>
          <a:xfrm>
            <a:off x="429768" y="1457864"/>
            <a:ext cx="8280400" cy="4878928"/>
          </a:xfrm>
        </p:spPr>
        <p:txBody>
          <a:bodyPr/>
          <a:lstStyle/>
          <a:p>
            <a:pPr algn="just">
              <a:lnSpc>
                <a:spcPct val="100000"/>
              </a:lnSpc>
              <a:spcBef>
                <a:spcPts val="600"/>
              </a:spcBef>
              <a:spcAft>
                <a:spcPts val="600"/>
              </a:spcAft>
            </a:pPr>
            <a:r>
              <a:rPr lang="en-US" sz="1800" dirty="0" smtClean="0"/>
              <a:t>The </a:t>
            </a:r>
            <a:r>
              <a:rPr lang="en-US" sz="1800" dirty="0"/>
              <a:t>Supreme Court of North Carolina held that the Department </a:t>
            </a:r>
            <a:r>
              <a:rPr lang="en-US" sz="1800" dirty="0" smtClean="0"/>
              <a:t>unconstitutionally </a:t>
            </a:r>
            <a:r>
              <a:rPr lang="en-US" sz="1800" dirty="0"/>
              <a:t>taxed the income of The Kimberley Rice Kaestner 1992 Family Trust (the Trust), an irrevocable </a:t>
            </a:r>
            <a:r>
              <a:rPr lang="en-US" sz="1800" i="1" dirty="0"/>
              <a:t>inter vivos </a:t>
            </a:r>
            <a:r>
              <a:rPr lang="en-US" sz="1800" dirty="0"/>
              <a:t>out-of-state trust, based solely on the North Carolina residence of the beneficiaries.</a:t>
            </a:r>
          </a:p>
          <a:p>
            <a:pPr algn="just">
              <a:lnSpc>
                <a:spcPct val="100000"/>
              </a:lnSpc>
              <a:spcBef>
                <a:spcPts val="600"/>
              </a:spcBef>
              <a:spcAft>
                <a:spcPts val="600"/>
              </a:spcAft>
            </a:pPr>
            <a:r>
              <a:rPr lang="en-US" sz="1800" dirty="0" smtClean="0"/>
              <a:t>Trust </a:t>
            </a:r>
            <a:r>
              <a:rPr lang="en-US" sz="1800" dirty="0"/>
              <a:t>did not have sufficient minimum contacts with the state to satisfy the Due Process Clauses of the federal and state constitutions.  </a:t>
            </a:r>
            <a:endParaRPr lang="en-US" sz="1800" dirty="0" smtClean="0"/>
          </a:p>
          <a:p>
            <a:pPr algn="just">
              <a:lnSpc>
                <a:spcPct val="100000"/>
              </a:lnSpc>
              <a:spcBef>
                <a:spcPts val="600"/>
              </a:spcBef>
              <a:spcAft>
                <a:spcPts val="600"/>
              </a:spcAft>
            </a:pPr>
            <a:r>
              <a:rPr lang="en-US" sz="1800" dirty="0" smtClean="0"/>
              <a:t>U.S. </a:t>
            </a:r>
            <a:r>
              <a:rPr lang="en-US" sz="1800" dirty="0"/>
              <a:t>Supreme Court </a:t>
            </a:r>
            <a:r>
              <a:rPr lang="en-US" sz="1800" dirty="0" smtClean="0"/>
              <a:t>affirmed . . . narrowly</a:t>
            </a:r>
            <a:r>
              <a:rPr lang="en-US" sz="1800" dirty="0"/>
              <a:t>: “The presence of in-state beneficiaries alone does not empower a State to tax trust income that has not been distributed to the beneficiaries </a:t>
            </a:r>
            <a:r>
              <a:rPr lang="en-US" sz="1800" i="1" dirty="0"/>
              <a:t>where the beneficiaries have no right to demand that income and are uncertain to receive it</a:t>
            </a:r>
            <a:r>
              <a:rPr lang="en-US" sz="1800" dirty="0"/>
              <a:t>.” (emphasis added</a:t>
            </a:r>
            <a:r>
              <a:rPr lang="en-US" sz="1800" dirty="0" smtClean="0"/>
              <a:t>).</a:t>
            </a:r>
            <a:endParaRPr lang="en-US" sz="1800" dirty="0"/>
          </a:p>
          <a:p>
            <a:endParaRPr lang="en-US"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3</a:t>
            </a:fld>
            <a:endParaRPr lang="en-GB" dirty="0"/>
          </a:p>
        </p:txBody>
      </p:sp>
    </p:spTree>
    <p:extLst>
      <p:ext uri="{BB962C8B-B14F-4D97-AF65-F5344CB8AC3E}">
        <p14:creationId xmlns:p14="http://schemas.microsoft.com/office/powerpoint/2010/main" val="2898898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In the Matter of Apple Inc</a:t>
            </a:r>
            <a:r>
              <a:rPr lang="en-US" sz="2000" b="1" dirty="0"/>
              <a:t>., </a:t>
            </a:r>
            <a:r>
              <a:rPr lang="en-US" sz="2000" b="1" dirty="0" smtClean="0"/>
              <a:t>No</a:t>
            </a:r>
            <a:r>
              <a:rPr lang="en-US" sz="2000" b="1" dirty="0"/>
              <a:t>. 827287 (N.Y. Div. Tax </a:t>
            </a:r>
            <a:r>
              <a:rPr lang="en-US" sz="2000" b="1" dirty="0" smtClean="0"/>
              <a:t>App. </a:t>
            </a:r>
            <a:r>
              <a:rPr lang="en-US" sz="2000" b="1" dirty="0"/>
              <a:t>Nov. 1, 2018)</a:t>
            </a:r>
          </a:p>
        </p:txBody>
      </p:sp>
      <p:sp>
        <p:nvSpPr>
          <p:cNvPr id="3" name="Title 2"/>
          <p:cNvSpPr>
            <a:spLocks noGrp="1"/>
          </p:cNvSpPr>
          <p:nvPr>
            <p:ph type="title"/>
          </p:nvPr>
        </p:nvSpPr>
        <p:spPr/>
        <p:txBody>
          <a:bodyPr/>
          <a:lstStyle/>
          <a:p>
            <a:r>
              <a:rPr lang="en-US" dirty="0" smtClean="0"/>
              <a:t>New York — Gift Cards</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a:t>The New York Division of Tax Appeals held that the free gift cards customers received with qualifying purchases did not reduce the sales price of the underlying property subject to sales </a:t>
            </a:r>
            <a:r>
              <a:rPr lang="en-US" sz="1800" dirty="0" smtClean="0"/>
              <a:t>tax.</a:t>
            </a:r>
          </a:p>
          <a:p>
            <a:pPr lvl="1" algn="just">
              <a:lnSpc>
                <a:spcPct val="100000"/>
              </a:lnSpc>
              <a:spcBef>
                <a:spcPts val="600"/>
              </a:spcBef>
              <a:spcAft>
                <a:spcPts val="600"/>
              </a:spcAft>
              <a:buFont typeface="Courier New" panose="02070309020205020404" pitchFamily="49" charset="0"/>
              <a:buChar char="o"/>
            </a:pPr>
            <a:r>
              <a:rPr lang="en-US" dirty="0" smtClean="0"/>
              <a:t>Apple </a:t>
            </a:r>
            <a:r>
              <a:rPr lang="en-US" dirty="0"/>
              <a:t>Inc. ran a promotional program on qualifying purchases of computers and tablets whereby customers received free gift cards to be used in its applications </a:t>
            </a:r>
            <a:r>
              <a:rPr lang="en-US" dirty="0" smtClean="0"/>
              <a:t>store.</a:t>
            </a:r>
          </a:p>
          <a:p>
            <a:pPr lvl="1" algn="just">
              <a:lnSpc>
                <a:spcPct val="100000"/>
              </a:lnSpc>
              <a:spcBef>
                <a:spcPts val="600"/>
              </a:spcBef>
              <a:spcAft>
                <a:spcPts val="600"/>
              </a:spcAft>
              <a:buFont typeface="Courier New" panose="02070309020205020404" pitchFamily="49" charset="0"/>
              <a:buChar char="o"/>
            </a:pPr>
            <a:r>
              <a:rPr lang="en-US" dirty="0" smtClean="0"/>
              <a:t>Due </a:t>
            </a:r>
            <a:r>
              <a:rPr lang="en-US" dirty="0"/>
              <a:t>to Apple’s payment system constraints, Apple was required to charge customers for the full value of the gift card and reduced the sales price of the tangible personal property by the same </a:t>
            </a:r>
            <a:r>
              <a:rPr lang="en-US" dirty="0" smtClean="0"/>
              <a:t>amount.</a:t>
            </a:r>
          </a:p>
          <a:p>
            <a:pPr algn="just">
              <a:lnSpc>
                <a:spcPct val="100000"/>
              </a:lnSpc>
              <a:spcBef>
                <a:spcPts val="600"/>
              </a:spcBef>
              <a:spcAft>
                <a:spcPts val="600"/>
              </a:spcAft>
            </a:pPr>
            <a:r>
              <a:rPr lang="en-US" sz="1800" dirty="0" smtClean="0"/>
              <a:t>The Division reasoned </a:t>
            </a:r>
            <a:r>
              <a:rPr lang="en-US" sz="1800" dirty="0"/>
              <a:t>that because customers were required to make qualifying purchases of computers and tablets to receive the free gift </a:t>
            </a:r>
            <a:r>
              <a:rPr lang="en-US" sz="1800" dirty="0" smtClean="0"/>
              <a:t>card, </a:t>
            </a:r>
            <a:r>
              <a:rPr lang="en-US" sz="1800" dirty="0"/>
              <a:t>there was no sale of the gift </a:t>
            </a:r>
            <a:r>
              <a:rPr lang="en-US" sz="1800" dirty="0" smtClean="0"/>
              <a:t>card.</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30</a:t>
            </a:fld>
            <a:endParaRPr lang="en-GB" dirty="0"/>
          </a:p>
        </p:txBody>
      </p:sp>
    </p:spTree>
    <p:extLst>
      <p:ext uri="{BB962C8B-B14F-4D97-AF65-F5344CB8AC3E}">
        <p14:creationId xmlns:p14="http://schemas.microsoft.com/office/powerpoint/2010/main" val="3046724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sz="2000" b="1" i="1" dirty="0"/>
              <a:t>Downs Racing, LP v. Commonwealth, 196 A.3d 603 (Pa. 2018)</a:t>
            </a:r>
            <a:endParaRPr lang="en-US" sz="2000" b="1" dirty="0"/>
          </a:p>
        </p:txBody>
      </p:sp>
      <p:sp>
        <p:nvSpPr>
          <p:cNvPr id="3" name="Title 2"/>
          <p:cNvSpPr>
            <a:spLocks noGrp="1"/>
          </p:cNvSpPr>
          <p:nvPr>
            <p:ph type="title"/>
          </p:nvPr>
        </p:nvSpPr>
        <p:spPr/>
        <p:txBody>
          <a:bodyPr/>
          <a:lstStyle/>
          <a:p>
            <a:pPr algn="just"/>
            <a:r>
              <a:rPr lang="en-US" dirty="0" smtClean="0"/>
              <a:t>Pennsylvania — IP Royalties Not Taxable</a:t>
            </a:r>
            <a:endParaRPr lang="en-US" dirty="0"/>
          </a:p>
        </p:txBody>
      </p:sp>
      <p:sp>
        <p:nvSpPr>
          <p:cNvPr id="4" name="Content Placeholder 3"/>
          <p:cNvSpPr>
            <a:spLocks noGrp="1"/>
          </p:cNvSpPr>
          <p:nvPr>
            <p:ph sz="quarter" idx="14"/>
          </p:nvPr>
        </p:nvSpPr>
        <p:spPr/>
        <p:txBody>
          <a:bodyPr/>
          <a:lstStyle/>
          <a:p>
            <a:pPr algn="just">
              <a:lnSpc>
                <a:spcPct val="100000"/>
              </a:lnSpc>
              <a:spcBef>
                <a:spcPts val="600"/>
              </a:spcBef>
              <a:spcAft>
                <a:spcPts val="600"/>
              </a:spcAft>
            </a:pPr>
            <a:r>
              <a:rPr lang="en-US" sz="1800" dirty="0" smtClean="0"/>
              <a:t>The Pennsylvania </a:t>
            </a:r>
            <a:r>
              <a:rPr lang="en-US" sz="1800" dirty="0"/>
              <a:t>Supreme Court </a:t>
            </a:r>
            <a:r>
              <a:rPr lang="en-US" sz="1800" dirty="0" smtClean="0"/>
              <a:t>held </a:t>
            </a:r>
            <a:r>
              <a:rPr lang="en-US" sz="1800" dirty="0"/>
              <a:t>that royalty fees for certain intellectual property were not subject to Pennsylvania sales </a:t>
            </a:r>
            <a:r>
              <a:rPr lang="en-US" sz="1800" dirty="0" smtClean="0"/>
              <a:t>tax.</a:t>
            </a:r>
          </a:p>
          <a:p>
            <a:pPr lvl="1" algn="just">
              <a:lnSpc>
                <a:spcPct val="100000"/>
              </a:lnSpc>
              <a:spcBef>
                <a:spcPts val="600"/>
              </a:spcBef>
              <a:spcAft>
                <a:spcPts val="600"/>
              </a:spcAft>
            </a:pPr>
            <a:r>
              <a:rPr lang="en-US" dirty="0" smtClean="0"/>
              <a:t>The royalties were payments </a:t>
            </a:r>
            <a:r>
              <a:rPr lang="en-US" dirty="0"/>
              <a:t>between third parties for IP used in the operation of gaming </a:t>
            </a:r>
            <a:r>
              <a:rPr lang="en-US" dirty="0" smtClean="0"/>
              <a:t>machines.</a:t>
            </a:r>
          </a:p>
          <a:p>
            <a:pPr algn="just">
              <a:lnSpc>
                <a:spcPct val="100000"/>
              </a:lnSpc>
              <a:spcBef>
                <a:spcPts val="600"/>
              </a:spcBef>
              <a:spcAft>
                <a:spcPts val="600"/>
              </a:spcAft>
            </a:pPr>
            <a:r>
              <a:rPr lang="en-US" sz="1800" dirty="0" smtClean="0"/>
              <a:t>The </a:t>
            </a:r>
            <a:r>
              <a:rPr lang="en-US" sz="1800" dirty="0"/>
              <a:t>court found the </a:t>
            </a:r>
            <a:r>
              <a:rPr lang="en-US" sz="1800" dirty="0" smtClean="0"/>
              <a:t>IP was </a:t>
            </a:r>
            <a:r>
              <a:rPr lang="en-US" sz="1800" dirty="0"/>
              <a:t>not subject to sales tax because it did not constitute, nor </a:t>
            </a:r>
            <a:r>
              <a:rPr lang="en-US" sz="1800" dirty="0" smtClean="0"/>
              <a:t>ancillary </a:t>
            </a:r>
            <a:r>
              <a:rPr lang="en-US" sz="1800" dirty="0"/>
              <a:t>to, tangible personal </a:t>
            </a:r>
            <a:r>
              <a:rPr lang="en-US" sz="1800" dirty="0" smtClean="0"/>
              <a:t>property.</a:t>
            </a:r>
          </a:p>
          <a:p>
            <a:pPr lvl="1" algn="just">
              <a:lnSpc>
                <a:spcPct val="100000"/>
              </a:lnSpc>
              <a:spcBef>
                <a:spcPts val="600"/>
              </a:spcBef>
              <a:spcAft>
                <a:spcPts val="600"/>
              </a:spcAft>
            </a:pPr>
            <a:r>
              <a:rPr lang="en-US" dirty="0" smtClean="0"/>
              <a:t>The Commonwealth argued that the IP was taxable canned software.</a:t>
            </a:r>
          </a:p>
        </p:txBody>
      </p:sp>
      <p:sp>
        <p:nvSpPr>
          <p:cNvPr id="5" name="Slide Number Placeholder 4"/>
          <p:cNvSpPr>
            <a:spLocks noGrp="1"/>
          </p:cNvSpPr>
          <p:nvPr>
            <p:ph type="sldNum" sz="quarter" idx="16"/>
          </p:nvPr>
        </p:nvSpPr>
        <p:spPr/>
        <p:txBody>
          <a:bodyPr/>
          <a:lstStyle/>
          <a:p>
            <a:fld id="{03F1EFBE-6FC5-4E3B-A532-A391AE8323A1}" type="slidenum">
              <a:rPr lang="en-GB" smtClean="0"/>
              <a:pPr/>
              <a:t>31</a:t>
            </a:fld>
            <a:endParaRPr lang="en-GB" dirty="0"/>
          </a:p>
        </p:txBody>
      </p:sp>
    </p:spTree>
    <p:extLst>
      <p:ext uri="{BB962C8B-B14F-4D97-AF65-F5344CB8AC3E}">
        <p14:creationId xmlns:p14="http://schemas.microsoft.com/office/powerpoint/2010/main" val="1823338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p:cNvSpPr>
            <a:spLocks noGrp="1"/>
          </p:cNvSpPr>
          <p:nvPr>
            <p:ph type="body" sz="quarter" idx="10"/>
          </p:nvPr>
        </p:nvSpPr>
        <p:spPr>
          <a:xfrm>
            <a:off x="431801" y="658075"/>
            <a:ext cx="8280400" cy="732024"/>
          </a:xfrm>
        </p:spPr>
        <p:txBody>
          <a:bodyPr/>
          <a:lstStyle/>
          <a:p>
            <a:r>
              <a:rPr lang="en-US" sz="2000" b="1" i="1" dirty="0" smtClean="0"/>
              <a:t>Russell </a:t>
            </a:r>
            <a:r>
              <a:rPr lang="en-US" sz="2000" b="1" i="1" dirty="0"/>
              <a:t>Cty. </a:t>
            </a:r>
            <a:r>
              <a:rPr lang="en-US" sz="2000" b="1" i="1" dirty="0" err="1"/>
              <a:t>Cmty</a:t>
            </a:r>
            <a:r>
              <a:rPr lang="en-US" sz="2000" b="1" i="1" dirty="0"/>
              <a:t>. Hosp., LLC v. State Dep’t of Revenue</a:t>
            </a:r>
            <a:r>
              <a:rPr lang="en-US" sz="2000" b="1" dirty="0"/>
              <a:t>, No. 1180204 (Ala. May 17, 2019)</a:t>
            </a:r>
          </a:p>
        </p:txBody>
      </p:sp>
      <p:sp>
        <p:nvSpPr>
          <p:cNvPr id="4" name="Title 3"/>
          <p:cNvSpPr>
            <a:spLocks noGrp="1"/>
          </p:cNvSpPr>
          <p:nvPr>
            <p:ph type="title"/>
          </p:nvPr>
        </p:nvSpPr>
        <p:spPr>
          <a:xfrm>
            <a:off x="431801" y="249556"/>
            <a:ext cx="8280400" cy="333741"/>
          </a:xfrm>
        </p:spPr>
        <p:txBody>
          <a:bodyPr/>
          <a:lstStyle/>
          <a:p>
            <a:r>
              <a:rPr lang="en-US" dirty="0" smtClean="0"/>
              <a:t>Alabama — All Software Taxable</a:t>
            </a:r>
            <a:endParaRPr lang="en-US" i="1" dirty="0"/>
          </a:p>
        </p:txBody>
      </p:sp>
      <p:sp>
        <p:nvSpPr>
          <p:cNvPr id="5" name="Content Placeholder 4"/>
          <p:cNvSpPr>
            <a:spLocks noGrp="1"/>
          </p:cNvSpPr>
          <p:nvPr>
            <p:ph sz="quarter" idx="14"/>
          </p:nvPr>
        </p:nvSpPr>
        <p:spPr>
          <a:xfrm>
            <a:off x="431801" y="1561381"/>
            <a:ext cx="8280400" cy="5017044"/>
          </a:xfrm>
        </p:spPr>
        <p:txBody>
          <a:bodyPr/>
          <a:lstStyle/>
          <a:p>
            <a:pPr algn="just">
              <a:lnSpc>
                <a:spcPct val="100000"/>
              </a:lnSpc>
              <a:spcBef>
                <a:spcPts val="600"/>
              </a:spcBef>
              <a:spcAft>
                <a:spcPts val="600"/>
              </a:spcAft>
            </a:pPr>
            <a:r>
              <a:rPr lang="en-US" sz="1800" dirty="0"/>
              <a:t>Alabama Supreme Court ruled that all software, including custom software, is tangible personal property subject to sales tax. </a:t>
            </a:r>
          </a:p>
          <a:p>
            <a:pPr algn="just">
              <a:lnSpc>
                <a:spcPct val="100000"/>
              </a:lnSpc>
              <a:spcBef>
                <a:spcPts val="600"/>
              </a:spcBef>
              <a:spcAft>
                <a:spcPts val="600"/>
              </a:spcAft>
            </a:pPr>
            <a:r>
              <a:rPr lang="en-US" sz="1800" dirty="0"/>
              <a:t>Prior case law and the DOR's regulation seemed to acknowledge that customized software was not taxable.  </a:t>
            </a:r>
          </a:p>
          <a:p>
            <a:pPr algn="just">
              <a:lnSpc>
                <a:spcPct val="100000"/>
              </a:lnSpc>
              <a:spcBef>
                <a:spcPts val="600"/>
              </a:spcBef>
              <a:spcAft>
                <a:spcPts val="600"/>
              </a:spcAft>
            </a:pPr>
            <a:r>
              <a:rPr lang="en-US" sz="1800" dirty="0"/>
              <a:t>One concurring opinion urged legislature to “clarify how a transaction involving software and services is to be documented and invoiced.” </a:t>
            </a:r>
          </a:p>
          <a:p>
            <a:pPr algn="just">
              <a:lnSpc>
                <a:spcPct val="100000"/>
              </a:lnSpc>
              <a:spcBef>
                <a:spcPts val="600"/>
              </a:spcBef>
              <a:spcAft>
                <a:spcPts val="600"/>
              </a:spcAft>
            </a:pPr>
            <a:r>
              <a:rPr lang="en-US" sz="1800" dirty="0"/>
              <a:t>Dissenting opinion noted that the majority had ignored the Department’s regulation, which provides that “custom software programming” is  not subject to sales tax.</a:t>
            </a:r>
          </a:p>
        </p:txBody>
      </p:sp>
      <p:sp>
        <p:nvSpPr>
          <p:cNvPr id="6" name="Slide Number Placeholder 5"/>
          <p:cNvSpPr>
            <a:spLocks noGrp="1"/>
          </p:cNvSpPr>
          <p:nvPr>
            <p:ph type="sldNum" sz="quarter" idx="16"/>
          </p:nvPr>
        </p:nvSpPr>
        <p:spPr/>
        <p:txBody>
          <a:bodyPr/>
          <a:lstStyle/>
          <a:p>
            <a:pPr>
              <a:defRPr/>
            </a:pPr>
            <a:fld id="{03F1EFBE-6FC5-4E3B-A532-A391AE8323A1}" type="slidenum">
              <a:rPr lang="en-GB" sz="750">
                <a:solidFill>
                  <a:srgbClr val="000000">
                    <a:tint val="75000"/>
                  </a:srgbClr>
                </a:solidFill>
                <a:latin typeface="Verdana"/>
              </a:rPr>
              <a:pPr>
                <a:defRPr/>
              </a:pPr>
              <a:t>32</a:t>
            </a:fld>
            <a:endParaRPr lang="en-GB" sz="750" dirty="0">
              <a:solidFill>
                <a:srgbClr val="000000">
                  <a:tint val="75000"/>
                </a:srgbClr>
              </a:solidFill>
              <a:latin typeface="Verdana"/>
            </a:endParaRPr>
          </a:p>
        </p:txBody>
      </p:sp>
    </p:spTree>
    <p:extLst>
      <p:ext uri="{BB962C8B-B14F-4D97-AF65-F5344CB8AC3E}">
        <p14:creationId xmlns:p14="http://schemas.microsoft.com/office/powerpoint/2010/main" val="3770959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431798" y="2457450"/>
            <a:ext cx="6725139" cy="457200"/>
          </a:xfrm>
          <a:prstGeom prst="rect">
            <a:avLst/>
          </a:prstGeom>
        </p:spPr>
        <p:txBody>
          <a:bodyPr vert="horz" lIns="91440" tIns="45720" rIns="91440" bIns="45720" rtlCol="0" anchor="t" anchorCtr="0">
            <a:noAutofit/>
          </a:bodyPr>
          <a:lstStyle>
            <a:lvl1pPr algn="l" defTabSz="685800" rtl="0" eaLnBrk="1" latinLnBrk="0" hangingPunct="1">
              <a:lnSpc>
                <a:spcPct val="90000"/>
              </a:lnSpc>
              <a:spcBef>
                <a:spcPct val="0"/>
              </a:spcBef>
              <a:buNone/>
              <a:defRPr sz="2400" b="1" kern="1200" baseline="0">
                <a:solidFill>
                  <a:schemeClr val="bg1"/>
                </a:solidFill>
                <a:latin typeface="+mj-lt"/>
                <a:ea typeface="+mj-ea"/>
                <a:cs typeface="+mj-cs"/>
              </a:defRPr>
            </a:lvl1pPr>
          </a:lstStyle>
          <a:p>
            <a:pPr marL="0" marR="0" lvl="0" indent="0" algn="l" defTabSz="685800" rtl="0" eaLnBrk="1" fontAlgn="auto" latinLnBrk="0" hangingPunct="1">
              <a:lnSpc>
                <a:spcPct val="200000"/>
              </a:lnSpc>
              <a:spcBef>
                <a:spcPts val="0"/>
              </a:spcBef>
              <a:spcAft>
                <a:spcPts val="0"/>
              </a:spcAft>
              <a:buClrTx/>
              <a:buSzTx/>
              <a:buFontTx/>
              <a:buNone/>
              <a:tabLst/>
              <a:defRPr/>
            </a:pPr>
            <a:r>
              <a:rPr lang="en-US" dirty="0" smtClean="0">
                <a:solidFill>
                  <a:sysClr val="window" lastClr="FFFFFF"/>
                </a:solidFill>
                <a:latin typeface="Verdana"/>
              </a:rPr>
              <a:t>General &amp; Miscellaneous</a:t>
            </a:r>
            <a:endParaRPr kumimoji="0" lang="en-US" sz="2400" b="1" i="0" u="none" strike="noStrike" kern="1200" cap="none" spc="0" normalizeH="0" baseline="0" noProof="0" dirty="0">
              <a:ln>
                <a:noFill/>
              </a:ln>
              <a:solidFill>
                <a:sysClr val="window" lastClr="FFFFFF"/>
              </a:solidFill>
              <a:effectLst/>
              <a:uLnTx/>
              <a:uFillTx/>
              <a:latin typeface="Verdana"/>
              <a:ea typeface="+mj-ea"/>
              <a:cs typeface="+mj-cs"/>
            </a:endParaRPr>
          </a:p>
        </p:txBody>
      </p:sp>
    </p:spTree>
    <p:extLst>
      <p:ext uri="{BB962C8B-B14F-4D97-AF65-F5344CB8AC3E}">
        <p14:creationId xmlns:p14="http://schemas.microsoft.com/office/powerpoint/2010/main" val="3316134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p:cNvSpPr>
            <a:spLocks noGrp="1"/>
          </p:cNvSpPr>
          <p:nvPr>
            <p:ph type="body" sz="quarter" idx="10"/>
          </p:nvPr>
        </p:nvSpPr>
        <p:spPr>
          <a:xfrm>
            <a:off x="431801" y="890988"/>
            <a:ext cx="8280400" cy="732024"/>
          </a:xfrm>
        </p:spPr>
        <p:txBody>
          <a:bodyPr/>
          <a:lstStyle/>
          <a:p>
            <a:r>
              <a:rPr lang="en-US" sz="2000" b="1" i="1" dirty="0"/>
              <a:t>Saban Rent-a-Car LLC v. </a:t>
            </a:r>
            <a:r>
              <a:rPr lang="en-US" sz="2000" b="1" i="1" dirty="0" smtClean="0"/>
              <a:t>Ariz</a:t>
            </a:r>
            <a:r>
              <a:rPr lang="en-US" sz="2000" b="1" i="1" dirty="0"/>
              <a:t>.</a:t>
            </a:r>
            <a:r>
              <a:rPr lang="en-US" sz="2000" b="1" i="1" dirty="0" smtClean="0"/>
              <a:t> Dep’t </a:t>
            </a:r>
            <a:r>
              <a:rPr lang="en-US" sz="2000" b="1" i="1" dirty="0"/>
              <a:t>of Revenue</a:t>
            </a:r>
            <a:r>
              <a:rPr lang="en-US" sz="2000" b="1" dirty="0"/>
              <a:t>, 434 P.3d 1168 (Ariz. 2019</a:t>
            </a:r>
            <a:r>
              <a:rPr lang="en-US" sz="2000" b="1" dirty="0" smtClean="0"/>
              <a:t>)</a:t>
            </a:r>
            <a:endParaRPr lang="en-US" sz="2000" b="1" dirty="0"/>
          </a:p>
        </p:txBody>
      </p:sp>
      <p:sp>
        <p:nvSpPr>
          <p:cNvPr id="4" name="Title 3"/>
          <p:cNvSpPr>
            <a:spLocks noGrp="1"/>
          </p:cNvSpPr>
          <p:nvPr>
            <p:ph type="title"/>
          </p:nvPr>
        </p:nvSpPr>
        <p:spPr>
          <a:xfrm>
            <a:off x="431801" y="249556"/>
            <a:ext cx="8280400" cy="333741"/>
          </a:xfrm>
        </p:spPr>
        <p:txBody>
          <a:bodyPr/>
          <a:lstStyle/>
          <a:p>
            <a:r>
              <a:rPr lang="en-US" dirty="0" smtClean="0"/>
              <a:t>Arizona — Car Rental Agency Surcharge is Constitutional</a:t>
            </a:r>
            <a:endParaRPr lang="en-US" i="1" dirty="0"/>
          </a:p>
        </p:txBody>
      </p:sp>
      <p:sp>
        <p:nvSpPr>
          <p:cNvPr id="5" name="Content Placeholder 4"/>
          <p:cNvSpPr>
            <a:spLocks noGrp="1"/>
          </p:cNvSpPr>
          <p:nvPr>
            <p:ph sz="quarter" idx="14"/>
          </p:nvPr>
        </p:nvSpPr>
        <p:spPr>
          <a:xfrm>
            <a:off x="431801" y="1759537"/>
            <a:ext cx="8280400" cy="4818888"/>
          </a:xfrm>
        </p:spPr>
        <p:txBody>
          <a:bodyPr/>
          <a:lstStyle/>
          <a:p>
            <a:pPr algn="just">
              <a:lnSpc>
                <a:spcPct val="100000"/>
              </a:lnSpc>
              <a:spcBef>
                <a:spcPts val="600"/>
              </a:spcBef>
              <a:spcAft>
                <a:spcPts val="600"/>
              </a:spcAft>
            </a:pPr>
            <a:r>
              <a:rPr lang="en-US" sz="1800" dirty="0"/>
              <a:t>Maricopa County imposes a surcharge on car rental agencies to fund a stadium and other sports and tourism-related ventures. </a:t>
            </a:r>
          </a:p>
          <a:p>
            <a:pPr algn="just">
              <a:lnSpc>
                <a:spcPct val="100000"/>
              </a:lnSpc>
              <a:spcBef>
                <a:spcPts val="600"/>
              </a:spcBef>
              <a:spcAft>
                <a:spcPts val="600"/>
              </a:spcAft>
            </a:pPr>
            <a:r>
              <a:rPr lang="en-US" sz="1800" dirty="0"/>
              <a:t>The Arizona Supreme Court held that the surcharge did not violate the dormant Commerce Clause or the anti-diversion provision of the Arizona Constitution.</a:t>
            </a:r>
          </a:p>
          <a:p>
            <a:pPr algn="just">
              <a:lnSpc>
                <a:spcPct val="100000"/>
              </a:lnSpc>
              <a:spcBef>
                <a:spcPts val="600"/>
              </a:spcBef>
              <a:spcAft>
                <a:spcPts val="600"/>
              </a:spcAft>
            </a:pPr>
            <a:r>
              <a:rPr lang="en-US" sz="1800" u="sng" dirty="0"/>
              <a:t>Commerce Clause</a:t>
            </a:r>
            <a:r>
              <a:rPr lang="en-US" sz="1800" dirty="0"/>
              <a:t>: The court found no discriminatory intent against out-of-staters despite them paying most of the surcharges.</a:t>
            </a:r>
          </a:p>
          <a:p>
            <a:pPr algn="just">
              <a:lnSpc>
                <a:spcPct val="100000"/>
              </a:lnSpc>
              <a:spcBef>
                <a:spcPts val="600"/>
              </a:spcBef>
              <a:spcAft>
                <a:spcPts val="600"/>
              </a:spcAft>
            </a:pPr>
            <a:r>
              <a:rPr lang="en-US" sz="1800" u="sng" dirty="0"/>
              <a:t>Anti-Diversion Provision</a:t>
            </a:r>
            <a:r>
              <a:rPr lang="en-US" sz="1800" dirty="0"/>
              <a:t>: The provision limits tax revenues related to the use or operation of vehicles on roads to only highway and street purposes. But the court held that the provision does not apply to the surcharge on car rental agencies.</a:t>
            </a:r>
          </a:p>
        </p:txBody>
      </p:sp>
      <p:sp>
        <p:nvSpPr>
          <p:cNvPr id="6" name="Slide Number Placeholder 5"/>
          <p:cNvSpPr>
            <a:spLocks noGrp="1"/>
          </p:cNvSpPr>
          <p:nvPr>
            <p:ph type="sldNum" sz="quarter" idx="16"/>
          </p:nvPr>
        </p:nvSpPr>
        <p:spPr/>
        <p:txBody>
          <a:bodyPr/>
          <a:lstStyle/>
          <a:p>
            <a:pPr>
              <a:defRPr/>
            </a:pPr>
            <a:fld id="{03F1EFBE-6FC5-4E3B-A532-A391AE8323A1}" type="slidenum">
              <a:rPr lang="en-GB" sz="750">
                <a:solidFill>
                  <a:srgbClr val="000000">
                    <a:tint val="75000"/>
                  </a:srgbClr>
                </a:solidFill>
                <a:latin typeface="Verdana"/>
              </a:rPr>
              <a:pPr>
                <a:defRPr/>
              </a:pPr>
              <a:t>34</a:t>
            </a:fld>
            <a:endParaRPr lang="en-GB" sz="750" dirty="0">
              <a:solidFill>
                <a:srgbClr val="000000">
                  <a:tint val="75000"/>
                </a:srgbClr>
              </a:solidFill>
              <a:latin typeface="Verdana"/>
            </a:endParaRPr>
          </a:p>
        </p:txBody>
      </p:sp>
    </p:spTree>
    <p:extLst>
      <p:ext uri="{BB962C8B-B14F-4D97-AF65-F5344CB8AC3E}">
        <p14:creationId xmlns:p14="http://schemas.microsoft.com/office/powerpoint/2010/main" val="4271641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29768" y="1040862"/>
            <a:ext cx="8280400" cy="582150"/>
          </a:xfrm>
        </p:spPr>
        <p:txBody>
          <a:bodyPr/>
          <a:lstStyle/>
          <a:p>
            <a:pPr algn="just"/>
            <a:r>
              <a:rPr lang="en-US" b="1" i="1" dirty="0"/>
              <a:t>Merrill Lynch Credit Corporation v. Division of Taxation</a:t>
            </a:r>
            <a:r>
              <a:rPr lang="en-US" b="1" dirty="0"/>
              <a:t>, Dkt. No. 004230-2017 (N.J. Tax Ct. Sept. 28, 2018) (unpublished).</a:t>
            </a:r>
          </a:p>
          <a:p>
            <a:endParaRPr lang="en-US" dirty="0"/>
          </a:p>
        </p:txBody>
      </p:sp>
      <p:sp>
        <p:nvSpPr>
          <p:cNvPr id="4" name="Title 3"/>
          <p:cNvSpPr>
            <a:spLocks noGrp="1"/>
          </p:cNvSpPr>
          <p:nvPr>
            <p:ph type="title"/>
          </p:nvPr>
        </p:nvSpPr>
        <p:spPr/>
        <p:txBody>
          <a:bodyPr/>
          <a:lstStyle/>
          <a:p>
            <a:pPr algn="just"/>
            <a:r>
              <a:rPr lang="en-US" dirty="0" smtClean="0"/>
              <a:t>New Jersey — Assessment Issued to Wrong Corporation and Address</a:t>
            </a:r>
            <a:endParaRPr lang="en-US" dirty="0"/>
          </a:p>
        </p:txBody>
      </p:sp>
      <p:sp>
        <p:nvSpPr>
          <p:cNvPr id="5" name="Content Placeholder 4"/>
          <p:cNvSpPr>
            <a:spLocks noGrp="1"/>
          </p:cNvSpPr>
          <p:nvPr>
            <p:ph sz="quarter" idx="14"/>
          </p:nvPr>
        </p:nvSpPr>
        <p:spPr>
          <a:xfrm>
            <a:off x="429768" y="1759537"/>
            <a:ext cx="8280400" cy="4818888"/>
          </a:xfrm>
        </p:spPr>
        <p:txBody>
          <a:bodyPr/>
          <a:lstStyle/>
          <a:p>
            <a:pPr algn="just">
              <a:lnSpc>
                <a:spcPct val="100000"/>
              </a:lnSpc>
              <a:spcBef>
                <a:spcPts val="600"/>
              </a:spcBef>
              <a:spcAft>
                <a:spcPts val="600"/>
              </a:spcAft>
            </a:pPr>
            <a:r>
              <a:rPr lang="en-US" sz="1800" dirty="0" smtClean="0"/>
              <a:t>The New Jersey Tax Court rejected a taxpayer’s due process claim, finding that the Division of Taxation properly issued the notice of assessment.</a:t>
            </a:r>
            <a:endParaRPr lang="en-US" sz="1800" dirty="0"/>
          </a:p>
          <a:p>
            <a:pPr algn="just">
              <a:lnSpc>
                <a:spcPct val="100000"/>
              </a:lnSpc>
              <a:spcBef>
                <a:spcPts val="600"/>
              </a:spcBef>
              <a:spcAft>
                <a:spcPts val="600"/>
              </a:spcAft>
            </a:pPr>
            <a:r>
              <a:rPr lang="en-US" sz="1800" dirty="0" smtClean="0"/>
              <a:t>The Division issued the assessment in the name of the predecessor, rather than successor corporation and addressed it to the wrong ZIP code.  </a:t>
            </a:r>
          </a:p>
          <a:p>
            <a:pPr algn="just">
              <a:lnSpc>
                <a:spcPct val="100000"/>
              </a:lnSpc>
              <a:spcBef>
                <a:spcPts val="600"/>
              </a:spcBef>
              <a:spcAft>
                <a:spcPts val="600"/>
              </a:spcAft>
            </a:pPr>
            <a:r>
              <a:rPr lang="en-US" sz="1800" dirty="0" smtClean="0"/>
              <a:t>The court rejected these arguments because:</a:t>
            </a:r>
          </a:p>
          <a:p>
            <a:pPr lvl="1" algn="just">
              <a:lnSpc>
                <a:spcPct val="100000"/>
              </a:lnSpc>
              <a:spcBef>
                <a:spcPts val="600"/>
              </a:spcBef>
              <a:spcAft>
                <a:spcPts val="600"/>
              </a:spcAft>
            </a:pPr>
            <a:r>
              <a:rPr lang="en-US" dirty="0" smtClean="0"/>
              <a:t>(1) The taxpayer’s office executed prior statute waivers in the name of the predecessor corporation; and</a:t>
            </a:r>
          </a:p>
          <a:p>
            <a:pPr lvl="1" algn="just">
              <a:lnSpc>
                <a:spcPct val="100000"/>
              </a:lnSpc>
              <a:spcBef>
                <a:spcPts val="600"/>
              </a:spcBef>
              <a:spcAft>
                <a:spcPts val="600"/>
              </a:spcAft>
            </a:pPr>
            <a:r>
              <a:rPr lang="en-US" dirty="0" smtClean="0"/>
              <a:t>(2) The assessment was delivered to the proper address where agents of the taxpayer accepted and signed the mail return receipt card.</a:t>
            </a:r>
          </a:p>
        </p:txBody>
      </p:sp>
      <p:sp>
        <p:nvSpPr>
          <p:cNvPr id="6" name="Slide Number Placeholder 5"/>
          <p:cNvSpPr>
            <a:spLocks noGrp="1"/>
          </p:cNvSpPr>
          <p:nvPr>
            <p:ph type="sldNum" sz="quarter" idx="16"/>
          </p:nvPr>
        </p:nvSpPr>
        <p:spPr/>
        <p:txBody>
          <a:bodyPr/>
          <a:lstStyle/>
          <a:p>
            <a:fld id="{03F1EFBE-6FC5-4E3B-A532-A391AE8323A1}" type="slidenum">
              <a:rPr lang="en-GB" smtClean="0"/>
              <a:pPr/>
              <a:t>35</a:t>
            </a:fld>
            <a:endParaRPr lang="en-GB" dirty="0"/>
          </a:p>
        </p:txBody>
      </p:sp>
    </p:spTree>
    <p:extLst>
      <p:ext uri="{BB962C8B-B14F-4D97-AF65-F5344CB8AC3E}">
        <p14:creationId xmlns:p14="http://schemas.microsoft.com/office/powerpoint/2010/main" val="153366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31801" y="1040848"/>
            <a:ext cx="8280400" cy="582164"/>
          </a:xfrm>
        </p:spPr>
        <p:txBody>
          <a:bodyPr/>
          <a:lstStyle/>
          <a:p>
            <a:r>
              <a:rPr lang="en-US" b="1" i="1" dirty="0"/>
              <a:t>Bannister Properties, Inc. v. Louisiana</a:t>
            </a:r>
            <a:r>
              <a:rPr lang="en-US" b="1" dirty="0"/>
              <a:t>, Dkt. No. </a:t>
            </a:r>
            <a:r>
              <a:rPr lang="en-US" b="1" dirty="0" smtClean="0"/>
              <a:t>2018-0030 </a:t>
            </a:r>
            <a:r>
              <a:rPr lang="en-US" b="1" dirty="0"/>
              <a:t>(La. Ct. App. Nov. 2, 2018</a:t>
            </a:r>
            <a:r>
              <a:rPr lang="en-US" b="1" dirty="0" smtClean="0"/>
              <a:t>)</a:t>
            </a:r>
            <a:endParaRPr lang="en-US" b="1" dirty="0"/>
          </a:p>
          <a:p>
            <a:endParaRPr lang="en-US" dirty="0"/>
          </a:p>
        </p:txBody>
      </p:sp>
      <p:sp>
        <p:nvSpPr>
          <p:cNvPr id="4" name="Title 3"/>
          <p:cNvSpPr>
            <a:spLocks noGrp="1"/>
          </p:cNvSpPr>
          <p:nvPr>
            <p:ph type="title"/>
          </p:nvPr>
        </p:nvSpPr>
        <p:spPr/>
        <p:txBody>
          <a:bodyPr/>
          <a:lstStyle/>
          <a:p>
            <a:pPr algn="just"/>
            <a:r>
              <a:rPr lang="en-US" dirty="0" smtClean="0"/>
              <a:t>Louisiana — Refund from Department’s Mistake of Law</a:t>
            </a:r>
            <a:endParaRPr lang="en-US" dirty="0"/>
          </a:p>
        </p:txBody>
      </p:sp>
      <p:sp>
        <p:nvSpPr>
          <p:cNvPr id="5" name="Content Placeholder 4"/>
          <p:cNvSpPr>
            <a:spLocks noGrp="1"/>
          </p:cNvSpPr>
          <p:nvPr>
            <p:ph sz="quarter" idx="14"/>
          </p:nvPr>
        </p:nvSpPr>
        <p:spPr>
          <a:xfrm>
            <a:off x="367015" y="1759537"/>
            <a:ext cx="8280400" cy="4818888"/>
          </a:xfrm>
        </p:spPr>
        <p:txBody>
          <a:bodyPr/>
          <a:lstStyle/>
          <a:p>
            <a:pPr algn="just">
              <a:lnSpc>
                <a:spcPct val="100000"/>
              </a:lnSpc>
              <a:spcBef>
                <a:spcPts val="600"/>
              </a:spcBef>
              <a:spcAft>
                <a:spcPts val="600"/>
              </a:spcAft>
            </a:pPr>
            <a:r>
              <a:rPr lang="en-US" sz="1800" dirty="0" smtClean="0"/>
              <a:t>The Louisiana Court of Appeal held that a taxpayer was not entitled to a franchise tax refund, despite the overpayments having resulted from the Department’s mistake of law.</a:t>
            </a:r>
          </a:p>
          <a:p>
            <a:pPr algn="just">
              <a:lnSpc>
                <a:spcPct val="100000"/>
              </a:lnSpc>
              <a:spcBef>
                <a:spcPts val="600"/>
              </a:spcBef>
              <a:spcAft>
                <a:spcPts val="600"/>
              </a:spcAft>
            </a:pPr>
            <a:r>
              <a:rPr lang="en-US" sz="1800" dirty="0" smtClean="0"/>
              <a:t>The Department could not issue a refund when the tax was paid as a result of a “mistake of law arising from the misinterpretation by the secretary” of the state’s laws or the promulgated rules and regulations.</a:t>
            </a:r>
          </a:p>
          <a:p>
            <a:pPr lvl="1" algn="just">
              <a:lnSpc>
                <a:spcPct val="100000"/>
              </a:lnSpc>
              <a:spcBef>
                <a:spcPts val="600"/>
              </a:spcBef>
              <a:spcAft>
                <a:spcPts val="600"/>
              </a:spcAft>
            </a:pPr>
            <a:r>
              <a:rPr lang="en-US" dirty="0" smtClean="0"/>
              <a:t>Rather, the taxpayer could only recover franchise tax paid under a mistaken interpretation of law by the Department by: (1) paying the tax under protest (and filing a petition to recover the payment under protest; or (2) seeking recovery from the Louisiana Legislature under the claim against the state procedure.</a:t>
            </a:r>
            <a:endParaRPr lang="en-US" dirty="0"/>
          </a:p>
        </p:txBody>
      </p:sp>
      <p:sp>
        <p:nvSpPr>
          <p:cNvPr id="6" name="Slide Number Placeholder 5"/>
          <p:cNvSpPr>
            <a:spLocks noGrp="1"/>
          </p:cNvSpPr>
          <p:nvPr>
            <p:ph type="sldNum" sz="quarter" idx="16"/>
          </p:nvPr>
        </p:nvSpPr>
        <p:spPr/>
        <p:txBody>
          <a:bodyPr/>
          <a:lstStyle/>
          <a:p>
            <a:fld id="{03F1EFBE-6FC5-4E3B-A532-A391AE8323A1}" type="slidenum">
              <a:rPr lang="en-GB" smtClean="0"/>
              <a:pPr/>
              <a:t>36</a:t>
            </a:fld>
            <a:endParaRPr lang="en-GB" dirty="0"/>
          </a:p>
        </p:txBody>
      </p:sp>
    </p:spTree>
    <p:extLst>
      <p:ext uri="{BB962C8B-B14F-4D97-AF65-F5344CB8AC3E}">
        <p14:creationId xmlns:p14="http://schemas.microsoft.com/office/powerpoint/2010/main" val="710841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5"/>
          </p:nvPr>
        </p:nvSpPr>
        <p:spPr/>
        <p:txBody>
          <a:bodyPr/>
          <a:lstStyle/>
          <a:p>
            <a:fld id="{03F1EFBE-6FC5-4E3B-A532-A391AE8323A1}" type="slidenum">
              <a:rPr lang="en-GB" smtClean="0"/>
              <a:pPr/>
              <a:t>37</a:t>
            </a:fld>
            <a:endParaRPr lang="en-GB" dirty="0"/>
          </a:p>
        </p:txBody>
      </p:sp>
    </p:spTree>
    <p:extLst>
      <p:ext uri="{BB962C8B-B14F-4D97-AF65-F5344CB8AC3E}">
        <p14:creationId xmlns:p14="http://schemas.microsoft.com/office/powerpoint/2010/main" val="1526026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486521"/>
          </a:xfrm>
        </p:spPr>
        <p:txBody>
          <a:bodyPr/>
          <a:lstStyle/>
          <a:p>
            <a:r>
              <a:rPr lang="en-US" sz="2000" dirty="0" smtClean="0"/>
              <a:t>Contact Us</a:t>
            </a:r>
            <a:endParaRPr lang="en-US" sz="2000" dirty="0"/>
          </a:p>
        </p:txBody>
      </p:sp>
      <p:sp>
        <p:nvSpPr>
          <p:cNvPr id="6" name="Slide Number Placeholder 5"/>
          <p:cNvSpPr>
            <a:spLocks noGrp="1"/>
          </p:cNvSpPr>
          <p:nvPr>
            <p:ph type="sldNum" sz="quarter" idx="4294967295"/>
          </p:nvPr>
        </p:nvSpPr>
        <p:spPr>
          <a:xfrm>
            <a:off x="8348663" y="6442075"/>
            <a:ext cx="795337" cy="273050"/>
          </a:xfrm>
        </p:spPr>
        <p:txBody>
          <a:bodyPr/>
          <a:lstStyle/>
          <a:p>
            <a:fld id="{03F1EFBE-6FC5-4E3B-A532-A391AE8323A1}" type="slidenum">
              <a:rPr lang="en-GB" smtClean="0"/>
              <a:pPr/>
              <a:t>38</a:t>
            </a:fld>
            <a:endParaRPr lang="en-GB" dirty="0"/>
          </a:p>
        </p:txBody>
      </p:sp>
      <p:sp>
        <p:nvSpPr>
          <p:cNvPr id="7" name="TextBox 6"/>
          <p:cNvSpPr txBox="1"/>
          <p:nvPr/>
        </p:nvSpPr>
        <p:spPr>
          <a:xfrm>
            <a:off x="628650" y="995081"/>
            <a:ext cx="4329953" cy="1200329"/>
          </a:xfrm>
          <a:prstGeom prst="rect">
            <a:avLst/>
          </a:prstGeom>
          <a:noFill/>
        </p:spPr>
        <p:txBody>
          <a:bodyPr wrap="square" rtlCol="0">
            <a:spAutoFit/>
          </a:bodyPr>
          <a:lstStyle/>
          <a:p>
            <a:r>
              <a:rPr lang="en-US" b="1" dirty="0"/>
              <a:t>Kathleen Cornett</a:t>
            </a:r>
          </a:p>
          <a:p>
            <a:r>
              <a:rPr lang="en-US" dirty="0"/>
              <a:t>Alston &amp; Bird LLP</a:t>
            </a:r>
          </a:p>
          <a:p>
            <a:r>
              <a:rPr lang="en-US" dirty="0" smtClean="0"/>
              <a:t>404.881.4445</a:t>
            </a:r>
            <a:endParaRPr lang="en-US" dirty="0"/>
          </a:p>
          <a:p>
            <a:r>
              <a:rPr lang="en-US" u="sng" dirty="0">
                <a:hlinkClick r:id="rId2"/>
              </a:rPr>
              <a:t>kathleen.cornett@alston.com</a:t>
            </a:r>
            <a:endParaRPr lang="en-US" dirty="0"/>
          </a:p>
        </p:txBody>
      </p:sp>
      <p:sp>
        <p:nvSpPr>
          <p:cNvPr id="8" name="TextBox 7"/>
          <p:cNvSpPr txBox="1"/>
          <p:nvPr/>
        </p:nvSpPr>
        <p:spPr>
          <a:xfrm>
            <a:off x="628650" y="2534874"/>
            <a:ext cx="3728197" cy="1200329"/>
          </a:xfrm>
          <a:prstGeom prst="rect">
            <a:avLst/>
          </a:prstGeom>
          <a:noFill/>
        </p:spPr>
        <p:txBody>
          <a:bodyPr wrap="square" rtlCol="0">
            <a:spAutoFit/>
          </a:bodyPr>
          <a:lstStyle/>
          <a:p>
            <a:r>
              <a:rPr lang="en-US" b="1" dirty="0"/>
              <a:t>Lila </a:t>
            </a:r>
            <a:r>
              <a:rPr lang="en-US" b="1" dirty="0" err="1"/>
              <a:t>Disque</a:t>
            </a:r>
            <a:endParaRPr lang="en-US" b="1" dirty="0"/>
          </a:p>
          <a:p>
            <a:r>
              <a:rPr lang="en-US" dirty="0"/>
              <a:t>Multistate Tax Commission</a:t>
            </a:r>
          </a:p>
          <a:p>
            <a:r>
              <a:rPr lang="en-US" dirty="0"/>
              <a:t>202.660.1906</a:t>
            </a:r>
          </a:p>
          <a:p>
            <a:r>
              <a:rPr lang="en-US" u="sng" dirty="0" smtClean="0">
                <a:hlinkClick r:id="rId3"/>
              </a:rPr>
              <a:t>ldisque@mtc.gov</a:t>
            </a:r>
            <a:r>
              <a:rPr lang="en-US" dirty="0" smtClean="0"/>
              <a:t> </a:t>
            </a:r>
            <a:endParaRPr lang="en-US" dirty="0"/>
          </a:p>
        </p:txBody>
      </p:sp>
      <p:sp>
        <p:nvSpPr>
          <p:cNvPr id="9" name="TextBox 8"/>
          <p:cNvSpPr txBox="1"/>
          <p:nvPr/>
        </p:nvSpPr>
        <p:spPr>
          <a:xfrm>
            <a:off x="628650" y="5274998"/>
            <a:ext cx="4580965" cy="1200329"/>
          </a:xfrm>
          <a:prstGeom prst="rect">
            <a:avLst/>
          </a:prstGeom>
          <a:noFill/>
        </p:spPr>
        <p:txBody>
          <a:bodyPr wrap="square" rtlCol="0">
            <a:spAutoFit/>
          </a:bodyPr>
          <a:lstStyle/>
          <a:p>
            <a:r>
              <a:rPr lang="en-US" b="1" dirty="0"/>
              <a:t>Scott Wright</a:t>
            </a:r>
          </a:p>
          <a:p>
            <a:r>
              <a:rPr lang="en-US" dirty="0"/>
              <a:t>Eversheds Sutherland (US) LLP</a:t>
            </a:r>
          </a:p>
          <a:p>
            <a:r>
              <a:rPr lang="en-US" dirty="0"/>
              <a:t>404.853.8374</a:t>
            </a:r>
          </a:p>
          <a:p>
            <a:r>
              <a:rPr lang="en-US" u="sng" dirty="0" err="1" smtClean="0">
                <a:hlinkClick r:id="rId4"/>
              </a:rPr>
              <a:t>scottwright@eversheds-sutherland.com</a:t>
            </a:r>
            <a:endParaRPr lang="en-US" dirty="0"/>
          </a:p>
        </p:txBody>
      </p:sp>
      <p:sp>
        <p:nvSpPr>
          <p:cNvPr id="10" name="TextBox 9"/>
          <p:cNvSpPr txBox="1"/>
          <p:nvPr/>
        </p:nvSpPr>
        <p:spPr>
          <a:xfrm>
            <a:off x="628650" y="3953855"/>
            <a:ext cx="2895600" cy="1200329"/>
          </a:xfrm>
          <a:prstGeom prst="rect">
            <a:avLst/>
          </a:prstGeom>
          <a:noFill/>
        </p:spPr>
        <p:txBody>
          <a:bodyPr wrap="square" rtlCol="0">
            <a:spAutoFit/>
          </a:bodyPr>
          <a:lstStyle/>
          <a:p>
            <a:r>
              <a:rPr lang="en-US" b="1" dirty="0" smtClean="0"/>
              <a:t>Tim Winks</a:t>
            </a:r>
          </a:p>
          <a:p>
            <a:r>
              <a:rPr lang="en-US" dirty="0" smtClean="0"/>
              <a:t>PricewaterhouseCoopers </a:t>
            </a:r>
            <a:r>
              <a:rPr lang="en-US" dirty="0"/>
              <a:t>LLP</a:t>
            </a:r>
          </a:p>
          <a:p>
            <a:r>
              <a:rPr lang="en-US" dirty="0" smtClean="0"/>
              <a:t>804.334.2846</a:t>
            </a:r>
          </a:p>
          <a:p>
            <a:r>
              <a:rPr lang="en-US" dirty="0" smtClean="0">
                <a:hlinkClick r:id="rId5"/>
              </a:rPr>
              <a:t>tim.winks@pwc.com</a:t>
            </a:r>
            <a:r>
              <a:rPr lang="en-US" dirty="0" smtClean="0"/>
              <a:t> </a:t>
            </a:r>
            <a:endParaRPr lang="en-US" dirty="0"/>
          </a:p>
        </p:txBody>
      </p:sp>
    </p:spTree>
    <p:extLst>
      <p:ext uri="{BB962C8B-B14F-4D97-AF65-F5344CB8AC3E}">
        <p14:creationId xmlns:p14="http://schemas.microsoft.com/office/powerpoint/2010/main" val="48250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8189" y="738188"/>
            <a:ext cx="8321979" cy="377825"/>
          </a:xfrm>
        </p:spPr>
        <p:txBody>
          <a:bodyPr/>
          <a:lstStyle/>
          <a:p>
            <a:pPr algn="just"/>
            <a:r>
              <a:rPr lang="en-US" sz="2000" b="1" i="1" dirty="0"/>
              <a:t>Franchise Tax </a:t>
            </a:r>
            <a:r>
              <a:rPr lang="en-US" sz="2000" b="1" i="1" dirty="0" smtClean="0"/>
              <a:t>Bd</a:t>
            </a:r>
            <a:r>
              <a:rPr lang="en-US" sz="2000" b="1" i="1" dirty="0"/>
              <a:t>.</a:t>
            </a:r>
            <a:r>
              <a:rPr lang="en-US" sz="2000" b="1" i="1" dirty="0" smtClean="0"/>
              <a:t> </a:t>
            </a:r>
            <a:r>
              <a:rPr lang="en-US" sz="2000" b="1" i="1" dirty="0"/>
              <a:t>of California v. </a:t>
            </a:r>
            <a:r>
              <a:rPr lang="en-US" sz="2000" b="1" i="1" dirty="0" smtClean="0"/>
              <a:t>Hyatt</a:t>
            </a:r>
            <a:r>
              <a:rPr lang="en-US" sz="2000" b="1" dirty="0" smtClean="0"/>
              <a:t>, 587 </a:t>
            </a:r>
            <a:r>
              <a:rPr lang="en-US" sz="2000" b="1" dirty="0"/>
              <a:t>U.S. ___ (2019</a:t>
            </a:r>
            <a:r>
              <a:rPr lang="en-US" sz="2000" b="1" dirty="0" smtClean="0"/>
              <a:t>)</a:t>
            </a:r>
            <a:endParaRPr lang="en-US" sz="2000" b="1" dirty="0"/>
          </a:p>
        </p:txBody>
      </p:sp>
      <p:sp>
        <p:nvSpPr>
          <p:cNvPr id="3" name="Title 2"/>
          <p:cNvSpPr>
            <a:spLocks noGrp="1"/>
          </p:cNvSpPr>
          <p:nvPr>
            <p:ph type="title"/>
          </p:nvPr>
        </p:nvSpPr>
        <p:spPr>
          <a:xfrm>
            <a:off x="429768" y="299339"/>
            <a:ext cx="8280400" cy="333741"/>
          </a:xfrm>
        </p:spPr>
        <p:txBody>
          <a:bodyPr/>
          <a:lstStyle/>
          <a:p>
            <a:pPr algn="just"/>
            <a:r>
              <a:rPr lang="en-US" sz="2100" dirty="0" smtClean="0"/>
              <a:t>U.S. Supreme Court — </a:t>
            </a:r>
            <a:r>
              <a:rPr lang="en-US" dirty="0" smtClean="0"/>
              <a:t>Sovereign Immunity</a:t>
            </a:r>
            <a:endParaRPr lang="en-US" sz="2100" dirty="0"/>
          </a:p>
        </p:txBody>
      </p:sp>
      <p:sp>
        <p:nvSpPr>
          <p:cNvPr id="4" name="Content Placeholder 3"/>
          <p:cNvSpPr>
            <a:spLocks noGrp="1"/>
          </p:cNvSpPr>
          <p:nvPr>
            <p:ph sz="quarter" idx="14"/>
          </p:nvPr>
        </p:nvSpPr>
        <p:spPr>
          <a:xfrm>
            <a:off x="429768" y="1457864"/>
            <a:ext cx="8280400" cy="4878928"/>
          </a:xfrm>
        </p:spPr>
        <p:txBody>
          <a:bodyPr/>
          <a:lstStyle/>
          <a:p>
            <a:pPr algn="just">
              <a:lnSpc>
                <a:spcPct val="100000"/>
              </a:lnSpc>
              <a:spcBef>
                <a:spcPts val="600"/>
              </a:spcBef>
              <a:spcAft>
                <a:spcPts val="600"/>
              </a:spcAft>
            </a:pPr>
            <a:r>
              <a:rPr lang="en-US" sz="1800" dirty="0"/>
              <a:t>Hyatt sued </a:t>
            </a:r>
            <a:r>
              <a:rPr lang="en-US" sz="1800" dirty="0" err="1"/>
              <a:t>FTB</a:t>
            </a:r>
            <a:r>
              <a:rPr lang="en-US" sz="1800" dirty="0"/>
              <a:t> in state court of Nevada for torts allegedly committed during tax </a:t>
            </a:r>
            <a:r>
              <a:rPr lang="en-US" sz="1800" dirty="0" smtClean="0"/>
              <a:t>audit.</a:t>
            </a:r>
            <a:endParaRPr lang="en-US" sz="1800" dirty="0"/>
          </a:p>
          <a:p>
            <a:pPr algn="just">
              <a:lnSpc>
                <a:spcPct val="100000"/>
              </a:lnSpc>
              <a:spcBef>
                <a:spcPts val="600"/>
              </a:spcBef>
              <a:spcAft>
                <a:spcPts val="600"/>
              </a:spcAft>
            </a:pPr>
            <a:r>
              <a:rPr lang="en-US" sz="1800" u="sng" dirty="0"/>
              <a:t>Round 1 in </a:t>
            </a:r>
            <a:r>
              <a:rPr lang="en-US" sz="1800" u="sng" dirty="0" smtClean="0"/>
              <a:t>U.S. </a:t>
            </a:r>
            <a:r>
              <a:rPr lang="en-US" sz="1800" u="sng" dirty="0"/>
              <a:t>Supreme Court</a:t>
            </a:r>
            <a:r>
              <a:rPr lang="en-US" sz="1800" dirty="0"/>
              <a:t>: Affirmed NV Supreme Court: Full Faith and Credit Clause didn’t prohibit Nevada from applying its own immunity </a:t>
            </a:r>
            <a:r>
              <a:rPr lang="en-US" sz="1800" dirty="0" smtClean="0"/>
              <a:t>law.</a:t>
            </a:r>
            <a:endParaRPr lang="en-US" sz="1800" dirty="0"/>
          </a:p>
          <a:p>
            <a:pPr algn="just">
              <a:lnSpc>
                <a:spcPct val="100000"/>
              </a:lnSpc>
              <a:spcBef>
                <a:spcPts val="600"/>
              </a:spcBef>
              <a:spcAft>
                <a:spcPts val="600"/>
              </a:spcAft>
            </a:pPr>
            <a:r>
              <a:rPr lang="en-US" sz="1800" u="sng" dirty="0"/>
              <a:t>Remand to </a:t>
            </a:r>
            <a:r>
              <a:rPr lang="en-US" sz="1800" u="sng" dirty="0" smtClean="0"/>
              <a:t>N.V. </a:t>
            </a:r>
            <a:r>
              <a:rPr lang="en-US" sz="1800" u="sng" dirty="0"/>
              <a:t>Supreme Court</a:t>
            </a:r>
            <a:r>
              <a:rPr lang="en-US" sz="1800" dirty="0"/>
              <a:t>: No cap on </a:t>
            </a:r>
            <a:r>
              <a:rPr lang="en-US" sz="1800" dirty="0" err="1"/>
              <a:t>FTB</a:t>
            </a:r>
            <a:r>
              <a:rPr lang="en-US" sz="1800" dirty="0"/>
              <a:t> tort liability (unlike Nevada state agencies</a:t>
            </a:r>
            <a:r>
              <a:rPr lang="en-US" sz="1800" dirty="0" smtClean="0"/>
              <a:t>).</a:t>
            </a:r>
            <a:endParaRPr lang="en-US" sz="1800" dirty="0"/>
          </a:p>
          <a:p>
            <a:pPr algn="just">
              <a:lnSpc>
                <a:spcPct val="100000"/>
              </a:lnSpc>
              <a:spcBef>
                <a:spcPts val="600"/>
              </a:spcBef>
              <a:spcAft>
                <a:spcPts val="600"/>
              </a:spcAft>
            </a:pPr>
            <a:r>
              <a:rPr lang="en-US" sz="1800" u="sng" dirty="0"/>
              <a:t>Round 2 on </a:t>
            </a:r>
            <a:r>
              <a:rPr lang="en-US" sz="1800" u="sng" dirty="0" smtClean="0"/>
              <a:t>U.S. </a:t>
            </a:r>
            <a:r>
              <a:rPr lang="en-US" sz="1800" u="sng" dirty="0"/>
              <a:t>Supreme Court</a:t>
            </a:r>
            <a:r>
              <a:rPr lang="en-US" sz="1800" dirty="0"/>
              <a:t>: NV required to apply same cap on tort liability…but no decision re: whether to overturn </a:t>
            </a:r>
            <a:r>
              <a:rPr lang="en-US" sz="1800" i="1" dirty="0"/>
              <a:t>Nevada v. Hall</a:t>
            </a:r>
            <a:r>
              <a:rPr lang="en-US" sz="1800" dirty="0"/>
              <a:t>, which permitted suits against states in court of another </a:t>
            </a:r>
            <a:r>
              <a:rPr lang="en-US" sz="1800" dirty="0" smtClean="0"/>
              <a:t>state.</a:t>
            </a:r>
            <a:endParaRPr lang="en-US" sz="1800" dirty="0"/>
          </a:p>
          <a:p>
            <a:pPr algn="just">
              <a:lnSpc>
                <a:spcPct val="100000"/>
              </a:lnSpc>
              <a:spcBef>
                <a:spcPts val="600"/>
              </a:spcBef>
              <a:spcAft>
                <a:spcPts val="600"/>
              </a:spcAft>
            </a:pPr>
            <a:r>
              <a:rPr lang="en-US" sz="1800" u="sng" dirty="0"/>
              <a:t>Round </a:t>
            </a:r>
            <a:r>
              <a:rPr lang="en-US" sz="1800" u="sng" dirty="0" smtClean="0"/>
              <a:t>3 </a:t>
            </a:r>
            <a:r>
              <a:rPr lang="en-US" sz="1800" u="sng" dirty="0"/>
              <a:t>in </a:t>
            </a:r>
            <a:r>
              <a:rPr lang="en-US" sz="1800" u="sng" dirty="0" smtClean="0"/>
              <a:t>U.S. </a:t>
            </a:r>
            <a:r>
              <a:rPr lang="en-US" sz="1800" u="sng" dirty="0"/>
              <a:t>Supreme Court</a:t>
            </a:r>
            <a:r>
              <a:rPr lang="en-US" sz="1800" dirty="0"/>
              <a:t>: </a:t>
            </a:r>
            <a:r>
              <a:rPr lang="en-US" sz="1800" i="1" dirty="0"/>
              <a:t>Nevada v. Hall </a:t>
            </a:r>
            <a:r>
              <a:rPr lang="en-US" sz="1800" dirty="0" smtClean="0"/>
              <a:t>overturned.</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4</a:t>
            </a:fld>
            <a:endParaRPr lang="en-GB" dirty="0"/>
          </a:p>
        </p:txBody>
      </p:sp>
    </p:spTree>
    <p:extLst>
      <p:ext uri="{BB962C8B-B14F-4D97-AF65-F5344CB8AC3E}">
        <p14:creationId xmlns:p14="http://schemas.microsoft.com/office/powerpoint/2010/main" val="387925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just"/>
            <a:r>
              <a:rPr lang="en-US" dirty="0"/>
              <a:t>U.S. Supreme Court </a:t>
            </a:r>
            <a:r>
              <a:rPr lang="en-US" dirty="0" smtClean="0"/>
              <a:t>— Judicial Deference</a:t>
            </a:r>
            <a:endParaRPr lang="en-US" dirty="0"/>
          </a:p>
        </p:txBody>
      </p:sp>
      <p:sp>
        <p:nvSpPr>
          <p:cNvPr id="4" name="Content Placeholder 3"/>
          <p:cNvSpPr>
            <a:spLocks noGrp="1"/>
          </p:cNvSpPr>
          <p:nvPr>
            <p:ph sz="quarter" idx="16"/>
          </p:nvPr>
        </p:nvSpPr>
        <p:spPr>
          <a:xfrm>
            <a:off x="431801" y="879895"/>
            <a:ext cx="3976298" cy="5835056"/>
          </a:xfrm>
        </p:spPr>
        <p:txBody>
          <a:bodyPr/>
          <a:lstStyle/>
          <a:p>
            <a:pPr marL="0" indent="0" algn="just">
              <a:buNone/>
            </a:pPr>
            <a:r>
              <a:rPr lang="en-US" sz="1800" b="1" i="1" dirty="0" err="1" smtClean="0"/>
              <a:t>Kisor</a:t>
            </a:r>
            <a:r>
              <a:rPr lang="en-US" sz="1800" b="1" i="1" dirty="0" smtClean="0"/>
              <a:t> </a:t>
            </a:r>
            <a:r>
              <a:rPr lang="en-US" sz="1800" b="1" i="1" dirty="0"/>
              <a:t>v. </a:t>
            </a:r>
            <a:r>
              <a:rPr lang="en-US" sz="1800" b="1" i="1" dirty="0" err="1" smtClean="0"/>
              <a:t>Wilkie</a:t>
            </a:r>
            <a:r>
              <a:rPr lang="en-US" sz="1800" b="1" i="1" dirty="0" smtClean="0"/>
              <a:t>, </a:t>
            </a:r>
            <a:r>
              <a:rPr lang="en-US" sz="1800" b="1" dirty="0" smtClean="0"/>
              <a:t>No</a:t>
            </a:r>
            <a:r>
              <a:rPr lang="en-US" sz="1800" b="1" dirty="0"/>
              <a:t>. </a:t>
            </a:r>
            <a:r>
              <a:rPr lang="en-US" sz="1800" b="1" dirty="0" smtClean="0"/>
              <a:t>18-15, 588 U.S. ___ (Jun</a:t>
            </a:r>
            <a:r>
              <a:rPr lang="en-US" sz="1800" b="1" dirty="0"/>
              <a:t>. 26, 2019</a:t>
            </a:r>
            <a:r>
              <a:rPr lang="en-US" sz="1800" b="1" dirty="0" smtClean="0"/>
              <a:t>)</a:t>
            </a:r>
            <a:endParaRPr lang="en-US" sz="1800" b="1" dirty="0"/>
          </a:p>
          <a:p>
            <a:pPr algn="just">
              <a:lnSpc>
                <a:spcPct val="100000"/>
              </a:lnSpc>
              <a:spcBef>
                <a:spcPts val="600"/>
              </a:spcBef>
              <a:spcAft>
                <a:spcPts val="600"/>
              </a:spcAft>
            </a:pPr>
            <a:r>
              <a:rPr lang="en-US" sz="1600" dirty="0"/>
              <a:t>Challenge to </a:t>
            </a:r>
            <a:r>
              <a:rPr lang="en-US" sz="1600" i="1" dirty="0"/>
              <a:t>Auer</a:t>
            </a:r>
            <a:r>
              <a:rPr lang="en-US" sz="1600" dirty="0"/>
              <a:t>, which says that deference must be given to an agency’s reasonable reading of its own genuinely ambiguous </a:t>
            </a:r>
            <a:r>
              <a:rPr lang="en-US" sz="1600" dirty="0" smtClean="0"/>
              <a:t>regulations.</a:t>
            </a:r>
            <a:endParaRPr lang="en-US" sz="1600" dirty="0"/>
          </a:p>
          <a:p>
            <a:pPr algn="just">
              <a:lnSpc>
                <a:spcPct val="100000"/>
              </a:lnSpc>
              <a:spcBef>
                <a:spcPts val="600"/>
              </a:spcBef>
              <a:spcAft>
                <a:spcPts val="600"/>
              </a:spcAft>
            </a:pPr>
            <a:r>
              <a:rPr lang="en-US" sz="1600" dirty="0"/>
              <a:t>Issue: Whether VA could define the meaning of "relevant" in its regulation,  putting the onus on the veteran to demonstrate it was not a valid </a:t>
            </a:r>
            <a:r>
              <a:rPr lang="en-US" sz="1600" dirty="0" smtClean="0"/>
              <a:t>interpretation.</a:t>
            </a:r>
            <a:endParaRPr lang="en-US" sz="1600" dirty="0"/>
          </a:p>
          <a:p>
            <a:pPr algn="just">
              <a:lnSpc>
                <a:spcPct val="100000"/>
              </a:lnSpc>
              <a:spcBef>
                <a:spcPts val="600"/>
              </a:spcBef>
              <a:spcAft>
                <a:spcPts val="600"/>
              </a:spcAft>
            </a:pPr>
            <a:r>
              <a:rPr lang="en-US" sz="1600" dirty="0"/>
              <a:t>Held: </a:t>
            </a:r>
            <a:r>
              <a:rPr lang="en-US" sz="1600" i="1" dirty="0"/>
              <a:t>Auer</a:t>
            </a:r>
            <a:r>
              <a:rPr lang="en-US" sz="1600" dirty="0"/>
              <a:t> deference upheld (although case remanded for  review in light of the limitations set forth for the </a:t>
            </a:r>
            <a:r>
              <a:rPr lang="en-US" sz="1600" i="1" dirty="0"/>
              <a:t>Auer</a:t>
            </a:r>
            <a:r>
              <a:rPr lang="en-US" sz="1600" dirty="0"/>
              <a:t> deference</a:t>
            </a:r>
            <a:r>
              <a:rPr lang="en-US" sz="1600" dirty="0" smtClean="0"/>
              <a:t>).</a:t>
            </a:r>
            <a:endParaRPr lang="en-US" sz="1600" dirty="0"/>
          </a:p>
        </p:txBody>
      </p:sp>
      <p:sp>
        <p:nvSpPr>
          <p:cNvPr id="7" name="Content Placeholder 6">
            <a:extLst>
              <a:ext uri="{FF2B5EF4-FFF2-40B4-BE49-F238E27FC236}">
                <a16:creationId xmlns:a16="http://schemas.microsoft.com/office/drawing/2014/main" xmlns="" id="{AC42AFE5-7B5B-4FA3-8854-2FC4221AFF9A}"/>
              </a:ext>
            </a:extLst>
          </p:cNvPr>
          <p:cNvSpPr>
            <a:spLocks noGrp="1"/>
          </p:cNvSpPr>
          <p:nvPr>
            <p:ph sz="quarter" idx="17"/>
          </p:nvPr>
        </p:nvSpPr>
        <p:spPr>
          <a:xfrm>
            <a:off x="4632385" y="879895"/>
            <a:ext cx="4207757" cy="5726200"/>
          </a:xfrm>
        </p:spPr>
        <p:txBody>
          <a:bodyPr>
            <a:noAutofit/>
          </a:bodyPr>
          <a:lstStyle/>
          <a:p>
            <a:pPr marL="0" indent="0" algn="just">
              <a:buNone/>
            </a:pPr>
            <a:r>
              <a:rPr lang="en-US" sz="1800" b="1" i="1" dirty="0">
                <a:latin typeface="Verdana" panose="020B0604030504040204" pitchFamily="34" charset="0"/>
                <a:ea typeface="Verdana" panose="020B0604030504040204" pitchFamily="34" charset="0"/>
                <a:cs typeface="Verdana" panose="020B0604030504040204" pitchFamily="34" charset="0"/>
              </a:rPr>
              <a:t>Gundy v. United States</a:t>
            </a:r>
            <a:r>
              <a:rPr lang="en-US" sz="1800" b="1" dirty="0">
                <a:latin typeface="Verdana" panose="020B0604030504040204" pitchFamily="34" charset="0"/>
                <a:ea typeface="Verdana" panose="020B0604030504040204" pitchFamily="34" charset="0"/>
                <a:cs typeface="Verdana" panose="020B0604030504040204" pitchFamily="34" charset="0"/>
              </a:rPr>
              <a:t>, </a:t>
            </a:r>
            <a:r>
              <a:rPr lang="en-US" sz="1800" b="1" dirty="0" smtClean="0">
                <a:latin typeface="Verdana" panose="020B0604030504040204" pitchFamily="34" charset="0"/>
                <a:ea typeface="Verdana" panose="020B0604030504040204" pitchFamily="34" charset="0"/>
                <a:cs typeface="Verdana" panose="020B0604030504040204" pitchFamily="34" charset="0"/>
              </a:rPr>
              <a:t>No</a:t>
            </a:r>
            <a:r>
              <a:rPr lang="en-US" sz="1800" b="1" dirty="0">
                <a:latin typeface="Verdana" panose="020B0604030504040204" pitchFamily="34" charset="0"/>
                <a:ea typeface="Verdana" panose="020B0604030504040204" pitchFamily="34" charset="0"/>
                <a:cs typeface="Verdana" panose="020B0604030504040204" pitchFamily="34" charset="0"/>
              </a:rPr>
              <a:t>. 17-6086 (U.S. Jun. 20, 2019</a:t>
            </a:r>
            <a:r>
              <a:rPr lang="en-US" sz="1800" b="1" dirty="0" smtClean="0">
                <a:latin typeface="Verdana" panose="020B0604030504040204" pitchFamily="34" charset="0"/>
                <a:ea typeface="Verdana" panose="020B0604030504040204" pitchFamily="34" charset="0"/>
                <a:cs typeface="Verdana" panose="020B0604030504040204" pitchFamily="34" charset="0"/>
              </a:rPr>
              <a:t>)</a:t>
            </a:r>
            <a:endParaRPr lang="en-US" sz="1800" b="1"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600"/>
              </a:spcBef>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Sex Offender Registration and Notification Act (SORNA), intended to combat sex crimes and crimes against children, requires a broad range of sex offenders to register and imposes criminal </a:t>
            </a:r>
            <a:r>
              <a:rPr lang="en-US" sz="1400" dirty="0" smtClean="0">
                <a:latin typeface="Verdana" panose="020B0604030504040204" pitchFamily="34" charset="0"/>
                <a:ea typeface="Verdana" panose="020B0604030504040204" pitchFamily="34" charset="0"/>
                <a:cs typeface="Verdana" panose="020B0604030504040204" pitchFamily="34" charset="0"/>
              </a:rPr>
              <a:t>penalties.</a:t>
            </a:r>
            <a:endParaRPr lang="en-US" sz="1400" dirty="0">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600"/>
              </a:spcBef>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Specified that Attorney General “shall have the authority” to “specify the applicability” of SORNA’s registration requirements to pre-Act offenders and “to prescribe rules for [their] registration.” </a:t>
            </a:r>
          </a:p>
          <a:p>
            <a:pPr algn="just">
              <a:lnSpc>
                <a:spcPct val="100000"/>
              </a:lnSpc>
              <a:spcBef>
                <a:spcPts val="600"/>
              </a:spcBef>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Issue: Whether SORNA was an unconstitutional delegation of legislative </a:t>
            </a:r>
            <a:r>
              <a:rPr lang="en-US" sz="1400" dirty="0" smtClean="0">
                <a:latin typeface="Verdana" panose="020B0604030504040204" pitchFamily="34" charset="0"/>
                <a:ea typeface="Verdana" panose="020B0604030504040204" pitchFamily="34" charset="0"/>
                <a:cs typeface="Verdana" panose="020B0604030504040204" pitchFamily="34" charset="0"/>
              </a:rPr>
              <a:t>authority.</a:t>
            </a:r>
            <a:r>
              <a:rPr lang="en-US" sz="1400" dirty="0">
                <a:latin typeface="Verdana" panose="020B0604030504040204" pitchFamily="34" charset="0"/>
                <a:ea typeface="Verdana" panose="020B0604030504040204" pitchFamily="34" charset="0"/>
                <a:cs typeface="Verdana" panose="020B0604030504040204" pitchFamily="34" charset="0"/>
              </a:rPr>
              <a:t> </a:t>
            </a:r>
          </a:p>
          <a:p>
            <a:pPr algn="just">
              <a:lnSpc>
                <a:spcPct val="100000"/>
              </a:lnSpc>
              <a:spcBef>
                <a:spcPts val="600"/>
              </a:spcBef>
              <a:spcAft>
                <a:spcPts val="600"/>
              </a:spcAft>
            </a:pPr>
            <a:r>
              <a:rPr lang="en-US" sz="1400" dirty="0">
                <a:latin typeface="Verdana" panose="020B0604030504040204" pitchFamily="34" charset="0"/>
                <a:ea typeface="Verdana" panose="020B0604030504040204" pitchFamily="34" charset="0"/>
                <a:cs typeface="Verdana" panose="020B0604030504040204" pitchFamily="34" charset="0"/>
              </a:rPr>
              <a:t>Held: the court affirmed Congress’s authority, but the opinions indicate that the extent of Congress’s power to vest authority in administrative agencies may be on unstable footing…and state regulatory programs may have to pick up the </a:t>
            </a:r>
            <a:r>
              <a:rPr lang="en-US" sz="1400" dirty="0" smtClean="0">
                <a:latin typeface="Verdana" panose="020B0604030504040204" pitchFamily="34" charset="0"/>
                <a:ea typeface="Verdana" panose="020B0604030504040204" pitchFamily="34" charset="0"/>
                <a:cs typeface="Verdana" panose="020B0604030504040204" pitchFamily="34" charset="0"/>
              </a:rPr>
              <a:t>slack.</a:t>
            </a: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F1EFBE-6FC5-4E3B-A532-A391AE8323A1}" type="slidenum">
              <a:rPr kumimoji="0" lang="en-GB" sz="1000" b="0" i="0" u="none" strike="noStrike" kern="1200" cap="none" spc="0" normalizeH="0" baseline="0" noProof="0" smtClean="0">
                <a:ln>
                  <a:noFill/>
                </a:ln>
                <a:solidFill>
                  <a:srgbClr val="000000">
                    <a:tint val="75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dirty="0">
              <a:ln>
                <a:noFill/>
              </a:ln>
              <a:solidFill>
                <a:srgbClr val="000000">
                  <a:tint val="75000"/>
                </a:srgbClr>
              </a:solidFill>
              <a:effectLst/>
              <a:uLnTx/>
              <a:uFillTx/>
              <a:latin typeface="Verdana"/>
              <a:ea typeface="+mn-ea"/>
              <a:cs typeface="+mn-cs"/>
            </a:endParaRPr>
          </a:p>
        </p:txBody>
      </p:sp>
    </p:spTree>
    <p:extLst>
      <p:ext uri="{BB962C8B-B14F-4D97-AF65-F5344CB8AC3E}">
        <p14:creationId xmlns:p14="http://schemas.microsoft.com/office/powerpoint/2010/main" val="645989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431798" y="2457450"/>
            <a:ext cx="6725139" cy="457200"/>
          </a:xfrm>
          <a:prstGeom prst="rect">
            <a:avLst/>
          </a:prstGeom>
        </p:spPr>
        <p:txBody>
          <a:bodyPr vert="horz" lIns="91440" tIns="45720" rIns="91440" bIns="45720" rtlCol="0" anchor="t" anchorCtr="0">
            <a:noAutofit/>
          </a:bodyPr>
          <a:lstStyle>
            <a:lvl1pPr algn="l" defTabSz="685800" rtl="0" eaLnBrk="1" latinLnBrk="0" hangingPunct="1">
              <a:lnSpc>
                <a:spcPct val="90000"/>
              </a:lnSpc>
              <a:spcBef>
                <a:spcPct val="0"/>
              </a:spcBef>
              <a:buNone/>
              <a:defRPr sz="2400" b="1" kern="1200" baseline="0">
                <a:solidFill>
                  <a:schemeClr val="bg1"/>
                </a:solidFill>
                <a:latin typeface="+mj-lt"/>
                <a:ea typeface="+mj-ea"/>
                <a:cs typeface="+mj-cs"/>
              </a:defRPr>
            </a:lvl1p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ysClr val="window" lastClr="FFFFFF"/>
                </a:solidFill>
                <a:effectLst/>
                <a:uLnTx/>
                <a:uFillTx/>
                <a:latin typeface="Verdana"/>
                <a:ea typeface="+mj-ea"/>
                <a:cs typeface="+mj-cs"/>
              </a:rPr>
              <a:t>Income Taxes</a:t>
            </a:r>
            <a:endParaRPr kumimoji="0" lang="en-US" sz="2400" b="1" i="0" u="none" strike="noStrike" kern="1200" cap="none" spc="0" normalizeH="0" baseline="0" noProof="0" dirty="0">
              <a:ln>
                <a:noFill/>
              </a:ln>
              <a:solidFill>
                <a:sysClr val="window" lastClr="FFFFFF"/>
              </a:solidFill>
              <a:effectLst/>
              <a:uLnTx/>
              <a:uFillTx/>
              <a:latin typeface="Verdana"/>
              <a:ea typeface="+mj-ea"/>
              <a:cs typeface="+mj-cs"/>
            </a:endParaRPr>
          </a:p>
        </p:txBody>
      </p:sp>
    </p:spTree>
    <p:extLst>
      <p:ext uri="{BB962C8B-B14F-4D97-AF65-F5344CB8AC3E}">
        <p14:creationId xmlns:p14="http://schemas.microsoft.com/office/powerpoint/2010/main" val="69856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738188"/>
            <a:ext cx="8410374" cy="377825"/>
          </a:xfrm>
        </p:spPr>
        <p:txBody>
          <a:bodyPr/>
          <a:lstStyle/>
          <a:p>
            <a:pPr algn="just"/>
            <a:r>
              <a:rPr lang="en-US" sz="2000" b="1" i="1" dirty="0"/>
              <a:t>World Acceptance Corp. v. Commonwealth</a:t>
            </a:r>
            <a:r>
              <a:rPr lang="en-US" sz="2000" b="1" dirty="0"/>
              <a:t>, No. 2015-CA-001852-MR, </a:t>
            </a:r>
            <a:r>
              <a:rPr lang="en-US" sz="2000" b="1" dirty="0" smtClean="0"/>
              <a:t>(</a:t>
            </a:r>
            <a:r>
              <a:rPr lang="en-US" sz="2000" b="1" dirty="0"/>
              <a:t>Ky. Ct. App. Jan. 4, 2019</a:t>
            </a:r>
            <a:r>
              <a:rPr lang="en-US" sz="2000" b="1" dirty="0" smtClean="0"/>
              <a:t>) (unpublished)</a:t>
            </a:r>
            <a:endParaRPr lang="en-US" sz="2000" dirty="0"/>
          </a:p>
        </p:txBody>
      </p:sp>
      <p:sp>
        <p:nvSpPr>
          <p:cNvPr id="3" name="Title 2"/>
          <p:cNvSpPr>
            <a:spLocks noGrp="1"/>
          </p:cNvSpPr>
          <p:nvPr>
            <p:ph type="title"/>
          </p:nvPr>
        </p:nvSpPr>
        <p:spPr>
          <a:xfrm>
            <a:off x="429768" y="299339"/>
            <a:ext cx="8280400" cy="333741"/>
          </a:xfrm>
        </p:spPr>
        <p:txBody>
          <a:bodyPr/>
          <a:lstStyle/>
          <a:p>
            <a:pPr algn="just"/>
            <a:r>
              <a:rPr lang="en-US" dirty="0"/>
              <a:t>Kentucky — Nexus Combination / Consolidation</a:t>
            </a:r>
            <a:endParaRPr lang="en-US" sz="2100" dirty="0"/>
          </a:p>
        </p:txBody>
      </p:sp>
      <p:sp>
        <p:nvSpPr>
          <p:cNvPr id="4" name="Content Placeholder 3"/>
          <p:cNvSpPr>
            <a:spLocks noGrp="1"/>
          </p:cNvSpPr>
          <p:nvPr>
            <p:ph sz="quarter" idx="14"/>
          </p:nvPr>
        </p:nvSpPr>
        <p:spPr>
          <a:xfrm>
            <a:off x="429768" y="1457864"/>
            <a:ext cx="8280400" cy="4878928"/>
          </a:xfrm>
        </p:spPr>
        <p:txBody>
          <a:bodyPr/>
          <a:lstStyle/>
          <a:p>
            <a:pPr lvl="0" algn="just">
              <a:lnSpc>
                <a:spcPct val="100000"/>
              </a:lnSpc>
              <a:spcBef>
                <a:spcPts val="600"/>
              </a:spcBef>
              <a:spcAft>
                <a:spcPts val="600"/>
              </a:spcAft>
            </a:pPr>
            <a:r>
              <a:rPr lang="en-US" dirty="0"/>
              <a:t>The Kentucky Court of Appeals ruled that a parent company could not file a consolidated return with its subsidiary. </a:t>
            </a:r>
          </a:p>
          <a:p>
            <a:pPr lvl="0" algn="just">
              <a:lnSpc>
                <a:spcPct val="100000"/>
              </a:lnSpc>
              <a:spcBef>
                <a:spcPts val="600"/>
              </a:spcBef>
              <a:spcAft>
                <a:spcPts val="600"/>
              </a:spcAft>
            </a:pPr>
            <a:r>
              <a:rPr lang="en-US" dirty="0"/>
              <a:t>Under Kentucky law, an “affiliated group” of “includible corporations” must file a consolidated corporate tax return. </a:t>
            </a:r>
          </a:p>
          <a:p>
            <a:pPr lvl="0" algn="just">
              <a:lnSpc>
                <a:spcPct val="100000"/>
              </a:lnSpc>
              <a:spcBef>
                <a:spcPts val="600"/>
              </a:spcBef>
              <a:spcAft>
                <a:spcPts val="600"/>
              </a:spcAft>
            </a:pPr>
            <a:r>
              <a:rPr lang="en-US" dirty="0"/>
              <a:t>Although the parent did not satisfy the statutory definition of an “includible corporation,” it argued that an alternative definition applied. </a:t>
            </a:r>
          </a:p>
          <a:p>
            <a:pPr lvl="0" algn="just">
              <a:lnSpc>
                <a:spcPct val="100000"/>
              </a:lnSpc>
              <a:spcBef>
                <a:spcPts val="600"/>
              </a:spcBef>
              <a:spcAft>
                <a:spcPts val="600"/>
              </a:spcAft>
            </a:pPr>
            <a:r>
              <a:rPr lang="en-US" dirty="0"/>
              <a:t>The appellate court disagreed and held that the parent company could not file a consolidated return with its subsidiary because it fell within the exception for an ‘includible corporation’ and no other qualification applied.</a:t>
            </a:r>
            <a:r>
              <a:rPr lang="en-US" b="1" dirty="0"/>
              <a:t> </a:t>
            </a:r>
            <a:endParaRPr lang="en-US"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7</a:t>
            </a:fld>
            <a:endParaRPr lang="en-GB" dirty="0"/>
          </a:p>
        </p:txBody>
      </p:sp>
    </p:spTree>
    <p:extLst>
      <p:ext uri="{BB962C8B-B14F-4D97-AF65-F5344CB8AC3E}">
        <p14:creationId xmlns:p14="http://schemas.microsoft.com/office/powerpoint/2010/main" val="1608512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738188"/>
            <a:ext cx="8410374" cy="377825"/>
          </a:xfrm>
        </p:spPr>
        <p:txBody>
          <a:bodyPr/>
          <a:lstStyle/>
          <a:p>
            <a:pPr algn="just"/>
            <a:r>
              <a:rPr lang="en-US" sz="2000" b="1" i="1" dirty="0"/>
              <a:t>Dish DBS Corp. v. S.C. </a:t>
            </a:r>
            <a:r>
              <a:rPr lang="en-US" sz="2000" b="1" i="1" dirty="0" smtClean="0"/>
              <a:t>Dep’t</a:t>
            </a:r>
            <a:r>
              <a:rPr lang="en-US" sz="2000" b="1" i="1" dirty="0"/>
              <a:t>. of Rev., </a:t>
            </a:r>
            <a:r>
              <a:rPr lang="en-US" sz="2000" b="1" dirty="0" smtClean="0"/>
              <a:t>No</a:t>
            </a:r>
            <a:r>
              <a:rPr lang="en-US" sz="2000" b="1" dirty="0"/>
              <a:t>. </a:t>
            </a:r>
            <a:r>
              <a:rPr lang="en-US" sz="2000" b="1" dirty="0" smtClean="0"/>
              <a:t>2016-001642 (S.C</a:t>
            </a:r>
            <a:r>
              <a:rPr lang="en-US" sz="2000" b="1" dirty="0"/>
              <a:t>. Ct. App. Oct. 31, 2018)</a:t>
            </a:r>
            <a:endParaRPr lang="en-US" sz="2000" dirty="0"/>
          </a:p>
        </p:txBody>
      </p:sp>
      <p:sp>
        <p:nvSpPr>
          <p:cNvPr id="3" name="Title 2"/>
          <p:cNvSpPr>
            <a:spLocks noGrp="1"/>
          </p:cNvSpPr>
          <p:nvPr>
            <p:ph type="title"/>
          </p:nvPr>
        </p:nvSpPr>
        <p:spPr>
          <a:xfrm>
            <a:off x="429768" y="299339"/>
            <a:ext cx="8280400" cy="333741"/>
          </a:xfrm>
        </p:spPr>
        <p:txBody>
          <a:bodyPr/>
          <a:lstStyle/>
          <a:p>
            <a:pPr algn="just"/>
            <a:r>
              <a:rPr lang="en-US" dirty="0" smtClean="0"/>
              <a:t>South Carolina — Allocation </a:t>
            </a:r>
            <a:r>
              <a:rPr lang="en-US" dirty="0"/>
              <a:t>&amp; </a:t>
            </a:r>
            <a:r>
              <a:rPr lang="en-US" dirty="0" smtClean="0"/>
              <a:t>Apportionment</a:t>
            </a:r>
            <a:endParaRPr lang="en-US" sz="2100" dirty="0"/>
          </a:p>
        </p:txBody>
      </p:sp>
      <p:sp>
        <p:nvSpPr>
          <p:cNvPr id="4" name="Content Placeholder 3"/>
          <p:cNvSpPr>
            <a:spLocks noGrp="1"/>
          </p:cNvSpPr>
          <p:nvPr>
            <p:ph sz="quarter" idx="14"/>
          </p:nvPr>
        </p:nvSpPr>
        <p:spPr>
          <a:xfrm>
            <a:off x="429768" y="1406106"/>
            <a:ext cx="8410374" cy="4930686"/>
          </a:xfrm>
        </p:spPr>
        <p:txBody>
          <a:bodyPr/>
          <a:lstStyle/>
          <a:p>
            <a:pPr lvl="0" algn="just">
              <a:lnSpc>
                <a:spcPct val="100000"/>
              </a:lnSpc>
              <a:spcBef>
                <a:spcPts val="600"/>
              </a:spcBef>
              <a:spcAft>
                <a:spcPts val="600"/>
              </a:spcAft>
            </a:pPr>
            <a:r>
              <a:rPr lang="en-US" sz="1800" dirty="0"/>
              <a:t>In an unpublished opinion, the South Carolina </a:t>
            </a:r>
            <a:r>
              <a:rPr lang="en-US" sz="1800" dirty="0" smtClean="0"/>
              <a:t>Court of Appeals held </a:t>
            </a:r>
            <a:r>
              <a:rPr lang="en-US" sz="1800" dirty="0"/>
              <a:t>that the taxpayer failed to prove the Department’s income tax assessment was erroneous and upheld the administrative court’s decision.  </a:t>
            </a:r>
          </a:p>
          <a:p>
            <a:pPr lvl="0" algn="just">
              <a:lnSpc>
                <a:spcPct val="100000"/>
              </a:lnSpc>
              <a:spcBef>
                <a:spcPts val="600"/>
              </a:spcBef>
              <a:spcAft>
                <a:spcPts val="600"/>
              </a:spcAft>
            </a:pPr>
            <a:r>
              <a:rPr lang="en-US" sz="1800" dirty="0"/>
              <a:t>The </a:t>
            </a:r>
            <a:r>
              <a:rPr lang="en-US" sz="1800" dirty="0" smtClean="0"/>
              <a:t>Court concluded that:</a:t>
            </a:r>
            <a:endParaRPr lang="en-US" sz="1800" dirty="0"/>
          </a:p>
          <a:p>
            <a:pPr marL="801688" lvl="1" indent="-344488" algn="just">
              <a:lnSpc>
                <a:spcPct val="100000"/>
              </a:lnSpc>
              <a:spcBef>
                <a:spcPts val="600"/>
              </a:spcBef>
              <a:spcAft>
                <a:spcPts val="600"/>
              </a:spcAft>
              <a:buFont typeface="Courier New" panose="02070309020205020404" pitchFamily="49" charset="0"/>
              <a:buChar char="o"/>
            </a:pPr>
            <a:r>
              <a:rPr lang="en-US" dirty="0"/>
              <a:t>South Carolina is not a pro rata cost of performance state.  The exclusion of the phrase “based on costs of performance” (found in UDITPA) “indicated the legislature’s intent that the apportionment of receipts attributable to South Carolina not be based on costs of performance.  </a:t>
            </a:r>
            <a:endParaRPr lang="en-US" dirty="0" smtClean="0"/>
          </a:p>
          <a:p>
            <a:pPr marL="801688" lvl="1" indent="-344488" algn="just">
              <a:lnSpc>
                <a:spcPct val="100000"/>
              </a:lnSpc>
              <a:spcBef>
                <a:spcPts val="600"/>
              </a:spcBef>
              <a:spcAft>
                <a:spcPts val="600"/>
              </a:spcAft>
              <a:buFont typeface="Courier New" panose="02070309020205020404" pitchFamily="49" charset="0"/>
              <a:buChar char="o"/>
            </a:pPr>
            <a:r>
              <a:rPr lang="en-US" dirty="0" smtClean="0"/>
              <a:t>South </a:t>
            </a:r>
            <a:r>
              <a:rPr lang="en-US" dirty="0"/>
              <a:t>Carolina is not a market share state.  Instead, South Carolina provides a “flexible standard based upon the income producing activities for a given industry</a:t>
            </a:r>
            <a:r>
              <a:rPr lang="en-US" dirty="0" smtClean="0"/>
              <a:t>.”</a:t>
            </a:r>
          </a:p>
          <a:p>
            <a:pPr marL="801688" lvl="1" indent="-344488" algn="just">
              <a:lnSpc>
                <a:spcPct val="100000"/>
              </a:lnSpc>
              <a:spcBef>
                <a:spcPts val="600"/>
              </a:spcBef>
              <a:spcAft>
                <a:spcPts val="600"/>
              </a:spcAft>
              <a:buFont typeface="Courier New" panose="02070309020205020404" pitchFamily="49" charset="0"/>
              <a:buChar char="o"/>
            </a:pPr>
            <a:r>
              <a:rPr lang="en-US" dirty="0" smtClean="0"/>
              <a:t>Taxpayer's </a:t>
            </a:r>
            <a:r>
              <a:rPr lang="en-US" dirty="0"/>
              <a:t>income-producing activities were the “delivery of its satellite signal to its subscribers, and the activities were best represented by its South Carolina subscription receipts.”</a:t>
            </a:r>
          </a:p>
        </p:txBody>
      </p:sp>
      <p:sp>
        <p:nvSpPr>
          <p:cNvPr id="5" name="Slide Number Placeholder 4"/>
          <p:cNvSpPr>
            <a:spLocks noGrp="1"/>
          </p:cNvSpPr>
          <p:nvPr>
            <p:ph type="sldNum" sz="quarter" idx="16"/>
          </p:nvPr>
        </p:nvSpPr>
        <p:spPr/>
        <p:txBody>
          <a:bodyPr/>
          <a:lstStyle/>
          <a:p>
            <a:fld id="{03F1EFBE-6FC5-4E3B-A532-A391AE8323A1}" type="slidenum">
              <a:rPr lang="en-GB" smtClean="0"/>
              <a:pPr/>
              <a:t>8</a:t>
            </a:fld>
            <a:endParaRPr lang="en-GB" dirty="0"/>
          </a:p>
        </p:txBody>
      </p:sp>
    </p:spTree>
    <p:extLst>
      <p:ext uri="{BB962C8B-B14F-4D97-AF65-F5344CB8AC3E}">
        <p14:creationId xmlns:p14="http://schemas.microsoft.com/office/powerpoint/2010/main" val="1502944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9768" y="633080"/>
            <a:ext cx="8410374" cy="482933"/>
          </a:xfrm>
        </p:spPr>
        <p:txBody>
          <a:bodyPr/>
          <a:lstStyle/>
          <a:p>
            <a:pPr algn="just"/>
            <a:r>
              <a:rPr lang="en-US" sz="2000" b="1" i="1" dirty="0"/>
              <a:t>Comcast Holdings Corp. v. </a:t>
            </a:r>
            <a:r>
              <a:rPr lang="en-US" sz="2000" b="1" i="1" dirty="0" smtClean="0"/>
              <a:t>Tenn. </a:t>
            </a:r>
            <a:r>
              <a:rPr lang="en-US" sz="2000" b="1" i="1" dirty="0"/>
              <a:t>Dep't of Revenue</a:t>
            </a:r>
            <a:r>
              <a:rPr lang="en-US" sz="2000" b="1" dirty="0"/>
              <a:t>, No. </a:t>
            </a:r>
            <a:r>
              <a:rPr lang="en-US" sz="2000" b="1" dirty="0" smtClean="0"/>
              <a:t>M2017-02250-COA-R3CV (Tenn</a:t>
            </a:r>
            <a:r>
              <a:rPr lang="en-US" sz="2000" b="1" dirty="0"/>
              <a:t>. Ct. App. Apr. 25, 2019)</a:t>
            </a:r>
            <a:endParaRPr lang="en-US" sz="2000" dirty="0"/>
          </a:p>
        </p:txBody>
      </p:sp>
      <p:sp>
        <p:nvSpPr>
          <p:cNvPr id="3" name="Title 2"/>
          <p:cNvSpPr>
            <a:spLocks noGrp="1"/>
          </p:cNvSpPr>
          <p:nvPr>
            <p:ph type="title"/>
          </p:nvPr>
        </p:nvSpPr>
        <p:spPr>
          <a:xfrm>
            <a:off x="429768" y="299339"/>
            <a:ext cx="8280400" cy="333741"/>
          </a:xfrm>
        </p:spPr>
        <p:txBody>
          <a:bodyPr/>
          <a:lstStyle/>
          <a:p>
            <a:pPr algn="just"/>
            <a:r>
              <a:rPr lang="en-US" dirty="0" smtClean="0"/>
              <a:t>Tennessee — Allocation </a:t>
            </a:r>
            <a:r>
              <a:rPr lang="en-US" dirty="0"/>
              <a:t>&amp; </a:t>
            </a:r>
            <a:r>
              <a:rPr lang="en-US" dirty="0" smtClean="0"/>
              <a:t>Apportionment</a:t>
            </a:r>
            <a:endParaRPr lang="en-US" sz="2100" dirty="0"/>
          </a:p>
        </p:txBody>
      </p:sp>
      <p:sp>
        <p:nvSpPr>
          <p:cNvPr id="4" name="Content Placeholder 3"/>
          <p:cNvSpPr>
            <a:spLocks noGrp="1"/>
          </p:cNvSpPr>
          <p:nvPr>
            <p:ph sz="quarter" idx="14"/>
          </p:nvPr>
        </p:nvSpPr>
        <p:spPr>
          <a:xfrm>
            <a:off x="429768" y="1406106"/>
            <a:ext cx="8410374" cy="4930686"/>
          </a:xfrm>
        </p:spPr>
        <p:txBody>
          <a:bodyPr/>
          <a:lstStyle/>
          <a:p>
            <a:pPr algn="just">
              <a:lnSpc>
                <a:spcPct val="100000"/>
              </a:lnSpc>
              <a:spcBef>
                <a:spcPts val="600"/>
              </a:spcBef>
              <a:spcAft>
                <a:spcPts val="600"/>
              </a:spcAft>
            </a:pPr>
            <a:r>
              <a:rPr lang="en-US" sz="1800" dirty="0" smtClean="0"/>
              <a:t>The Tennessee Court of Appeals held that the DOR’s cost-of-performance </a:t>
            </a:r>
            <a:r>
              <a:rPr lang="en-US" sz="1800" dirty="0"/>
              <a:t>rules permit taxpayers to identify different categories of earnings-producing activity and then analyze each separately. </a:t>
            </a:r>
          </a:p>
          <a:p>
            <a:pPr algn="just">
              <a:lnSpc>
                <a:spcPct val="100000"/>
              </a:lnSpc>
              <a:spcBef>
                <a:spcPts val="600"/>
              </a:spcBef>
              <a:spcAft>
                <a:spcPts val="600"/>
              </a:spcAft>
            </a:pPr>
            <a:r>
              <a:rPr lang="en-US" sz="1800" dirty="0" smtClean="0"/>
              <a:t>The Court, however, disagreed with the taxpayer’s categories of earnings-producing </a:t>
            </a:r>
            <a:r>
              <a:rPr lang="en-US" sz="1800" dirty="0"/>
              <a:t>activities.  </a:t>
            </a:r>
            <a:endParaRPr lang="en-US" sz="1800" dirty="0" smtClean="0"/>
          </a:p>
          <a:p>
            <a:pPr lvl="1" algn="just">
              <a:lnSpc>
                <a:spcPct val="100000"/>
              </a:lnSpc>
              <a:spcBef>
                <a:spcPts val="600"/>
              </a:spcBef>
              <a:spcAft>
                <a:spcPts val="600"/>
              </a:spcAft>
            </a:pPr>
            <a:r>
              <a:rPr lang="en-US" dirty="0" smtClean="0"/>
              <a:t>Court </a:t>
            </a:r>
            <a:r>
              <a:rPr lang="en-US" dirty="0"/>
              <a:t>also </a:t>
            </a:r>
            <a:r>
              <a:rPr lang="en-US" dirty="0" smtClean="0"/>
              <a:t>“refrain[</a:t>
            </a:r>
            <a:r>
              <a:rPr lang="en-US" dirty="0" err="1" smtClean="0"/>
              <a:t>ed</a:t>
            </a:r>
            <a:r>
              <a:rPr lang="en-US" dirty="0" smtClean="0"/>
              <a:t>] </a:t>
            </a:r>
            <a:r>
              <a:rPr lang="en-US" dirty="0"/>
              <a:t>from</a:t>
            </a:r>
            <a:r>
              <a:rPr lang="en-US" b="1" dirty="0"/>
              <a:t> </a:t>
            </a:r>
            <a:r>
              <a:rPr lang="en-US" dirty="0"/>
              <a:t>suggesting an ideal list of </a:t>
            </a:r>
            <a:r>
              <a:rPr lang="en-US" dirty="0" smtClean="0"/>
              <a:t>categories.”</a:t>
            </a:r>
          </a:p>
          <a:p>
            <a:pPr algn="just">
              <a:lnSpc>
                <a:spcPct val="100000"/>
              </a:lnSpc>
              <a:spcBef>
                <a:spcPts val="600"/>
              </a:spcBef>
              <a:spcAft>
                <a:spcPts val="600"/>
              </a:spcAft>
            </a:pPr>
            <a:r>
              <a:rPr lang="en-US" sz="1800" dirty="0" smtClean="0"/>
              <a:t>Therefore, the Court held that the taxpayer </a:t>
            </a:r>
            <a:r>
              <a:rPr lang="en-US" sz="1800" dirty="0"/>
              <a:t>did not </a:t>
            </a:r>
            <a:r>
              <a:rPr lang="en-US" sz="1800" dirty="0" smtClean="0"/>
              <a:t>meet </a:t>
            </a:r>
            <a:r>
              <a:rPr lang="en-US" sz="1800" dirty="0"/>
              <a:t>its burden of </a:t>
            </a:r>
            <a:r>
              <a:rPr lang="en-US" sz="1800" dirty="0" smtClean="0"/>
              <a:t>proof to overturn the </a:t>
            </a:r>
            <a:r>
              <a:rPr lang="en-US" sz="1800" smtClean="0"/>
              <a:t>Department’s assessment. </a:t>
            </a:r>
            <a:endParaRPr lang="en-US" sz="1800" dirty="0"/>
          </a:p>
        </p:txBody>
      </p:sp>
      <p:sp>
        <p:nvSpPr>
          <p:cNvPr id="5" name="Slide Number Placeholder 4"/>
          <p:cNvSpPr>
            <a:spLocks noGrp="1"/>
          </p:cNvSpPr>
          <p:nvPr>
            <p:ph type="sldNum" sz="quarter" idx="16"/>
          </p:nvPr>
        </p:nvSpPr>
        <p:spPr/>
        <p:txBody>
          <a:bodyPr/>
          <a:lstStyle/>
          <a:p>
            <a:fld id="{03F1EFBE-6FC5-4E3B-A532-A391AE8323A1}" type="slidenum">
              <a:rPr lang="en-GB" smtClean="0"/>
              <a:pPr/>
              <a:t>9</a:t>
            </a:fld>
            <a:endParaRPr lang="en-GB" dirty="0"/>
          </a:p>
        </p:txBody>
      </p:sp>
    </p:spTree>
    <p:extLst>
      <p:ext uri="{BB962C8B-B14F-4D97-AF65-F5344CB8AC3E}">
        <p14:creationId xmlns:p14="http://schemas.microsoft.com/office/powerpoint/2010/main" val="33878526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4446</Words>
  <Application>Microsoft Office PowerPoint</Application>
  <PresentationFormat>On-screen Show (4:3)</PresentationFormat>
  <Paragraphs>247</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Courier New</vt:lpstr>
      <vt:lpstr>Verdana</vt:lpstr>
      <vt:lpstr>Office Theme</vt:lpstr>
      <vt:lpstr>Recent and Significant Court Cases</vt:lpstr>
      <vt:lpstr>PowerPoint Presentation</vt:lpstr>
      <vt:lpstr>U.S. Supreme Court — Scrutinizing Due Process</vt:lpstr>
      <vt:lpstr>U.S. Supreme Court — Sovereign Immunity</vt:lpstr>
      <vt:lpstr>U.S. Supreme Court — Judicial Deference</vt:lpstr>
      <vt:lpstr>PowerPoint Presentation</vt:lpstr>
      <vt:lpstr>Kentucky — Nexus Combination / Consolidation</vt:lpstr>
      <vt:lpstr>South Carolina — Allocation &amp; Apportionment</vt:lpstr>
      <vt:lpstr>Tennessee — Allocation &amp; Apportionment</vt:lpstr>
      <vt:lpstr>Virginia — Alternative Method of Apportionment</vt:lpstr>
      <vt:lpstr>New Jersey — IP Holding Company Nexus </vt:lpstr>
      <vt:lpstr>New Jersey — State and Local Tax Addback </vt:lpstr>
      <vt:lpstr>Tennessee — Right to Apportion</vt:lpstr>
      <vt:lpstr>New York City — Non-Unitary Partner’s Interest Subject to Tax</vt:lpstr>
      <vt:lpstr>Mississippi — Statute of Limitations Upheld</vt:lpstr>
      <vt:lpstr>Utah — Restraining the Tax Commission’s Discretion</vt:lpstr>
      <vt:lpstr>California — Nexus Through LLC Ownership</vt:lpstr>
      <vt:lpstr>California — Broad “Doing Business” Rejected  </vt:lpstr>
      <vt:lpstr>Louisiana — Credit for Texas Franchise Tax Paid by Pass-Through Entities</vt:lpstr>
      <vt:lpstr>Oregon — Look-Through Approach Rejected </vt:lpstr>
      <vt:lpstr>New Jersey — Royalty Addback</vt:lpstr>
      <vt:lpstr>Oregon — Exceeding P.L. 86-272</vt:lpstr>
      <vt:lpstr>PowerPoint Presentation</vt:lpstr>
      <vt:lpstr>Michigan — Use Tax Due on Cellphones Given to Customers</vt:lpstr>
      <vt:lpstr>Texas — Hotel Consumables Not Purchased for Resale</vt:lpstr>
      <vt:lpstr>South Carolina — Damage Waivers are Taxable</vt:lpstr>
      <vt:lpstr>Louisiana — Online Marketplace Required to Collect</vt:lpstr>
      <vt:lpstr>Indiana — Business Purpose for Out-of-State Sales </vt:lpstr>
      <vt:lpstr>Ohio — Promotional Items as Sale-for-Resale</vt:lpstr>
      <vt:lpstr>New York — Gift Cards</vt:lpstr>
      <vt:lpstr>Pennsylvania — IP Royalties Not Taxable</vt:lpstr>
      <vt:lpstr>Alabama — All Software Taxable</vt:lpstr>
      <vt:lpstr>PowerPoint Presentation</vt:lpstr>
      <vt:lpstr>Arizona — Car Rental Agency Surcharge is Constitutional</vt:lpstr>
      <vt:lpstr>New Jersey — Assessment Issued to Wrong Corporation and Address</vt:lpstr>
      <vt:lpstr>Louisiana — Refund from Department’s Mistake of Law</vt:lpstr>
      <vt:lpstr>PowerPoint Presentation</vt:lpstr>
      <vt:lpstr>Contact Us</vt:lpstr>
    </vt:vector>
  </TitlesOfParts>
  <Company>Eversheds Sutherland (US)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McLeod, Judy S.</dc:creator>
  <cp:lastModifiedBy>Darrell Smith</cp:lastModifiedBy>
  <cp:revision>126</cp:revision>
  <dcterms:created xsi:type="dcterms:W3CDTF">2019-07-01T14:52:37Z</dcterms:created>
  <dcterms:modified xsi:type="dcterms:W3CDTF">2019-07-02T02:50:05Z</dcterms:modified>
</cp:coreProperties>
</file>