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9"/>
  </p:notesMasterIdLst>
  <p:handoutMasterIdLst>
    <p:handoutMasterId r:id="rId20"/>
  </p:handoutMasterIdLst>
  <p:sldIdLst>
    <p:sldId id="276" r:id="rId2"/>
    <p:sldId id="281" r:id="rId3"/>
    <p:sldId id="278" r:id="rId4"/>
    <p:sldId id="284" r:id="rId5"/>
    <p:sldId id="285" r:id="rId6"/>
    <p:sldId id="283" r:id="rId7"/>
    <p:sldId id="286" r:id="rId8"/>
    <p:sldId id="287" r:id="rId9"/>
    <p:sldId id="289" r:id="rId10"/>
    <p:sldId id="282" r:id="rId11"/>
    <p:sldId id="288" r:id="rId12"/>
    <p:sldId id="291" r:id="rId13"/>
    <p:sldId id="294" r:id="rId14"/>
    <p:sldId id="293" r:id="rId15"/>
    <p:sldId id="290" r:id="rId16"/>
    <p:sldId id="292" r:id="rId17"/>
    <p:sldId id="296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 Beresford" initials="D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A1CF"/>
    <a:srgbClr val="DDE1E3"/>
    <a:srgbClr val="5BC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63" autoAdjust="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08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7A641901-B256-4FAF-81F9-DBB96D3AC94C}" type="datetimeFigureOut">
              <a:rPr lang="en-US" smtClean="0"/>
              <a:t>7/1/2019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CA63D51-ACEC-4CBB-8427-C1C04349D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7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E28D37B-6530-4E34-A0C4-79EB6FD8B8B4}" type="datetimeFigureOut">
              <a:rPr lang="en-US" smtClean="0"/>
              <a:t>7/1/2019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1"/>
            <a:ext cx="5486400" cy="3600450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C5115F1-D1A3-4874-9634-4A364AC37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7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24169" y="6054248"/>
            <a:ext cx="4080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GB" sz="800" b="1" i="0" dirty="0" smtClean="0">
                <a:solidFill>
                  <a:schemeClr val="tx1"/>
                </a:solidFill>
              </a:rPr>
              <a:t>© 2019 Eversheds Sutherland</a:t>
            </a:r>
            <a:r>
              <a:rPr lang="en-GB" sz="800" b="1" i="0" baseline="0" dirty="0" smtClean="0">
                <a:solidFill>
                  <a:schemeClr val="tx1"/>
                </a:solidFill>
              </a:rPr>
              <a:t> (US) LLP</a:t>
            </a:r>
            <a:endParaRPr lang="en-GB" sz="800" b="1" i="0" dirty="0" smtClean="0">
              <a:solidFill>
                <a:schemeClr val="tx1"/>
              </a:solidFill>
            </a:endParaRP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332509" y="6231038"/>
            <a:ext cx="8553226" cy="55735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1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403350" y="1041884"/>
            <a:ext cx="6337299" cy="628654"/>
          </a:xfrm>
        </p:spPr>
        <p:txBody>
          <a:bodyPr anchor="t" anchorCtr="0"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 smtClean="0"/>
              <a:t>Click to add Headline here with two lines if needed</a:t>
            </a:r>
            <a:endParaRPr lang="en-GB" noProof="0" dirty="0"/>
          </a:p>
        </p:txBody>
      </p:sp>
      <p:sp>
        <p:nvSpPr>
          <p:cNvPr id="14" name="Title 9"/>
          <p:cNvSpPr>
            <a:spLocks noGrp="1"/>
          </p:cNvSpPr>
          <p:nvPr>
            <p:ph type="title" hasCustomPrompt="1"/>
          </p:nvPr>
        </p:nvSpPr>
        <p:spPr>
          <a:xfrm>
            <a:off x="1403348" y="404814"/>
            <a:ext cx="7308851" cy="637070"/>
          </a:xfrm>
        </p:spPr>
        <p:txBody>
          <a:bodyPr anchor="t" anchorCtr="0"/>
          <a:lstStyle>
            <a:lvl1pPr defTabSz="685800">
              <a:lnSpc>
                <a:spcPct val="90000"/>
              </a:lnSpc>
              <a:spcBef>
                <a:spcPct val="0"/>
              </a:spcBef>
              <a:defRPr/>
            </a:lvl1pPr>
          </a:lstStyle>
          <a:p>
            <a:pPr defTabSz="685800">
              <a:lnSpc>
                <a:spcPct val="90000"/>
              </a:lnSpc>
              <a:spcBef>
                <a:spcPct val="0"/>
              </a:spcBef>
            </a:pPr>
            <a:r>
              <a:rPr lang="en-GB" dirty="0" smtClean="0"/>
              <a:t>Click to add </a:t>
            </a:r>
            <a:r>
              <a:rPr lang="en-GB" dirty="0" err="1" smtClean="0"/>
              <a:t>Heartline</a:t>
            </a:r>
            <a:r>
              <a:rPr lang="en-GB" dirty="0" smtClean="0"/>
              <a:t> here with two lines if needed</a:t>
            </a:r>
            <a:endParaRPr lang="en-GB" dirty="0"/>
          </a:p>
        </p:txBody>
      </p:sp>
      <p:sp>
        <p:nvSpPr>
          <p:cNvPr id="16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2109783"/>
            <a:ext cx="3992408" cy="310687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 smtClean="0"/>
              <a:t>Date of Presentation</a:t>
            </a:r>
            <a:endParaRPr lang="en-GB" noProof="0" dirty="0"/>
          </a:p>
        </p:txBody>
      </p:sp>
      <p:sp>
        <p:nvSpPr>
          <p:cNvPr id="17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403350" y="2472421"/>
            <a:ext cx="5922609" cy="290145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 smtClean="0"/>
              <a:t>Click to enter name of Presenter here</a:t>
            </a:r>
            <a:endParaRPr lang="en-GB" noProof="0" dirty="0"/>
          </a:p>
        </p:txBody>
      </p:sp>
      <p:sp>
        <p:nvSpPr>
          <p:cNvPr id="18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403350" y="2814517"/>
            <a:ext cx="5922609" cy="27856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 smtClean="0"/>
              <a:t>Click to enter Job Title here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8215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255" userDrawn="1">
          <p15:clr>
            <a:srgbClr val="FBAE40"/>
          </p15:clr>
        </p15:guide>
        <p15:guide id="1" pos="272" userDrawn="1">
          <p15:clr>
            <a:srgbClr val="FBAE40"/>
          </p15:clr>
        </p15:guide>
        <p15:guide id="2" pos="5488" userDrawn="1">
          <p15:clr>
            <a:srgbClr val="FBAE40"/>
          </p15:clr>
        </p15:guide>
        <p15:guide id="3" orient="horz" pos="4065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2857" userDrawn="1">
          <p15:clr>
            <a:srgbClr val="FBAE40"/>
          </p15:clr>
        </p15:guide>
        <p15:guide id="6" pos="2903" userDrawn="1">
          <p15:clr>
            <a:srgbClr val="FBAE40"/>
          </p15:clr>
        </p15:guide>
        <p15:guide id="7" pos="3515" userDrawn="1">
          <p15:clr>
            <a:srgbClr val="FBAE40"/>
          </p15:clr>
        </p15:guide>
        <p15:guide id="8" pos="4173" userDrawn="1">
          <p15:clr>
            <a:srgbClr val="FBAE40"/>
          </p15:clr>
        </p15:guide>
        <p15:guide id="9" pos="4830" userDrawn="1">
          <p15:clr>
            <a:srgbClr val="FBAE40"/>
          </p15:clr>
        </p15:guide>
        <p15:guide id="10" pos="2245" userDrawn="1">
          <p15:clr>
            <a:srgbClr val="FBAE40"/>
          </p15:clr>
        </p15:guide>
        <p15:guide id="11" pos="3560" userDrawn="1">
          <p15:clr>
            <a:srgbClr val="FBAE40"/>
          </p15:clr>
        </p15:guide>
        <p15:guide id="12" pos="4218" userDrawn="1">
          <p15:clr>
            <a:srgbClr val="FBAE40"/>
          </p15:clr>
        </p15:guide>
        <p15:guide id="13" pos="4876" userDrawn="1">
          <p15:clr>
            <a:srgbClr val="FBAE40"/>
          </p15:clr>
        </p15:guide>
        <p15:guide id="14" pos="2200" userDrawn="1">
          <p15:clr>
            <a:srgbClr val="FBAE40"/>
          </p15:clr>
        </p15:guide>
        <p15:guide id="15" pos="1587" userDrawn="1">
          <p15:clr>
            <a:srgbClr val="FBAE40"/>
          </p15:clr>
        </p15:guide>
        <p15:guide id="16" pos="1542" userDrawn="1">
          <p15:clr>
            <a:srgbClr val="FBAE40"/>
          </p15:clr>
        </p15:guide>
        <p15:guide id="17" pos="930" userDrawn="1">
          <p15:clr>
            <a:srgbClr val="FBAE40"/>
          </p15:clr>
        </p15:guide>
        <p15:guide id="18" pos="884" userDrawn="1">
          <p15:clr>
            <a:srgbClr val="FBAE40"/>
          </p15:clr>
        </p15:guide>
        <p15:guide id="19" orient="horz" pos="1049" userDrawn="1">
          <p15:clr>
            <a:srgbClr val="FBAE40"/>
          </p15:clr>
        </p15:guide>
        <p15:guide id="20" orient="horz" pos="132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bulleted w sub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GB" noProof="0" dirty="0" smtClean="0"/>
              <a:t>Click to add sub-heading</a:t>
            </a:r>
            <a:endParaRPr lang="en-GB" noProof="0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 smtClean="0"/>
              <a:t>Click to add Heading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29768" y="1517904"/>
            <a:ext cx="8280400" cy="4818888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4747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4508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 smtClean="0"/>
              <a:t>Click to add Heading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29768" y="1234440"/>
            <a:ext cx="8280400" cy="519379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4747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35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/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GB" noProof="0" dirty="0" smtClean="0"/>
              <a:t>Click to add sub-heading</a:t>
            </a:r>
            <a:endParaRPr lang="en-GB" noProof="0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 anchorCtr="0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 smtClean="0"/>
              <a:t>Questions?</a:t>
            </a:r>
            <a:endParaRPr lang="en-GB" noProof="0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630" y="1260000"/>
            <a:ext cx="3406740" cy="481888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4747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2288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31799" y="2514600"/>
            <a:ext cx="5170715" cy="3794760"/>
          </a:xfrm>
        </p:spPr>
        <p:txBody>
          <a:bodyPr>
            <a:noAutofit/>
          </a:bodyPr>
          <a:lstStyle>
            <a:lvl1pPr marL="360000" indent="-360000">
              <a:buClr>
                <a:schemeClr val="accent1"/>
              </a:buClr>
              <a:buFont typeface="Verdana" panose="020B0604030504040204" pitchFamily="34" charset="0"/>
              <a:buChar char="−"/>
              <a:defRPr/>
            </a:lvl1pPr>
            <a:lvl2pPr>
              <a:buClr>
                <a:schemeClr val="accent1"/>
              </a:buClr>
              <a:defRPr baseline="0"/>
            </a:lvl2pPr>
            <a:lvl3pPr>
              <a:defRPr/>
            </a:lvl3pPr>
            <a:lvl4pPr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 noProof="0" dirty="0" smtClean="0"/>
              <a:t>Click to bullet point here</a:t>
            </a:r>
          </a:p>
          <a:p>
            <a:pPr lvl="1"/>
            <a:r>
              <a:rPr lang="en-GB" noProof="0" dirty="0" smtClean="0"/>
              <a:t>Click to add sub-item here</a:t>
            </a:r>
          </a:p>
          <a:p>
            <a:pPr lvl="3"/>
            <a:endParaRPr lang="en-GB" noProof="0" dirty="0" smtClean="0"/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29768" y="2097088"/>
            <a:ext cx="5170715" cy="4175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smtClean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GB" noProof="0" dirty="0" smtClean="0"/>
              <a:t>Click to add sub-heading</a:t>
            </a:r>
            <a:endParaRPr lang="en-GB" noProof="0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 smtClean="0"/>
              <a:t>Click to add Heading</a:t>
            </a:r>
            <a:endParaRPr lang="en-GB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5651500" y="2097087"/>
            <a:ext cx="3060700" cy="4206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 dirty="0" smtClean="0"/>
              <a:t>Please add a primary image from the Brand Library</a:t>
            </a:r>
            <a:endParaRPr lang="en-GB" noProof="0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14704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GB" noProof="0" dirty="0" smtClean="0"/>
              <a:t>Click to add sub-heading</a:t>
            </a:r>
            <a:endParaRPr lang="en-GB" noProof="0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 smtClean="0"/>
              <a:t>Click to add Heading</a:t>
            </a:r>
            <a:endParaRPr lang="en-GB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31800" y="1520824"/>
            <a:ext cx="3978275" cy="4818888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1200"/>
            </a:lvl1pPr>
            <a:lvl2pPr>
              <a:buClr>
                <a:schemeClr val="accent1"/>
              </a:buClr>
              <a:defRPr sz="1200"/>
            </a:lvl2pPr>
            <a:lvl3pPr>
              <a:buClr>
                <a:schemeClr val="accent1"/>
              </a:buClr>
              <a:defRPr sz="12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7"/>
          </p:nvPr>
        </p:nvSpPr>
        <p:spPr>
          <a:xfrm>
            <a:off x="4733925" y="1520824"/>
            <a:ext cx="3978275" cy="481888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accent1"/>
              </a:buClr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>
              <a:buClr>
                <a:schemeClr val="accent1"/>
              </a:buClr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>
              <a:buClr>
                <a:schemeClr val="accent1"/>
              </a:buClr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>
              <a:buClr>
                <a:schemeClr val="accent1"/>
              </a:buClr>
              <a:def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47472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507388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709" userDrawn="1">
          <p15:clr>
            <a:srgbClr val="FBAE40"/>
          </p15:clr>
        </p15:guide>
        <p15:guide id="1" orient="horz" pos="95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US" dirty="0" smtClean="0"/>
              <a:t>Click to add sub-heading</a:t>
            </a:r>
            <a:endParaRPr lang="en-US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>
            <a:noAutofit/>
          </a:bodyPr>
          <a:lstStyle>
            <a:lvl1pPr>
              <a:defRPr sz="2100" baseline="0"/>
            </a:lvl1pPr>
          </a:lstStyle>
          <a:p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608513" y="1520824"/>
            <a:ext cx="4103687" cy="4818888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GB" noProof="0" dirty="0" smtClean="0"/>
              <a:t>Please add a primary image from the Brand Library</a:t>
            </a:r>
            <a:endParaRPr lang="en-GB" noProof="0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6"/>
          </p:nvPr>
        </p:nvSpPr>
        <p:spPr>
          <a:xfrm>
            <a:off x="431800" y="1520824"/>
            <a:ext cx="3978275" cy="4818888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1200"/>
            </a:lvl1pPr>
            <a:lvl2pPr>
              <a:buClr>
                <a:schemeClr val="accent1"/>
              </a:buClr>
              <a:defRPr sz="1200"/>
            </a:lvl2pPr>
            <a:lvl3pPr>
              <a:buClr>
                <a:schemeClr val="accent1"/>
              </a:buClr>
              <a:defRPr sz="12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381710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09">
          <p15:clr>
            <a:srgbClr val="FBAE40"/>
          </p15:clr>
        </p15:guide>
        <p15:guide id="2" orient="horz" pos="95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29768" y="2097088"/>
            <a:ext cx="4142232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4142232" cy="377825"/>
          </a:xfrm>
        </p:spPr>
        <p:txBody>
          <a:bodyPr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US" dirty="0" smtClean="0"/>
              <a:t>Click to add sub-heading</a:t>
            </a:r>
            <a:endParaRPr lang="en-US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4142232" cy="333741"/>
          </a:xfrm>
        </p:spPr>
        <p:txBody>
          <a:bodyPr anchor="t" anchorCtr="0">
            <a:noAutofit/>
          </a:bodyPr>
          <a:lstStyle>
            <a:lvl1pPr>
              <a:defRPr sz="2100" baseline="0"/>
            </a:lvl1pPr>
          </a:lstStyle>
          <a:p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08513" y="-7257"/>
            <a:ext cx="4535487" cy="68580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 smtClean="0"/>
              <a:t>Click to add secondary imagery here</a:t>
            </a:r>
          </a:p>
          <a:p>
            <a:r>
              <a:rPr lang="en-US" dirty="0" smtClean="0"/>
              <a:t>(Ensure image is up to the edge of the slide)</a:t>
            </a:r>
            <a:endParaRPr lang="en-US" dirty="0"/>
          </a:p>
        </p:txBody>
      </p:sp>
      <p:sp>
        <p:nvSpPr>
          <p:cNvPr id="13" name="Content Placeholder 7"/>
          <p:cNvSpPr>
            <a:spLocks noGrp="1"/>
          </p:cNvSpPr>
          <p:nvPr>
            <p:ph sz="quarter" idx="16"/>
          </p:nvPr>
        </p:nvSpPr>
        <p:spPr>
          <a:xfrm>
            <a:off x="429768" y="2514600"/>
            <a:ext cx="4142232" cy="379095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100"/>
            </a:lvl1pPr>
            <a:lvl2pPr>
              <a:buClr>
                <a:schemeClr val="accent1"/>
              </a:buClr>
              <a:defRPr sz="1800"/>
            </a:lvl2pPr>
            <a:lvl3pPr>
              <a:buClr>
                <a:schemeClr val="accent1"/>
              </a:buClr>
              <a:defRPr sz="1500"/>
            </a:lvl3pPr>
            <a:lvl4pPr>
              <a:buClr>
                <a:schemeClr val="accent1"/>
              </a:buClr>
              <a:defRPr sz="1350"/>
            </a:lvl4pPr>
            <a:lvl5pPr>
              <a:buClr>
                <a:schemeClr val="accent1"/>
              </a:buClr>
              <a:defRPr sz="13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76048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799" y="738188"/>
            <a:ext cx="4142232" cy="374904"/>
          </a:xfrm>
        </p:spPr>
        <p:txBody>
          <a:bodyPr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US" dirty="0" smtClean="0"/>
              <a:t>Click to add sub-heading</a:t>
            </a:r>
            <a:endParaRPr lang="en-US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799" y="404812"/>
            <a:ext cx="4142232" cy="338328"/>
          </a:xfrm>
        </p:spPr>
        <p:txBody>
          <a:bodyPr anchor="t" anchorCtr="0">
            <a:noAutofit/>
          </a:bodyPr>
          <a:lstStyle>
            <a:lvl1pPr>
              <a:defRPr sz="2100" baseline="0"/>
            </a:lvl1pPr>
          </a:lstStyle>
          <a:p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608513" y="0"/>
            <a:ext cx="4535487" cy="6858000"/>
          </a:xfrm>
        </p:spPr>
        <p:txBody>
          <a:bodyPr anchor="ctr">
            <a:noAutofit/>
          </a:bodyPr>
          <a:lstStyle>
            <a:lvl1pPr marL="0" indent="0" algn="ctr">
              <a:buNone/>
              <a:defRPr sz="1100" baseline="0"/>
            </a:lvl1pPr>
          </a:lstStyle>
          <a:p>
            <a:r>
              <a:rPr lang="en-US" dirty="0" smtClean="0"/>
              <a:t>Click  to add secondary image here</a:t>
            </a:r>
          </a:p>
          <a:p>
            <a:r>
              <a:rPr lang="en-US" dirty="0" smtClean="0"/>
              <a:t>(Ensure image is right to the edge of the slide)</a:t>
            </a:r>
            <a:endParaRPr lang="en-US" dirty="0"/>
          </a:p>
        </p:txBody>
      </p:sp>
      <p:sp>
        <p:nvSpPr>
          <p:cNvPr id="12" name="Content Placeholder 7"/>
          <p:cNvSpPr>
            <a:spLocks noGrp="1"/>
          </p:cNvSpPr>
          <p:nvPr>
            <p:ph sz="quarter" idx="16"/>
          </p:nvPr>
        </p:nvSpPr>
        <p:spPr>
          <a:xfrm>
            <a:off x="431800" y="1517904"/>
            <a:ext cx="4142232" cy="481888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200"/>
            </a:lvl1pPr>
            <a:lvl2pPr>
              <a:buClr>
                <a:schemeClr val="accent1"/>
              </a:buClr>
              <a:defRPr sz="1200"/>
            </a:lvl2pPr>
            <a:lvl3pPr>
              <a:buClr>
                <a:schemeClr val="accent1"/>
              </a:buClr>
              <a:defRPr sz="12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976085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09">
          <p15:clr>
            <a:srgbClr val="FBAE40"/>
          </p15:clr>
        </p15:guide>
        <p15:guide id="2" orient="horz" pos="95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 - 2 secondary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31800" y="1520824"/>
            <a:ext cx="3977640" cy="4818888"/>
          </a:xfrm>
        </p:spPr>
        <p:txBody>
          <a:bodyPr>
            <a:noAutofit/>
          </a:bodyPr>
          <a:lstStyle>
            <a:lvl1pPr marL="171450" indent="-17145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Verdana" panose="020B0604030504040204" pitchFamily="34" charset="0"/>
              <a:buChar char="−"/>
              <a:defRPr sz="1200" b="1">
                <a:solidFill>
                  <a:schemeClr val="accent1"/>
                </a:solidFill>
              </a:defRPr>
            </a:lvl1pPr>
            <a:lvl2pPr marL="176212" indent="0">
              <a:spcBef>
                <a:spcPts val="0"/>
              </a:spcBef>
              <a:buFontTx/>
              <a:buNone/>
              <a:defRPr sz="2100" baseline="0"/>
            </a:lvl2pPr>
          </a:lstStyle>
          <a:p>
            <a:pPr lvl="0"/>
            <a:r>
              <a:rPr lang="en-US" dirty="0" smtClean="0"/>
              <a:t>Click to add bullet item here</a:t>
            </a:r>
          </a:p>
          <a:p>
            <a:pPr lvl="0"/>
            <a:endParaRPr lang="en-US" dirty="0" smtClean="0"/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4142232" cy="377825"/>
          </a:xfrm>
        </p:spPr>
        <p:txBody>
          <a:bodyPr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US" dirty="0" smtClean="0"/>
              <a:t>Click to add sub-heading</a:t>
            </a:r>
            <a:endParaRPr lang="en-US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4142232" cy="333741"/>
          </a:xfrm>
        </p:spPr>
        <p:txBody>
          <a:bodyPr anchor="t">
            <a:noAutofit/>
          </a:bodyPr>
          <a:lstStyle>
            <a:lvl1pPr>
              <a:defRPr sz="2100" baseline="0"/>
            </a:lvl1pPr>
          </a:lstStyle>
          <a:p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688340" y="404812"/>
            <a:ext cx="3977640" cy="29260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aseline="0"/>
            </a:lvl1pPr>
          </a:lstStyle>
          <a:p>
            <a:r>
              <a:rPr lang="en-US" dirty="0" smtClean="0"/>
              <a:t>Click  to add secondary image here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8340" y="3414714"/>
            <a:ext cx="3977640" cy="29260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z="1400" dirty="0" smtClean="0"/>
              <a:t>Click to add secondary image here</a:t>
            </a:r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185374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09">
          <p15:clr>
            <a:srgbClr val="FBAE40"/>
          </p15:clr>
        </p15:guide>
        <p15:guide id="2" orient="horz" pos="958">
          <p15:clr>
            <a:srgbClr val="FBAE40"/>
          </p15:clr>
        </p15:guide>
        <p15:guide id="0" orient="horz" pos="2160" userDrawn="1">
          <p15:clr>
            <a:srgbClr val="FBAE40"/>
          </p15:clr>
        </p15:guide>
        <p15:guide id="3" orient="horz" pos="2137" userDrawn="1">
          <p15:clr>
            <a:srgbClr val="FBAE40"/>
          </p15:clr>
        </p15:guide>
        <p15:guide id="4" orient="horz" pos="2183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- 3 secondary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29768" y="2097088"/>
            <a:ext cx="4142232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4142232" cy="377825"/>
          </a:xfrm>
        </p:spPr>
        <p:txBody>
          <a:bodyPr/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US" dirty="0" smtClean="0"/>
              <a:t>Click to add sub-heading</a:t>
            </a:r>
            <a:endParaRPr lang="en-US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4142232" cy="333741"/>
          </a:xfrm>
        </p:spPr>
        <p:txBody>
          <a:bodyPr anchor="t" anchorCtr="0">
            <a:noAutofit/>
          </a:bodyPr>
          <a:lstStyle>
            <a:lvl1pPr>
              <a:defRPr sz="2100" baseline="0"/>
            </a:lvl1pPr>
          </a:lstStyle>
          <a:p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28092" y="404811"/>
            <a:ext cx="4142232" cy="192024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 smtClean="0"/>
              <a:t>Click to add secondary imagery here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628092" y="2391399"/>
            <a:ext cx="4142232" cy="192024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 smtClean="0"/>
              <a:t>Click to add secondary imagery here</a:t>
            </a: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4628092" y="4377988"/>
            <a:ext cx="4142232" cy="192024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 smtClean="0"/>
              <a:t>Click to add secondary imagery here</a:t>
            </a:r>
          </a:p>
        </p:txBody>
      </p:sp>
      <p:sp>
        <p:nvSpPr>
          <p:cNvPr id="16" name="Content Placeholder 7"/>
          <p:cNvSpPr>
            <a:spLocks noGrp="1"/>
          </p:cNvSpPr>
          <p:nvPr>
            <p:ph sz="quarter" idx="18"/>
          </p:nvPr>
        </p:nvSpPr>
        <p:spPr>
          <a:xfrm>
            <a:off x="429768" y="2514600"/>
            <a:ext cx="4142232" cy="379095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100"/>
            </a:lvl1pPr>
            <a:lvl2pPr>
              <a:buClr>
                <a:schemeClr val="accent1"/>
              </a:buClr>
              <a:defRPr sz="1800"/>
            </a:lvl2pPr>
            <a:lvl3pPr>
              <a:buClr>
                <a:schemeClr val="accent1"/>
              </a:buClr>
              <a:defRPr sz="1500"/>
            </a:lvl3pPr>
            <a:lvl4pPr>
              <a:buClr>
                <a:schemeClr val="accent1"/>
              </a:buClr>
              <a:defRPr sz="1350"/>
            </a:lvl4pPr>
            <a:lvl5pPr>
              <a:buClr>
                <a:schemeClr val="accent1"/>
              </a:buClr>
              <a:defRPr sz="13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8620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rim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403350" y="1041884"/>
            <a:ext cx="6337299" cy="628654"/>
          </a:xfrm>
        </p:spPr>
        <p:txBody>
          <a:bodyPr anchor="t" anchorCtr="0"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 smtClean="0"/>
              <a:t>Click to add Headline here with two lines if needed</a:t>
            </a:r>
            <a:endParaRPr lang="en-GB" noProof="0" dirty="0"/>
          </a:p>
        </p:txBody>
      </p:sp>
      <p:sp>
        <p:nvSpPr>
          <p:cNvPr id="21" name="Title 9"/>
          <p:cNvSpPr>
            <a:spLocks noGrp="1"/>
          </p:cNvSpPr>
          <p:nvPr>
            <p:ph type="title" hasCustomPrompt="1"/>
          </p:nvPr>
        </p:nvSpPr>
        <p:spPr>
          <a:xfrm>
            <a:off x="1403348" y="404814"/>
            <a:ext cx="7308851" cy="637070"/>
          </a:xfrm>
        </p:spPr>
        <p:txBody>
          <a:bodyPr anchor="t" anchorCtr="0"/>
          <a:lstStyle>
            <a:lvl1pPr defTabSz="685800">
              <a:lnSpc>
                <a:spcPct val="90000"/>
              </a:lnSpc>
              <a:spcBef>
                <a:spcPct val="0"/>
              </a:spcBef>
              <a:defRPr/>
            </a:lvl1pPr>
          </a:lstStyle>
          <a:p>
            <a:pPr defTabSz="685800">
              <a:lnSpc>
                <a:spcPct val="90000"/>
              </a:lnSpc>
              <a:spcBef>
                <a:spcPct val="0"/>
              </a:spcBef>
            </a:pPr>
            <a:r>
              <a:rPr lang="en-GB" dirty="0" smtClean="0"/>
              <a:t>Click to add </a:t>
            </a:r>
            <a:r>
              <a:rPr lang="en-GB" dirty="0" err="1" smtClean="0"/>
              <a:t>Heartline</a:t>
            </a:r>
            <a:r>
              <a:rPr lang="en-GB" dirty="0" smtClean="0"/>
              <a:t> here with two lines if needed</a:t>
            </a:r>
            <a:endParaRPr lang="en-GB" dirty="0"/>
          </a:p>
        </p:txBody>
      </p:sp>
      <p:sp>
        <p:nvSpPr>
          <p:cNvPr id="17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2109783"/>
            <a:ext cx="3992408" cy="310687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 smtClean="0"/>
              <a:t>Date of Presentation</a:t>
            </a:r>
            <a:endParaRPr lang="en-GB" noProof="0" dirty="0"/>
          </a:p>
        </p:txBody>
      </p:sp>
      <p:sp>
        <p:nvSpPr>
          <p:cNvPr id="18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403350" y="2472421"/>
            <a:ext cx="5922609" cy="290145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 smtClean="0"/>
              <a:t>Click to enter name of Presenter here</a:t>
            </a:r>
            <a:endParaRPr lang="en-GB" noProof="0" dirty="0"/>
          </a:p>
        </p:txBody>
      </p:sp>
      <p:sp>
        <p:nvSpPr>
          <p:cNvPr id="19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403350" y="2814517"/>
            <a:ext cx="5922609" cy="278560"/>
          </a:xfr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 smtClean="0"/>
              <a:t>Click to enter Job Title here</a:t>
            </a:r>
            <a:endParaRPr lang="en-GB" noProof="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24169" y="6054248"/>
            <a:ext cx="4080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GB" sz="800" b="1" i="0" dirty="0" smtClean="0">
                <a:solidFill>
                  <a:schemeClr val="tx1"/>
                </a:solidFill>
              </a:rPr>
              <a:t>© 2019 Eversheds Sutherland</a:t>
            </a:r>
            <a:r>
              <a:rPr lang="en-GB" sz="800" b="1" i="0" baseline="0" dirty="0" smtClean="0">
                <a:solidFill>
                  <a:schemeClr val="tx1"/>
                </a:solidFill>
              </a:rPr>
              <a:t> (US) LLP</a:t>
            </a:r>
            <a:endParaRPr lang="en-GB" sz="800" b="1" i="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32509" y="6231038"/>
            <a:ext cx="8553226" cy="55735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3" name="Primary Image"/>
          <p:cNvSpPr>
            <a:spLocks noGrp="1"/>
          </p:cNvSpPr>
          <p:nvPr>
            <p:ph type="pic" sz="quarter" idx="14" hasCustomPrompt="1"/>
          </p:nvPr>
        </p:nvSpPr>
        <p:spPr>
          <a:xfrm>
            <a:off x="4341600" y="3114000"/>
            <a:ext cx="4802400" cy="3117038"/>
          </a:xfr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GB" noProof="0" dirty="0" smtClean="0"/>
              <a:t>Please add a primary image from the Brand Library</a:t>
            </a:r>
            <a:endParaRPr lang="en-GB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79030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5">
          <p15:clr>
            <a:srgbClr val="FBAE40"/>
          </p15:clr>
        </p15:guide>
        <p15:guide id="2" pos="272">
          <p15:clr>
            <a:srgbClr val="FBAE40"/>
          </p15:clr>
        </p15:guide>
        <p15:guide id="3" pos="5488">
          <p15:clr>
            <a:srgbClr val="FBAE40"/>
          </p15:clr>
        </p15:guide>
        <p15:guide id="4" orient="horz" pos="4065">
          <p15:clr>
            <a:srgbClr val="FBAE40"/>
          </p15:clr>
        </p15:guide>
        <p15:guide id="5" pos="2880">
          <p15:clr>
            <a:srgbClr val="FBAE40"/>
          </p15:clr>
        </p15:guide>
        <p15:guide id="6" pos="2857">
          <p15:clr>
            <a:srgbClr val="FBAE40"/>
          </p15:clr>
        </p15:guide>
        <p15:guide id="7" pos="2903">
          <p15:clr>
            <a:srgbClr val="FBAE40"/>
          </p15:clr>
        </p15:guide>
        <p15:guide id="8" pos="3515">
          <p15:clr>
            <a:srgbClr val="FBAE40"/>
          </p15:clr>
        </p15:guide>
        <p15:guide id="9" pos="4173">
          <p15:clr>
            <a:srgbClr val="FBAE40"/>
          </p15:clr>
        </p15:guide>
        <p15:guide id="10" pos="4830">
          <p15:clr>
            <a:srgbClr val="FBAE40"/>
          </p15:clr>
        </p15:guide>
        <p15:guide id="11" pos="2245">
          <p15:clr>
            <a:srgbClr val="FBAE40"/>
          </p15:clr>
        </p15:guide>
        <p15:guide id="12" pos="3560">
          <p15:clr>
            <a:srgbClr val="FBAE40"/>
          </p15:clr>
        </p15:guide>
        <p15:guide id="13" pos="4218">
          <p15:clr>
            <a:srgbClr val="FBAE40"/>
          </p15:clr>
        </p15:guide>
        <p15:guide id="14" pos="4876">
          <p15:clr>
            <a:srgbClr val="FBAE40"/>
          </p15:clr>
        </p15:guide>
        <p15:guide id="15" pos="2200">
          <p15:clr>
            <a:srgbClr val="FBAE40"/>
          </p15:clr>
        </p15:guide>
        <p15:guide id="16" pos="1587">
          <p15:clr>
            <a:srgbClr val="FBAE40"/>
          </p15:clr>
        </p15:guide>
        <p15:guide id="17" pos="1542">
          <p15:clr>
            <a:srgbClr val="FBAE40"/>
          </p15:clr>
        </p15:guide>
        <p15:guide id="18" pos="930">
          <p15:clr>
            <a:srgbClr val="FBAE40"/>
          </p15:clr>
        </p15:guide>
        <p15:guide id="19" pos="884">
          <p15:clr>
            <a:srgbClr val="FBAE40"/>
          </p15:clr>
        </p15:guide>
        <p15:guide id="20" orient="horz" pos="1049">
          <p15:clr>
            <a:srgbClr val="FBAE40"/>
          </p15:clr>
        </p15:guide>
        <p15:guide id="21" orient="horz" pos="132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798" y="2457450"/>
            <a:ext cx="5486400" cy="457200"/>
          </a:xfrm>
        </p:spPr>
        <p:txBody>
          <a:bodyPr anchor="t" anchorCtr="0">
            <a:no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Click to edit Divider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1798" y="2916848"/>
            <a:ext cx="5486400" cy="466344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Divider sub-heading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3521738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4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110" y="2457450"/>
            <a:ext cx="3229828" cy="641839"/>
          </a:xfrm>
        </p:spPr>
        <p:txBody>
          <a:bodyPr anchor="t">
            <a:noAutofit/>
          </a:bodyPr>
          <a:lstStyle>
            <a:lvl1pPr algn="l">
              <a:defRPr sz="2100"/>
            </a:lvl1pPr>
          </a:lstStyle>
          <a:p>
            <a:r>
              <a:rPr lang="en-GB" noProof="0" dirty="0" smtClean="0"/>
              <a:t>Click to edit Divider Heading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34109" y="3127864"/>
            <a:ext cx="3229830" cy="740752"/>
          </a:xfrm>
        </p:spPr>
        <p:txBody>
          <a:bodyPr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Click to edit Divider sub-heading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563938" y="0"/>
            <a:ext cx="5580062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GB" noProof="0" dirty="0" smtClean="0"/>
              <a:t>Click to add secondary image here </a:t>
            </a:r>
          </a:p>
          <a:p>
            <a:r>
              <a:rPr lang="en-GB" noProof="0" dirty="0" smtClean="0"/>
              <a:t>(ensure it is right up to the edge of the slide)</a:t>
            </a:r>
            <a:endParaRPr lang="en-GB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36983170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4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799" y="2457450"/>
            <a:ext cx="5486400" cy="457200"/>
          </a:xfrm>
        </p:spPr>
        <p:txBody>
          <a:bodyPr anchor="t" anchorCtr="0">
            <a:no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Divider Heading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1799" y="2916848"/>
            <a:ext cx="5486400" cy="46634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Click to edit Divider sub-heading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4747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Eversheds Sutherland</a:t>
            </a:r>
            <a:endParaRPr lang="en-US" sz="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705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4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72768" y="2534051"/>
            <a:ext cx="6264275" cy="1683360"/>
          </a:xfrm>
        </p:spPr>
        <p:txBody>
          <a:bodyPr anchor="t">
            <a:noAutofit/>
          </a:bodyPr>
          <a:lstStyle>
            <a:lvl1pPr algn="l">
              <a:defRPr sz="2100" b="0" i="1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in quote here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72768" y="4217411"/>
            <a:ext cx="5221287" cy="265967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name of author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75639" y="1194858"/>
            <a:ext cx="142496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0" dirty="0" smtClean="0">
                <a:solidFill>
                  <a:schemeClr val="bg1"/>
                </a:solidFill>
                <a:latin typeface="Arial Black" panose="020B0A04020102020204" pitchFamily="34" charset="0"/>
                <a:ea typeface="BatangChe" panose="02030609000101010101" pitchFamily="49" charset="-127"/>
                <a:cs typeface="Estrangelo Edessa" panose="03080600000000000000" pitchFamily="66" charset="0"/>
              </a:rPr>
              <a:t>“</a:t>
            </a:r>
            <a:endParaRPr lang="en-GB" sz="13800" b="0" dirty="0">
              <a:solidFill>
                <a:schemeClr val="bg1"/>
              </a:solidFill>
              <a:latin typeface="Arial Black" panose="020B0A04020102020204" pitchFamily="34" charset="0"/>
              <a:ea typeface="BatangChe" panose="02030609000101010101" pitchFamily="49" charset="-127"/>
              <a:cs typeface="Estrangelo Edessa" panose="03080600000000000000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808177" y="3841736"/>
            <a:ext cx="130272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0" dirty="0" smtClean="0">
                <a:solidFill>
                  <a:schemeClr val="bg1"/>
                </a:solidFill>
                <a:latin typeface="Arial Black" panose="020B0A04020102020204" pitchFamily="34" charset="0"/>
                <a:ea typeface="BatangChe" panose="02030609000101010101" pitchFamily="49" charset="-127"/>
                <a:cs typeface="Estrangelo Edessa" panose="03080600000000000000" pitchFamily="66" charset="0"/>
              </a:rPr>
              <a:t>”</a:t>
            </a:r>
            <a:endParaRPr lang="en-GB" sz="13800" b="0" dirty="0">
              <a:solidFill>
                <a:schemeClr val="bg1"/>
              </a:solidFill>
              <a:latin typeface="Arial Black" panose="020B0A04020102020204" pitchFamily="34" charset="0"/>
              <a:ea typeface="BatangChe" panose="02030609000101010101" pitchFamily="49" charset="-127"/>
              <a:cs typeface="Estrangelo Edessa" panose="03080600000000000000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Eversheds Sutherland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sz="600" b="0" i="1" dirty="0">
              <a:solidFill>
                <a:schemeClr val="bg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673849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48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ande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04814"/>
            <a:ext cx="8284464" cy="3337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US" dirty="0" smtClean="0"/>
              <a:t>Click to add sub-heading</a:t>
            </a:r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 hasCustomPrompt="1"/>
          </p:nvPr>
        </p:nvSpPr>
        <p:spPr>
          <a:xfrm>
            <a:off x="431800" y="1572768"/>
            <a:ext cx="8280400" cy="4818888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 i="1" baseline="0"/>
            </a:lvl1pPr>
          </a:lstStyle>
          <a:p>
            <a:r>
              <a:rPr lang="en-US" dirty="0" smtClean="0"/>
              <a:t>1. Click the icon below to create an Eversheds Sutherland branded chart</a:t>
            </a:r>
            <a:br>
              <a:rPr lang="en-US" dirty="0" smtClean="0"/>
            </a:br>
            <a:r>
              <a:rPr lang="en-US" dirty="0" smtClean="0"/>
              <a:t>2. Select Templates</a:t>
            </a:r>
            <a:br>
              <a:rPr lang="en-US" dirty="0" smtClean="0"/>
            </a:br>
            <a:r>
              <a:rPr lang="en-US" dirty="0" smtClean="0"/>
              <a:t>3. Choose between Bar, Doughnut, Line with copy, Line</a:t>
            </a: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9713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2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353118" y="5055577"/>
            <a:ext cx="4182370" cy="1170841"/>
          </a:xfr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353118" y="4337477"/>
            <a:ext cx="4182370" cy="2592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name and surname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/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US" dirty="0" smtClean="0"/>
              <a:t>Click to add sub-heading</a:t>
            </a:r>
            <a:endParaRPr lang="en-US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 anchorCtr="0">
            <a:noAutofit/>
          </a:bodyPr>
          <a:lstStyle>
            <a:lvl1pPr>
              <a:defRPr sz="2100" baseline="0"/>
            </a:lvl1pPr>
          </a:lstStyle>
          <a:p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353118" y="4606467"/>
            <a:ext cx="4182370" cy="259251"/>
          </a:xfr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54899" y="1989138"/>
            <a:ext cx="4178808" cy="21584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Click to add profile picture here</a:t>
            </a:r>
            <a:endParaRPr lang="en-US" dirty="0"/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4522153" y="5055577"/>
            <a:ext cx="4182370" cy="1170841"/>
          </a:xfr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4522153" y="4337477"/>
            <a:ext cx="4182370" cy="2592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name and surname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4522153" y="4606467"/>
            <a:ext cx="4182370" cy="259251"/>
          </a:xfr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523934" y="1989138"/>
            <a:ext cx="4178808" cy="215848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Click to add profile picture here</a:t>
            </a:r>
            <a:endParaRPr lang="en-US" dirty="0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069704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709" userDrawn="1">
          <p15:clr>
            <a:srgbClr val="FBAE40"/>
          </p15:clr>
        </p15:guide>
        <p15:guide id="1" orient="horz" pos="1253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3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353118" y="4703885"/>
            <a:ext cx="20939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353118" y="3985787"/>
            <a:ext cx="2093976" cy="2592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/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US" dirty="0" smtClean="0"/>
              <a:t>Click to add sub-heading</a:t>
            </a:r>
            <a:endParaRPr lang="en-US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 anchorCtr="0">
            <a:noAutofit/>
          </a:bodyPr>
          <a:lstStyle>
            <a:lvl1pPr>
              <a:defRPr sz="2100" baseline="0"/>
            </a:lvl1pPr>
          </a:lstStyle>
          <a:p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353118" y="4254777"/>
            <a:ext cx="2093976" cy="259251"/>
          </a:xfr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89694" y="2103120"/>
            <a:ext cx="2020824" cy="169164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Click to add profile picture here</a:t>
            </a:r>
            <a:endParaRPr lang="en-US" dirty="0"/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6631139" y="4703885"/>
            <a:ext cx="2093976" cy="1522533"/>
          </a:xfr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6631139" y="3986784"/>
            <a:ext cx="2093976" cy="259251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6631139" y="4254776"/>
            <a:ext cx="2093976" cy="259251"/>
          </a:xfr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6667715" y="2103120"/>
            <a:ext cx="2020824" cy="169164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Click to add profile picture here</a:t>
            </a:r>
            <a:endParaRPr lang="en-US" dirty="0"/>
          </a:p>
        </p:txBody>
      </p:sp>
      <p:sp>
        <p:nvSpPr>
          <p:cNvPr id="13" name="Main content placeholder"/>
          <p:cNvSpPr>
            <a:spLocks noGrp="1"/>
          </p:cNvSpPr>
          <p:nvPr>
            <p:ph idx="18" hasCustomPrompt="1"/>
          </p:nvPr>
        </p:nvSpPr>
        <p:spPr>
          <a:xfrm>
            <a:off x="3485256" y="4703885"/>
            <a:ext cx="20939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profile text</a:t>
            </a:r>
          </a:p>
        </p:txBody>
      </p:sp>
      <p:sp>
        <p:nvSpPr>
          <p:cNvPr id="17" name="Intro line"/>
          <p:cNvSpPr>
            <a:spLocks noGrp="1"/>
          </p:cNvSpPr>
          <p:nvPr>
            <p:ph type="body" sz="quarter" idx="19" hasCustomPrompt="1"/>
          </p:nvPr>
        </p:nvSpPr>
        <p:spPr>
          <a:xfrm>
            <a:off x="3485256" y="3985787"/>
            <a:ext cx="20939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18" name="Intro line"/>
          <p:cNvSpPr>
            <a:spLocks noGrp="1"/>
          </p:cNvSpPr>
          <p:nvPr>
            <p:ph type="body" sz="quarter" idx="20" hasCustomPrompt="1"/>
          </p:nvPr>
        </p:nvSpPr>
        <p:spPr>
          <a:xfrm>
            <a:off x="3485256" y="4254777"/>
            <a:ext cx="2093976" cy="259251"/>
          </a:xfr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job title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1" hasCustomPrompt="1"/>
          </p:nvPr>
        </p:nvSpPr>
        <p:spPr>
          <a:xfrm>
            <a:off x="3521832" y="2103120"/>
            <a:ext cx="2020824" cy="169164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Click to add profile picture here</a:t>
            </a:r>
            <a:endParaRPr lang="en-US" dirty="0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23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36066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09">
          <p15:clr>
            <a:srgbClr val="FBAE40"/>
          </p15:clr>
        </p15:guide>
        <p15:guide id="0" orient="horz" pos="1321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- 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353118" y="4703885"/>
            <a:ext cx="2093976" cy="1522533"/>
          </a:xfr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353118" y="3985787"/>
            <a:ext cx="20939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/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GB" noProof="0" dirty="0" smtClean="0"/>
              <a:t>Click to add sub-heading</a:t>
            </a:r>
            <a:endParaRPr lang="en-GB" noProof="0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 anchorCtr="0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 smtClean="0"/>
              <a:t>Click to add Heading</a:t>
            </a:r>
            <a:endParaRPr lang="en-GB" noProof="0" dirty="0"/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353118" y="4254777"/>
            <a:ext cx="20939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89694" y="2105760"/>
            <a:ext cx="2020824" cy="169164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Click to add profile picture here</a:t>
            </a:r>
            <a:endParaRPr lang="en-US" dirty="0"/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6629400" y="4700016"/>
            <a:ext cx="20939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profile text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6665976" y="2105760"/>
            <a:ext cx="2020824" cy="169164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Click to add profile picture here</a:t>
            </a:r>
            <a:endParaRPr lang="en-US" dirty="0"/>
          </a:p>
        </p:txBody>
      </p:sp>
      <p:sp>
        <p:nvSpPr>
          <p:cNvPr id="13" name="Main content placeholder"/>
          <p:cNvSpPr>
            <a:spLocks noGrp="1"/>
          </p:cNvSpPr>
          <p:nvPr>
            <p:ph idx="18" hasCustomPrompt="1"/>
          </p:nvPr>
        </p:nvSpPr>
        <p:spPr>
          <a:xfrm>
            <a:off x="2453640" y="4703885"/>
            <a:ext cx="2093976" cy="1522533"/>
          </a:xfr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profile text</a:t>
            </a:r>
          </a:p>
        </p:txBody>
      </p:sp>
      <p:sp>
        <p:nvSpPr>
          <p:cNvPr id="17" name="Intro line"/>
          <p:cNvSpPr>
            <a:spLocks noGrp="1"/>
          </p:cNvSpPr>
          <p:nvPr>
            <p:ph type="body" sz="quarter" idx="19" hasCustomPrompt="1"/>
          </p:nvPr>
        </p:nvSpPr>
        <p:spPr>
          <a:xfrm>
            <a:off x="2453640" y="3985787"/>
            <a:ext cx="20939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18" name="Intro line"/>
          <p:cNvSpPr>
            <a:spLocks noGrp="1"/>
          </p:cNvSpPr>
          <p:nvPr>
            <p:ph type="body" sz="quarter" idx="20" hasCustomPrompt="1"/>
          </p:nvPr>
        </p:nvSpPr>
        <p:spPr>
          <a:xfrm>
            <a:off x="2453640" y="4254777"/>
            <a:ext cx="20939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job title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1" hasCustomPrompt="1"/>
          </p:nvPr>
        </p:nvSpPr>
        <p:spPr>
          <a:xfrm>
            <a:off x="2490216" y="2105760"/>
            <a:ext cx="2020824" cy="169164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Click to add profile picture here</a:t>
            </a:r>
            <a:endParaRPr lang="en-US" dirty="0"/>
          </a:p>
        </p:txBody>
      </p:sp>
      <p:sp>
        <p:nvSpPr>
          <p:cNvPr id="20" name="Main content placeholder"/>
          <p:cNvSpPr>
            <a:spLocks noGrp="1"/>
          </p:cNvSpPr>
          <p:nvPr>
            <p:ph idx="22" hasCustomPrompt="1"/>
          </p:nvPr>
        </p:nvSpPr>
        <p:spPr>
          <a:xfrm>
            <a:off x="4541520" y="4703885"/>
            <a:ext cx="2093976" cy="1522533"/>
          </a:xfr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 smtClean="0"/>
              <a:t>Click to edit profile text</a:t>
            </a:r>
          </a:p>
        </p:txBody>
      </p:sp>
      <p:sp>
        <p:nvSpPr>
          <p:cNvPr id="21" name="Intro line"/>
          <p:cNvSpPr>
            <a:spLocks noGrp="1"/>
          </p:cNvSpPr>
          <p:nvPr>
            <p:ph type="body" sz="quarter" idx="23" hasCustomPrompt="1"/>
          </p:nvPr>
        </p:nvSpPr>
        <p:spPr>
          <a:xfrm>
            <a:off x="4541520" y="3985787"/>
            <a:ext cx="20939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22" name="Intro line"/>
          <p:cNvSpPr>
            <a:spLocks noGrp="1"/>
          </p:cNvSpPr>
          <p:nvPr>
            <p:ph type="body" sz="quarter" idx="24" hasCustomPrompt="1"/>
          </p:nvPr>
        </p:nvSpPr>
        <p:spPr>
          <a:xfrm>
            <a:off x="4541520" y="4254777"/>
            <a:ext cx="20939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job title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25" hasCustomPrompt="1"/>
          </p:nvPr>
        </p:nvSpPr>
        <p:spPr>
          <a:xfrm>
            <a:off x="4578096" y="2105760"/>
            <a:ext cx="2020824" cy="1691640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 smtClean="0"/>
              <a:t>Click to add profile picture here</a:t>
            </a:r>
            <a:endParaRPr lang="en-US" dirty="0"/>
          </a:p>
        </p:txBody>
      </p:sp>
      <p:sp>
        <p:nvSpPr>
          <p:cNvPr id="29" name="Slide Number Placeholder 6"/>
          <p:cNvSpPr>
            <a:spLocks noGrp="1"/>
          </p:cNvSpPr>
          <p:nvPr>
            <p:ph type="sldNum" sz="quarter" idx="27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" name="Intro line"/>
          <p:cNvSpPr>
            <a:spLocks noGrp="1"/>
          </p:cNvSpPr>
          <p:nvPr>
            <p:ph type="body" sz="quarter" idx="28" hasCustomPrompt="1"/>
          </p:nvPr>
        </p:nvSpPr>
        <p:spPr>
          <a:xfrm>
            <a:off x="6629400" y="3981760"/>
            <a:ext cx="20939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name</a:t>
            </a:r>
          </a:p>
        </p:txBody>
      </p:sp>
      <p:sp>
        <p:nvSpPr>
          <p:cNvPr id="26" name="Intro line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4251960"/>
            <a:ext cx="20939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job title</a:t>
            </a:r>
          </a:p>
        </p:txBody>
      </p:sp>
    </p:spTree>
    <p:extLst>
      <p:ext uri="{BB962C8B-B14F-4D97-AF65-F5344CB8AC3E}">
        <p14:creationId xmlns:p14="http://schemas.microsoft.com/office/powerpoint/2010/main" val="35420747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09">
          <p15:clr>
            <a:srgbClr val="FBAE40"/>
          </p15:clr>
        </p15:guide>
        <p15:guide id="2" orient="horz" pos="132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404814"/>
            <a:ext cx="8280400" cy="338328"/>
          </a:xfrm>
          <a:ln>
            <a:noFill/>
          </a:ln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 smtClean="0"/>
              <a:t>Click to edit Heading</a:t>
            </a:r>
            <a:endParaRPr lang="en-GB" noProof="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347694" y="6483096"/>
            <a:ext cx="2112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r>
              <a:rPr lang="en-US" sz="600" b="0" i="1" dirty="0" smtClean="0">
                <a:solidFill>
                  <a:srgbClr val="000000"/>
                </a:solidFill>
                <a:latin typeface="Verdana"/>
              </a:rPr>
              <a:t>PRIVILEGED AND CONFIDENTIAL</a:t>
            </a:r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50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for particip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404814"/>
            <a:ext cx="8280400" cy="338328"/>
          </a:xfrm>
          <a:ln>
            <a:noFill/>
          </a:ln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 smtClean="0"/>
              <a:t>Add title (</a:t>
            </a:r>
            <a:r>
              <a:rPr lang="en-GB" noProof="0" dirty="0" err="1" smtClean="0"/>
              <a:t>eg</a:t>
            </a:r>
            <a:r>
              <a:rPr lang="en-GB" noProof="0" dirty="0" smtClean="0"/>
              <a:t> Thank you for your participation)</a:t>
            </a:r>
            <a:endParaRPr lang="en-GB" noProof="0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r>
              <a:rPr lang="en-US" sz="600" b="0" i="1" dirty="0" smtClean="0">
                <a:solidFill>
                  <a:srgbClr val="000000"/>
                </a:solidFill>
                <a:latin typeface="Verdana"/>
              </a:rPr>
              <a:t>PRIVILEGED AND CONFIDENTIAL</a:t>
            </a:r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1946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-brand botto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  <p:sp>
        <p:nvSpPr>
          <p:cNvPr id="18" name="Co brand logo"/>
          <p:cNvSpPr>
            <a:spLocks noGrp="1"/>
          </p:cNvSpPr>
          <p:nvPr>
            <p:ph sz="quarter" idx="13" hasCustomPrompt="1"/>
          </p:nvPr>
        </p:nvSpPr>
        <p:spPr>
          <a:xfrm>
            <a:off x="431799" y="5601161"/>
            <a:ext cx="2087563" cy="474663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US" dirty="0" smtClean="0"/>
              <a:t>Click to add co brand logo here</a:t>
            </a:r>
            <a:endParaRPr lang="en-US" dirty="0"/>
          </a:p>
        </p:txBody>
      </p:sp>
      <p:sp>
        <p:nvSpPr>
          <p:cNvPr id="2" name="Heartline"/>
          <p:cNvSpPr>
            <a:spLocks noGrp="1"/>
          </p:cNvSpPr>
          <p:nvPr>
            <p:ph type="ctrTitle" hasCustomPrompt="1"/>
          </p:nvPr>
        </p:nvSpPr>
        <p:spPr>
          <a:xfrm>
            <a:off x="1403351" y="404812"/>
            <a:ext cx="7306056" cy="640080"/>
          </a:xfrm>
        </p:spPr>
        <p:txBody>
          <a:bodyPr anchor="t">
            <a:noAutofit/>
          </a:bodyPr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 smtClean="0"/>
              <a:t>Click to add </a:t>
            </a:r>
            <a:r>
              <a:rPr lang="en-GB" noProof="0" dirty="0" err="1" smtClean="0"/>
              <a:t>Heartline</a:t>
            </a:r>
            <a:r>
              <a:rPr lang="en-GB" noProof="0" dirty="0" smtClean="0"/>
              <a:t> here with two lines if needed</a:t>
            </a:r>
            <a:endParaRPr lang="en-GB" noProof="0" dirty="0"/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403350" y="1041884"/>
            <a:ext cx="6337299" cy="628654"/>
          </a:xfrm>
        </p:spPr>
        <p:txBody>
          <a:bodyPr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 smtClean="0"/>
              <a:t>Click to add Headline here with two lines if needed</a:t>
            </a:r>
            <a:endParaRPr lang="en-GB" noProof="0" dirty="0"/>
          </a:p>
        </p:txBody>
      </p:sp>
      <p:sp>
        <p:nvSpPr>
          <p:cNvPr id="21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2109783"/>
            <a:ext cx="3992408" cy="310687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 smtClean="0"/>
              <a:t>Date of Presentation</a:t>
            </a:r>
            <a:endParaRPr lang="en-GB" noProof="0" dirty="0"/>
          </a:p>
        </p:txBody>
      </p:sp>
      <p:sp>
        <p:nvSpPr>
          <p:cNvPr id="22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403350" y="2472421"/>
            <a:ext cx="5922609" cy="29014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 smtClean="0"/>
              <a:t>Click to enter name of Presenter here</a:t>
            </a:r>
            <a:endParaRPr lang="en-GB" noProof="0" dirty="0"/>
          </a:p>
        </p:txBody>
      </p:sp>
      <p:sp>
        <p:nvSpPr>
          <p:cNvPr id="23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403350" y="2814517"/>
            <a:ext cx="5922609" cy="278560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 smtClean="0"/>
              <a:t>Click to enter Job Title here</a:t>
            </a:r>
            <a:endParaRPr lang="en-GB" noProof="0" dirty="0"/>
          </a:p>
        </p:txBody>
      </p:sp>
      <p:sp>
        <p:nvSpPr>
          <p:cNvPr id="9" name="Primary Image"/>
          <p:cNvSpPr>
            <a:spLocks noGrp="1"/>
          </p:cNvSpPr>
          <p:nvPr>
            <p:ph type="pic" sz="quarter" idx="14" hasCustomPrompt="1"/>
          </p:nvPr>
        </p:nvSpPr>
        <p:spPr>
          <a:xfrm>
            <a:off x="4341600" y="3114000"/>
            <a:ext cx="4802400" cy="3117038"/>
          </a:xfr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GB" noProof="0" dirty="0" smtClean="0"/>
              <a:t>Please add a primary image from the Brand Library</a:t>
            </a:r>
            <a:endParaRPr lang="en-GB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169" y="6054248"/>
            <a:ext cx="4080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GB" sz="800" b="1" i="0" dirty="0" smtClean="0">
                <a:solidFill>
                  <a:schemeClr val="tx1"/>
                </a:solidFill>
              </a:rPr>
              <a:t>© 2019 Eversheds Sutherland</a:t>
            </a:r>
            <a:r>
              <a:rPr lang="en-GB" sz="800" b="1" i="0" baseline="0" dirty="0" smtClean="0">
                <a:solidFill>
                  <a:schemeClr val="tx1"/>
                </a:solidFill>
              </a:rPr>
              <a:t> (US) LLP</a:t>
            </a:r>
            <a:endParaRPr lang="en-GB" sz="800" b="1" i="0" dirty="0" smtClean="0">
              <a:solidFill>
                <a:schemeClr val="tx1"/>
              </a:solidFill>
            </a:endParaRPr>
          </a:p>
        </p:txBody>
      </p: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32509" y="6231038"/>
            <a:ext cx="8553226" cy="55735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07191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5">
          <p15:clr>
            <a:srgbClr val="FBAE40"/>
          </p15:clr>
        </p15:guide>
        <p15:guide id="2" pos="272">
          <p15:clr>
            <a:srgbClr val="FBAE40"/>
          </p15:clr>
        </p15:guide>
        <p15:guide id="3" pos="5488">
          <p15:clr>
            <a:srgbClr val="FBAE40"/>
          </p15:clr>
        </p15:guide>
        <p15:guide id="4" orient="horz" pos="4065">
          <p15:clr>
            <a:srgbClr val="FBAE40"/>
          </p15:clr>
        </p15:guide>
        <p15:guide id="5" pos="2880">
          <p15:clr>
            <a:srgbClr val="FBAE40"/>
          </p15:clr>
        </p15:guide>
        <p15:guide id="6" pos="2857">
          <p15:clr>
            <a:srgbClr val="FBAE40"/>
          </p15:clr>
        </p15:guide>
        <p15:guide id="7" pos="2903">
          <p15:clr>
            <a:srgbClr val="FBAE40"/>
          </p15:clr>
        </p15:guide>
        <p15:guide id="8" pos="3515">
          <p15:clr>
            <a:srgbClr val="FBAE40"/>
          </p15:clr>
        </p15:guide>
        <p15:guide id="9" pos="4173">
          <p15:clr>
            <a:srgbClr val="FBAE40"/>
          </p15:clr>
        </p15:guide>
        <p15:guide id="10" pos="4830">
          <p15:clr>
            <a:srgbClr val="FBAE40"/>
          </p15:clr>
        </p15:guide>
        <p15:guide id="11" pos="2245">
          <p15:clr>
            <a:srgbClr val="FBAE40"/>
          </p15:clr>
        </p15:guide>
        <p15:guide id="12" pos="3560">
          <p15:clr>
            <a:srgbClr val="FBAE40"/>
          </p15:clr>
        </p15:guide>
        <p15:guide id="13" pos="4218">
          <p15:clr>
            <a:srgbClr val="FBAE40"/>
          </p15:clr>
        </p15:guide>
        <p15:guide id="14" pos="4876">
          <p15:clr>
            <a:srgbClr val="FBAE40"/>
          </p15:clr>
        </p15:guide>
        <p15:guide id="15" pos="2200">
          <p15:clr>
            <a:srgbClr val="FBAE40"/>
          </p15:clr>
        </p15:guide>
        <p15:guide id="16" pos="1587">
          <p15:clr>
            <a:srgbClr val="FBAE40"/>
          </p15:clr>
        </p15:guide>
        <p15:guide id="17" pos="1542">
          <p15:clr>
            <a:srgbClr val="FBAE40"/>
          </p15:clr>
        </p15:guide>
        <p15:guide id="18" pos="930">
          <p15:clr>
            <a:srgbClr val="FBAE40"/>
          </p15:clr>
        </p15:guide>
        <p15:guide id="19" pos="884">
          <p15:clr>
            <a:srgbClr val="FBAE40"/>
          </p15:clr>
        </p15:guide>
        <p15:guide id="20" orient="horz" pos="1049">
          <p15:clr>
            <a:srgbClr val="FBAE40"/>
          </p15:clr>
        </p15:guide>
        <p15:guide id="21" orient="horz" pos="132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64513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 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 anchor="t"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US" dirty="0" smtClean="0"/>
              <a:t>Click to add sub-heading</a:t>
            </a:r>
            <a:endParaRPr lang="en-US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>
            <a:noAutofit/>
          </a:bodyPr>
          <a:lstStyle>
            <a:lvl1pPr>
              <a:defRPr sz="2100" baseline="0"/>
            </a:lvl1pPr>
          </a:lstStyle>
          <a:p>
            <a:r>
              <a:rPr lang="en-US" dirty="0" smtClean="0"/>
              <a:t>Click to add Heading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31800" y="2749830"/>
            <a:ext cx="3840397" cy="2713220"/>
            <a:chOff x="431800" y="2165214"/>
            <a:chExt cx="3840397" cy="2713220"/>
          </a:xfrm>
          <a:solidFill>
            <a:schemeClr val="accent1"/>
          </a:solidFill>
        </p:grpSpPr>
        <p:sp>
          <p:nvSpPr>
            <p:cNvPr id="4" name="Rounded Rectangular Callout 3"/>
            <p:cNvSpPr/>
            <p:nvPr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4704439" y="1233488"/>
            <a:ext cx="3840397" cy="2713220"/>
            <a:chOff x="431800" y="2165214"/>
            <a:chExt cx="3840397" cy="2713220"/>
          </a:xfrm>
          <a:solidFill>
            <a:schemeClr val="accent3"/>
          </a:solidFill>
        </p:grpSpPr>
        <p:sp>
          <p:nvSpPr>
            <p:cNvPr id="28" name="Rounded Rectangular Callout 27"/>
            <p:cNvSpPr/>
            <p:nvPr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  <p:sp>
        <p:nvSpPr>
          <p:cNvPr id="31" name="Text Placeholder 30"/>
          <p:cNvSpPr>
            <a:spLocks noGrp="1"/>
          </p:cNvSpPr>
          <p:nvPr>
            <p:ph type="body" sz="quarter" idx="27" hasCustomPrompt="1"/>
          </p:nvPr>
        </p:nvSpPr>
        <p:spPr>
          <a:xfrm>
            <a:off x="682625" y="3097396"/>
            <a:ext cx="3319463" cy="156454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Type your quote here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28" hasCustomPrompt="1"/>
          </p:nvPr>
        </p:nvSpPr>
        <p:spPr>
          <a:xfrm>
            <a:off x="682624" y="4676933"/>
            <a:ext cx="3319463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Name of Quote Author here</a:t>
            </a:r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682624" y="4912073"/>
            <a:ext cx="3319463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Job Title of Quote Author here</a:t>
            </a:r>
          </a:p>
        </p:txBody>
      </p:sp>
      <p:sp>
        <p:nvSpPr>
          <p:cNvPr id="34" name="Text Placeholder 30"/>
          <p:cNvSpPr>
            <a:spLocks noGrp="1"/>
          </p:cNvSpPr>
          <p:nvPr>
            <p:ph type="body" sz="quarter" idx="30" hasCustomPrompt="1"/>
          </p:nvPr>
        </p:nvSpPr>
        <p:spPr>
          <a:xfrm>
            <a:off x="4964907" y="1542608"/>
            <a:ext cx="3319463" cy="156454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Type your quote here</a:t>
            </a:r>
          </a:p>
        </p:txBody>
      </p:sp>
      <p:sp>
        <p:nvSpPr>
          <p:cNvPr id="35" name="Text Placeholder 30"/>
          <p:cNvSpPr>
            <a:spLocks noGrp="1"/>
          </p:cNvSpPr>
          <p:nvPr>
            <p:ph type="body" sz="quarter" idx="31" hasCustomPrompt="1"/>
          </p:nvPr>
        </p:nvSpPr>
        <p:spPr>
          <a:xfrm>
            <a:off x="4964906" y="3122145"/>
            <a:ext cx="3319463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Name of Quote Author here</a:t>
            </a:r>
          </a:p>
        </p:txBody>
      </p:sp>
      <p:sp>
        <p:nvSpPr>
          <p:cNvPr id="36" name="Text Placeholder 30"/>
          <p:cNvSpPr>
            <a:spLocks noGrp="1"/>
          </p:cNvSpPr>
          <p:nvPr>
            <p:ph type="body" sz="quarter" idx="32" hasCustomPrompt="1"/>
          </p:nvPr>
        </p:nvSpPr>
        <p:spPr>
          <a:xfrm>
            <a:off x="4964906" y="3357285"/>
            <a:ext cx="3319463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Job Title of Quote Author here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31800" y="2749830"/>
            <a:ext cx="3840397" cy="2713220"/>
            <a:chOff x="431800" y="2165214"/>
            <a:chExt cx="3840397" cy="2713220"/>
          </a:xfrm>
          <a:solidFill>
            <a:schemeClr val="accent1"/>
          </a:solidFill>
        </p:grpSpPr>
        <p:sp>
          <p:nvSpPr>
            <p:cNvPr id="21" name="Rounded Rectangular Callout 20"/>
            <p:cNvSpPr/>
            <p:nvPr userDrawn="1"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 sz="1200" noProof="0" dirty="0"/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 sz="1200" noProof="0" dirty="0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flipH="1">
            <a:off x="4704439" y="1233488"/>
            <a:ext cx="3840397" cy="2713220"/>
            <a:chOff x="431800" y="2165214"/>
            <a:chExt cx="3840397" cy="2713220"/>
          </a:xfrm>
          <a:solidFill>
            <a:schemeClr val="accent3"/>
          </a:solidFill>
        </p:grpSpPr>
        <p:sp>
          <p:nvSpPr>
            <p:cNvPr id="25" name="Rounded Rectangular Callout 24"/>
            <p:cNvSpPr/>
            <p:nvPr userDrawn="1"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 sz="1200" noProof="0" dirty="0"/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 sz="1200" noProof="0" dirty="0"/>
            </a:p>
          </p:txBody>
        </p:sp>
      </p:grpSp>
      <p:sp>
        <p:nvSpPr>
          <p:cNvPr id="40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1" name="TextBox 40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839604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09">
          <p15:clr>
            <a:srgbClr val="FBAE40"/>
          </p15:clr>
        </p15:guide>
        <p15:guide id="2" orient="horz" pos="132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52389" y="404813"/>
            <a:ext cx="3159812" cy="277812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400" b="0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contact title</a:t>
            </a:r>
            <a:endParaRPr lang="en-GB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314569" y="5813579"/>
            <a:ext cx="4543177" cy="21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solidFill>
                  <a:schemeClr val="bg1"/>
                </a:solidFill>
              </a:rPr>
              <a:t>eversheds-sutherland.com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52388" y="852488"/>
            <a:ext cx="3159812" cy="237758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200" b="1">
                <a:solidFill>
                  <a:schemeClr val="bg1"/>
                </a:solidFill>
              </a:defRPr>
            </a:lvl2pPr>
            <a:lvl3pPr marL="685800" indent="0">
              <a:buNone/>
              <a:defRPr sz="1200" b="1">
                <a:solidFill>
                  <a:schemeClr val="bg1"/>
                </a:solidFill>
              </a:defRPr>
            </a:lvl3pPr>
            <a:lvl4pPr marL="1028700" indent="0">
              <a:buNone/>
              <a:defRPr sz="1200" b="1">
                <a:solidFill>
                  <a:schemeClr val="bg1"/>
                </a:solidFill>
              </a:defRPr>
            </a:lvl4pPr>
            <a:lvl5pPr marL="13716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name</a:t>
            </a:r>
            <a:endParaRPr lang="en-GB" noProof="0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552388" y="1097024"/>
            <a:ext cx="3159812" cy="56826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baseline="0">
                <a:solidFill>
                  <a:schemeClr val="bg1"/>
                </a:solidFill>
              </a:defRPr>
            </a:lvl1pPr>
            <a:lvl2pPr marL="342900" indent="0">
              <a:buNone/>
              <a:defRPr sz="1200" b="1">
                <a:solidFill>
                  <a:schemeClr val="bg1"/>
                </a:solidFill>
              </a:defRPr>
            </a:lvl2pPr>
            <a:lvl3pPr marL="685800" indent="0">
              <a:buNone/>
              <a:defRPr sz="1200" b="1">
                <a:solidFill>
                  <a:schemeClr val="bg1"/>
                </a:solidFill>
              </a:defRPr>
            </a:lvl3pPr>
            <a:lvl4pPr marL="1028700" indent="0">
              <a:buNone/>
              <a:defRPr sz="1200" b="1">
                <a:solidFill>
                  <a:schemeClr val="bg1"/>
                </a:solidFill>
              </a:defRPr>
            </a:lvl4pPr>
            <a:lvl5pPr marL="13716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job title, contact phone and e-mail address</a:t>
            </a:r>
            <a:endParaRPr lang="en-GB" noProof="0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5551594" y="1858720"/>
            <a:ext cx="3159812" cy="94602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baseline="0">
                <a:solidFill>
                  <a:schemeClr val="bg1"/>
                </a:solidFill>
              </a:defRPr>
            </a:lvl1pPr>
            <a:lvl2pPr marL="342900" indent="0">
              <a:buNone/>
              <a:defRPr sz="1200" b="1">
                <a:solidFill>
                  <a:schemeClr val="bg1"/>
                </a:solidFill>
              </a:defRPr>
            </a:lvl2pPr>
            <a:lvl3pPr marL="685800" indent="0">
              <a:buNone/>
              <a:defRPr sz="1200" b="1">
                <a:solidFill>
                  <a:schemeClr val="bg1"/>
                </a:solidFill>
              </a:defRPr>
            </a:lvl3pPr>
            <a:lvl4pPr marL="1028700" indent="0">
              <a:buNone/>
              <a:defRPr sz="1200" b="1">
                <a:solidFill>
                  <a:schemeClr val="bg1"/>
                </a:solidFill>
              </a:defRPr>
            </a:lvl4pPr>
            <a:lvl5pPr marL="13716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add address</a:t>
            </a:r>
            <a:endParaRPr lang="en-GB" noProof="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1" cy="3708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24169" y="6177818"/>
            <a:ext cx="4080933" cy="35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GB" sz="800" b="0" i="0" dirty="0" smtClean="0">
                <a:solidFill>
                  <a:schemeClr val="bg1"/>
                </a:solidFill>
              </a:rPr>
              <a:t>© 2019 Eversheds Sutherland</a:t>
            </a:r>
            <a:r>
              <a:rPr lang="en-GB" sz="800" b="0" i="0" baseline="0" dirty="0" smtClean="0">
                <a:solidFill>
                  <a:schemeClr val="bg1"/>
                </a:solidFill>
              </a:rPr>
              <a:t> (US) LLP</a:t>
            </a:r>
          </a:p>
          <a:p>
            <a:r>
              <a:rPr lang="en-GB" sz="800" b="0" i="0" dirty="0" smtClean="0">
                <a:solidFill>
                  <a:schemeClr val="bg1"/>
                </a:solidFill>
              </a:rPr>
              <a:t>All rights reserved.</a:t>
            </a:r>
            <a:endParaRPr lang="en-US" sz="800" b="0" i="0" dirty="0">
              <a:solidFill>
                <a:schemeClr val="bg1"/>
              </a:solidFill>
            </a:endParaRP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332508" y="6504621"/>
            <a:ext cx="7074131" cy="2833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sz="600" b="0" i="1" dirty="0">
              <a:solidFill>
                <a:schemeClr val="bg1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0930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 brand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imary Image"/>
          <p:cNvSpPr>
            <a:spLocks noGrp="1"/>
          </p:cNvSpPr>
          <p:nvPr>
            <p:ph type="pic" sz="quarter" idx="14" hasCustomPrompt="1"/>
          </p:nvPr>
        </p:nvSpPr>
        <p:spPr>
          <a:xfrm>
            <a:off x="4341600" y="3114000"/>
            <a:ext cx="4802400" cy="3118104"/>
          </a:xfr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GB" noProof="0" dirty="0" smtClean="0"/>
              <a:t>Please add a primary image from the Brand Library</a:t>
            </a:r>
            <a:endParaRPr lang="en-GB" noProof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  <p:sp>
        <p:nvSpPr>
          <p:cNvPr id="18" name="Co brand logo"/>
          <p:cNvSpPr>
            <a:spLocks noGrp="1"/>
          </p:cNvSpPr>
          <p:nvPr>
            <p:ph sz="quarter" idx="13" hasCustomPrompt="1"/>
          </p:nvPr>
        </p:nvSpPr>
        <p:spPr>
          <a:xfrm>
            <a:off x="6624638" y="413361"/>
            <a:ext cx="2087563" cy="4746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noProof="0" dirty="0" smtClean="0"/>
              <a:t>Click to add co brand logo here</a:t>
            </a:r>
            <a:endParaRPr lang="en-GB" noProof="0" dirty="0"/>
          </a:p>
        </p:txBody>
      </p:sp>
      <p:sp>
        <p:nvSpPr>
          <p:cNvPr id="2" name="Heartline"/>
          <p:cNvSpPr>
            <a:spLocks noGrp="1"/>
          </p:cNvSpPr>
          <p:nvPr>
            <p:ph type="ctrTitle" hasCustomPrompt="1"/>
          </p:nvPr>
        </p:nvSpPr>
        <p:spPr>
          <a:xfrm>
            <a:off x="1403350" y="404812"/>
            <a:ext cx="5212080" cy="640080"/>
          </a:xfrm>
        </p:spPr>
        <p:txBody>
          <a:bodyPr anchor="t" anchorCtr="0">
            <a:noAutofit/>
          </a:bodyPr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 smtClean="0"/>
              <a:t>Click to add </a:t>
            </a:r>
            <a:r>
              <a:rPr lang="en-GB" noProof="0" dirty="0" err="1" smtClean="0"/>
              <a:t>Heartline</a:t>
            </a:r>
            <a:r>
              <a:rPr lang="en-GB" noProof="0" dirty="0" smtClean="0"/>
              <a:t> here with two lines if needed</a:t>
            </a:r>
            <a:endParaRPr lang="en-GB" noProof="0" dirty="0"/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403351" y="1041884"/>
            <a:ext cx="5212080" cy="628654"/>
          </a:xfrm>
        </p:spPr>
        <p:txBody>
          <a:bodyPr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 smtClean="0"/>
              <a:t>Click to add Headline here with two lines if needed</a:t>
            </a:r>
            <a:endParaRPr lang="en-GB" noProof="0" dirty="0"/>
          </a:p>
        </p:txBody>
      </p:sp>
      <p:sp>
        <p:nvSpPr>
          <p:cNvPr id="21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2109783"/>
            <a:ext cx="3992408" cy="310687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 smtClean="0"/>
              <a:t>Date of Presentation</a:t>
            </a:r>
            <a:endParaRPr lang="en-GB" noProof="0" dirty="0"/>
          </a:p>
        </p:txBody>
      </p:sp>
      <p:sp>
        <p:nvSpPr>
          <p:cNvPr id="22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403350" y="2472421"/>
            <a:ext cx="5922609" cy="290145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 smtClean="0"/>
              <a:t>Click to enter name of Presenter here</a:t>
            </a:r>
            <a:endParaRPr lang="en-GB" noProof="0" dirty="0"/>
          </a:p>
        </p:txBody>
      </p:sp>
      <p:sp>
        <p:nvSpPr>
          <p:cNvPr id="23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403350" y="2814517"/>
            <a:ext cx="5922609" cy="278560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 smtClean="0"/>
              <a:t>Click to enter Job Title here</a:t>
            </a:r>
            <a:endParaRPr lang="en-GB" noProof="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24169" y="6054248"/>
            <a:ext cx="40809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GB" sz="800" b="1" i="0" dirty="0" smtClean="0">
                <a:solidFill>
                  <a:schemeClr val="tx1"/>
                </a:solidFill>
              </a:rPr>
              <a:t>© 2019 Eversheds Sutherland</a:t>
            </a:r>
            <a:r>
              <a:rPr lang="en-GB" sz="800" b="1" i="0" baseline="0" dirty="0" smtClean="0">
                <a:solidFill>
                  <a:schemeClr val="tx1"/>
                </a:solidFill>
              </a:rPr>
              <a:t> (US) LLP</a:t>
            </a:r>
            <a:endParaRPr lang="en-GB" sz="800" b="1" i="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32509" y="6231038"/>
            <a:ext cx="8553226" cy="55735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02665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5">
          <p15:clr>
            <a:srgbClr val="FBAE40"/>
          </p15:clr>
        </p15:guide>
        <p15:guide id="2" pos="272">
          <p15:clr>
            <a:srgbClr val="FBAE40"/>
          </p15:clr>
        </p15:guide>
        <p15:guide id="3" pos="5488">
          <p15:clr>
            <a:srgbClr val="FBAE40"/>
          </p15:clr>
        </p15:guide>
        <p15:guide id="4" orient="horz" pos="4065">
          <p15:clr>
            <a:srgbClr val="FBAE40"/>
          </p15:clr>
        </p15:guide>
        <p15:guide id="5" pos="2880">
          <p15:clr>
            <a:srgbClr val="FBAE40"/>
          </p15:clr>
        </p15:guide>
        <p15:guide id="6" pos="2857">
          <p15:clr>
            <a:srgbClr val="FBAE40"/>
          </p15:clr>
        </p15:guide>
        <p15:guide id="7" pos="2903">
          <p15:clr>
            <a:srgbClr val="FBAE40"/>
          </p15:clr>
        </p15:guide>
        <p15:guide id="8" pos="3515">
          <p15:clr>
            <a:srgbClr val="FBAE40"/>
          </p15:clr>
        </p15:guide>
        <p15:guide id="9" pos="4173">
          <p15:clr>
            <a:srgbClr val="FBAE40"/>
          </p15:clr>
        </p15:guide>
        <p15:guide id="10" pos="4830">
          <p15:clr>
            <a:srgbClr val="FBAE40"/>
          </p15:clr>
        </p15:guide>
        <p15:guide id="11" pos="2245">
          <p15:clr>
            <a:srgbClr val="FBAE40"/>
          </p15:clr>
        </p15:guide>
        <p15:guide id="12" pos="3560">
          <p15:clr>
            <a:srgbClr val="FBAE40"/>
          </p15:clr>
        </p15:guide>
        <p15:guide id="13" pos="4218">
          <p15:clr>
            <a:srgbClr val="FBAE40"/>
          </p15:clr>
        </p15:guide>
        <p15:guide id="14" pos="4876">
          <p15:clr>
            <a:srgbClr val="FBAE40"/>
          </p15:clr>
        </p15:guide>
        <p15:guide id="15" pos="2200">
          <p15:clr>
            <a:srgbClr val="FBAE40"/>
          </p15:clr>
        </p15:guide>
        <p15:guide id="16" pos="1587">
          <p15:clr>
            <a:srgbClr val="FBAE40"/>
          </p15:clr>
        </p15:guide>
        <p15:guide id="17" pos="1542">
          <p15:clr>
            <a:srgbClr val="FBAE40"/>
          </p15:clr>
        </p15:guide>
        <p15:guide id="18" pos="930">
          <p15:clr>
            <a:srgbClr val="FBAE40"/>
          </p15:clr>
        </p15:guide>
        <p15:guide id="19" pos="884">
          <p15:clr>
            <a:srgbClr val="FBAE40"/>
          </p15:clr>
        </p15:guide>
        <p15:guide id="20" orient="horz" pos="1049">
          <p15:clr>
            <a:srgbClr val="FBAE40"/>
          </p15:clr>
        </p15:guide>
        <p15:guide id="21" orient="horz" pos="132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 smtClean="0"/>
              <a:t>Click to add Agenda heading</a:t>
            </a:r>
            <a:endParaRPr lang="en-GB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799" y="1233488"/>
            <a:ext cx="8284464" cy="519379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noProof="0" dirty="0" smtClean="0"/>
              <a:t>Click to add agenda item here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/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980639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 with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31800" y="1233488"/>
            <a:ext cx="8280400" cy="5193792"/>
          </a:xfrm>
        </p:spPr>
        <p:txBody>
          <a:bodyPr/>
          <a:lstStyle>
            <a:lvl1pPr marL="360000" indent="-360000">
              <a:buClr>
                <a:schemeClr val="bg1"/>
              </a:buClr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GB" noProof="0" dirty="0" smtClean="0"/>
              <a:t>Click to add agenda item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 anchorCtr="0">
            <a:noAutofit/>
          </a:bodyPr>
          <a:lstStyle>
            <a:lvl1pPr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Agenda heading</a:t>
            </a:r>
            <a:endParaRPr lang="en-GB" noProof="0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47694" y="6483807"/>
            <a:ext cx="1947672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Eversheds Sutherland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chemeClr val="bg1"/>
              </a:solidFill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66077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31800" y="1233488"/>
            <a:ext cx="8280400" cy="5193792"/>
          </a:xfrm>
        </p:spPr>
        <p:txBody>
          <a:bodyPr>
            <a:noAutofit/>
          </a:bodyPr>
          <a:lstStyle>
            <a:lvl1pPr marL="360363" indent="-360363">
              <a:buClr>
                <a:schemeClr val="accent1"/>
              </a:buClr>
              <a:buFont typeface="+mj-lt"/>
              <a:buAutoNum type="arabicPeriod"/>
              <a:defRPr b="0">
                <a:solidFill>
                  <a:schemeClr val="accent1"/>
                </a:solidFill>
              </a:defRPr>
            </a:lvl1pPr>
            <a:lvl2pPr marL="623888" indent="-280988">
              <a:buClr>
                <a:schemeClr val="accent1"/>
              </a:buClr>
              <a:buFont typeface="Verdana" panose="020B0604030504040204" pitchFamily="34" charset="0"/>
              <a:buChar char="−"/>
              <a:defRPr baseline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dirty="0" smtClean="0"/>
              <a:t>Click to add item here</a:t>
            </a:r>
          </a:p>
          <a:p>
            <a:pPr lvl="1"/>
            <a:r>
              <a:rPr lang="en-US" dirty="0" smtClean="0"/>
              <a:t>Sub item runs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>
            <a:noAutofit/>
          </a:bodyPr>
          <a:lstStyle>
            <a:lvl1pPr>
              <a:defRPr sz="21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Contents heading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47694" y="6483807"/>
            <a:ext cx="2112264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5870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lide with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31800" y="1233488"/>
            <a:ext cx="8280400" cy="5193792"/>
          </a:xfrm>
        </p:spPr>
        <p:txBody>
          <a:bodyPr>
            <a:noAutofit/>
          </a:bodyPr>
          <a:lstStyle>
            <a:lvl1pPr marL="360363" indent="-360363">
              <a:buClr>
                <a:schemeClr val="bg1"/>
              </a:buClr>
              <a:buFont typeface="+mj-lt"/>
              <a:buAutoNum type="arabicPeriod"/>
              <a:defRPr baseline="0">
                <a:solidFill>
                  <a:schemeClr val="bg1"/>
                </a:solidFill>
              </a:defRPr>
            </a:lvl1pPr>
            <a:lvl2pPr marL="623888" indent="-280988">
              <a:buClr>
                <a:schemeClr val="bg1"/>
              </a:buClr>
              <a:buFont typeface="Verdana" panose="020B0604030504040204" pitchFamily="34" charset="0"/>
              <a:buChar char="−"/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noProof="0" dirty="0" smtClean="0"/>
              <a:t>Click to add item here</a:t>
            </a:r>
          </a:p>
          <a:p>
            <a:pPr lvl="1"/>
            <a:r>
              <a:rPr lang="en-GB" noProof="0" dirty="0" smtClean="0"/>
              <a:t>Sub item runs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>
            <a:noAutofit/>
          </a:bodyPr>
          <a:lstStyle>
            <a:lvl1pPr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Contents heading</a:t>
            </a:r>
            <a:endParaRPr lang="en-GB" noProof="0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044950" y="6441900"/>
            <a:ext cx="795192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47694" y="6483807"/>
            <a:ext cx="1947672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Eversheds Sutherland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chemeClr val="bg1"/>
              </a:solidFill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84601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29768" y="1966462"/>
            <a:ext cx="8280400" cy="417512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smtClean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738188"/>
            <a:ext cx="8280400" cy="377825"/>
          </a:xfrm>
        </p:spPr>
        <p:txBody>
          <a:bodyPr>
            <a:noAutofit/>
          </a:bodyPr>
          <a:lstStyle>
            <a:lvl1pPr marL="0" indent="0">
              <a:buNone/>
              <a:defRPr sz="1900" baseline="0"/>
            </a:lvl1pPr>
          </a:lstStyle>
          <a:p>
            <a:pPr lvl="0"/>
            <a:r>
              <a:rPr lang="en-GB" noProof="0" dirty="0" smtClean="0"/>
              <a:t>Click to add sub-heading</a:t>
            </a:r>
            <a:endParaRPr lang="en-GB" noProof="0" dirty="0"/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431800" y="404813"/>
            <a:ext cx="8280400" cy="333741"/>
          </a:xfrm>
        </p:spPr>
        <p:txBody>
          <a:bodyPr anchor="t" anchorCtr="0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 smtClean="0"/>
              <a:t>Click to add Heading</a:t>
            </a:r>
            <a:endParaRPr lang="en-GB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29768" y="2383973"/>
            <a:ext cx="8280400" cy="3602736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044950" y="6441900"/>
            <a:ext cx="795192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4747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b="1" dirty="0" smtClean="0"/>
              <a:t>Eversheds Sutherland</a:t>
            </a:r>
            <a:endParaRPr lang="en-US" sz="800" b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35895" y="6511856"/>
            <a:ext cx="2113851" cy="18466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242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768" y="404814"/>
            <a:ext cx="8284464" cy="33374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2514600"/>
            <a:ext cx="8280400" cy="3602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064000" y="6480000"/>
            <a:ext cx="795192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80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37" r:id="rId10"/>
    <p:sldLayoutId id="2147483836" r:id="rId11"/>
    <p:sldLayoutId id="2147483834" r:id="rId12"/>
    <p:sldLayoutId id="2147483815" r:id="rId13"/>
    <p:sldLayoutId id="2147483816" r:id="rId14"/>
    <p:sldLayoutId id="2147483817" r:id="rId15"/>
    <p:sldLayoutId id="2147483818" r:id="rId16"/>
    <p:sldLayoutId id="2147483819" r:id="rId17"/>
    <p:sldLayoutId id="2147483820" r:id="rId18"/>
    <p:sldLayoutId id="2147483821" r:id="rId19"/>
    <p:sldLayoutId id="2147483822" r:id="rId20"/>
    <p:sldLayoutId id="2147483823" r:id="rId21"/>
    <p:sldLayoutId id="2147483824" r:id="rId22"/>
    <p:sldLayoutId id="2147483825" r:id="rId23"/>
    <p:sldLayoutId id="2147483826" r:id="rId24"/>
    <p:sldLayoutId id="2147483827" r:id="rId25"/>
    <p:sldLayoutId id="2147483828" r:id="rId26"/>
    <p:sldLayoutId id="2147483829" r:id="rId27"/>
    <p:sldLayoutId id="2147483830" r:id="rId28"/>
    <p:sldLayoutId id="2147483835" r:id="rId29"/>
    <p:sldLayoutId id="2147483831" r:id="rId30"/>
    <p:sldLayoutId id="2147483832" r:id="rId31"/>
    <p:sldLayoutId id="2147483833" r:id="rId3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903">
          <p15:clr>
            <a:srgbClr val="F26B43"/>
          </p15:clr>
        </p15:guide>
        <p15:guide id="3" pos="2857">
          <p15:clr>
            <a:srgbClr val="F26B43"/>
          </p15:clr>
        </p15:guide>
        <p15:guide id="4" pos="3515">
          <p15:clr>
            <a:srgbClr val="F26B43"/>
          </p15:clr>
        </p15:guide>
        <p15:guide id="5" pos="3560">
          <p15:clr>
            <a:srgbClr val="F26B43"/>
          </p15:clr>
        </p15:guide>
        <p15:guide id="6" pos="4173">
          <p15:clr>
            <a:srgbClr val="F26B43"/>
          </p15:clr>
        </p15:guide>
        <p15:guide id="7" pos="4218">
          <p15:clr>
            <a:srgbClr val="F26B43"/>
          </p15:clr>
        </p15:guide>
        <p15:guide id="8" pos="4830">
          <p15:clr>
            <a:srgbClr val="F26B43"/>
          </p15:clr>
        </p15:guide>
        <p15:guide id="9" pos="4876">
          <p15:clr>
            <a:srgbClr val="F26B43"/>
          </p15:clr>
        </p15:guide>
        <p15:guide id="10" pos="5488">
          <p15:clr>
            <a:srgbClr val="F26B43"/>
          </p15:clr>
        </p15:guide>
        <p15:guide id="11" pos="2245">
          <p15:clr>
            <a:srgbClr val="F26B43"/>
          </p15:clr>
        </p15:guide>
        <p15:guide id="12" pos="2200">
          <p15:clr>
            <a:srgbClr val="F26B43"/>
          </p15:clr>
        </p15:guide>
        <p15:guide id="13" pos="1587">
          <p15:clr>
            <a:srgbClr val="F26B43"/>
          </p15:clr>
        </p15:guide>
        <p15:guide id="14" pos="1542">
          <p15:clr>
            <a:srgbClr val="F26B43"/>
          </p15:clr>
        </p15:guide>
        <p15:guide id="15" pos="930">
          <p15:clr>
            <a:srgbClr val="F26B43"/>
          </p15:clr>
        </p15:guide>
        <p15:guide id="16" pos="884">
          <p15:clr>
            <a:srgbClr val="F26B43"/>
          </p15:clr>
        </p15:guide>
        <p15:guide id="17" pos="272">
          <p15:clr>
            <a:srgbClr val="F26B43"/>
          </p15:clr>
        </p15:guide>
        <p15:guide id="18" orient="horz" pos="255">
          <p15:clr>
            <a:srgbClr val="F26B43"/>
          </p15:clr>
        </p15:guide>
        <p15:guide id="19" orient="horz" pos="4065">
          <p15:clr>
            <a:srgbClr val="F26B43"/>
          </p15:clr>
        </p15:guide>
        <p15:guide id="20" orient="horz" pos="1321">
          <p15:clr>
            <a:srgbClr val="F26B43"/>
          </p15:clr>
        </p15:guide>
        <p15:guide id="21" orient="horz" pos="777">
          <p15:clr>
            <a:srgbClr val="F26B43"/>
          </p15:clr>
        </p15:guide>
        <p15:guide id="22" orient="horz" pos="10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feldman@Eversheds-Sutherland.com" TargetMode="External"/><Relationship Id="rId2" Type="http://schemas.openxmlformats.org/officeDocument/2006/relationships/hyperlink" Target="mailto:Jan.craig@dor.ms.gov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2019 SEATA Annual Conference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Taxation of Sports Betting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July 16, 2019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403349" y="2472421"/>
            <a:ext cx="6516217" cy="290145"/>
          </a:xfrm>
        </p:spPr>
        <p:txBody>
          <a:bodyPr/>
          <a:lstStyle/>
          <a:p>
            <a:r>
              <a:rPr lang="en-US" dirty="0" smtClean="0"/>
              <a:t>Jan Craig – Mississippi Department of Revenue</a:t>
            </a:r>
          </a:p>
          <a:p>
            <a:r>
              <a:rPr lang="en-US" dirty="0" smtClean="0"/>
              <a:t>Jonathan Feldman – Eversheds Sutherland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States Where Legalized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7815226"/>
              </p:ext>
            </p:extLst>
          </p:nvPr>
        </p:nvGraphicFramePr>
        <p:xfrm>
          <a:off x="559740" y="1102297"/>
          <a:ext cx="7551873" cy="528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067">
                  <a:extLst>
                    <a:ext uri="{9D8B030D-6E8A-4147-A177-3AD203B41FA5}">
                      <a16:colId xmlns:a16="http://schemas.microsoft.com/office/drawing/2014/main" xmlns="" val="178831515"/>
                    </a:ext>
                  </a:extLst>
                </a:gridCol>
                <a:gridCol w="919994">
                  <a:extLst>
                    <a:ext uri="{9D8B030D-6E8A-4147-A177-3AD203B41FA5}">
                      <a16:colId xmlns:a16="http://schemas.microsoft.com/office/drawing/2014/main" xmlns="" val="1493957571"/>
                    </a:ext>
                  </a:extLst>
                </a:gridCol>
                <a:gridCol w="1729897">
                  <a:extLst>
                    <a:ext uri="{9D8B030D-6E8A-4147-A177-3AD203B41FA5}">
                      <a16:colId xmlns:a16="http://schemas.microsoft.com/office/drawing/2014/main" xmlns="" val="2968836560"/>
                    </a:ext>
                  </a:extLst>
                </a:gridCol>
                <a:gridCol w="2070674">
                  <a:extLst>
                    <a:ext uri="{9D8B030D-6E8A-4147-A177-3AD203B41FA5}">
                      <a16:colId xmlns:a16="http://schemas.microsoft.com/office/drawing/2014/main" xmlns="" val="68590444"/>
                    </a:ext>
                  </a:extLst>
                </a:gridCol>
                <a:gridCol w="1451241">
                  <a:extLst>
                    <a:ext uri="{9D8B030D-6E8A-4147-A177-3AD203B41FA5}">
                      <a16:colId xmlns:a16="http://schemas.microsoft.com/office/drawing/2014/main" xmlns="" val="550550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Nevada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Jersey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West Virginia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846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9.75% for land</a:t>
                      </a:r>
                      <a:r>
                        <a:rPr lang="en-US" baseline="0" dirty="0" smtClean="0"/>
                        <a:t> based; 13% for casino based online; 14.25% for racetrack based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r>
                        <a:rPr lang="en-US" baseline="0" dirty="0" smtClean="0"/>
                        <a:t> sharing: 12.5% to contractor; of remainder, 50% to state; 10% to horse racing; 40% to casino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5223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Sports Betting License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$100,000 initially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</a:t>
                      </a:r>
                      <a:r>
                        <a:rPr lang="en-US" baseline="0" dirty="0" smtClean="0"/>
                        <a:t> w/ revenue sharing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$100,000 very</a:t>
                      </a:r>
                      <a:r>
                        <a:rPr lang="en-US" baseline="0" dirty="0" smtClean="0"/>
                        <a:t> 5 years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161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Regulator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Gaming Commissions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 of</a:t>
                      </a:r>
                      <a:r>
                        <a:rPr lang="en-US" baseline="0" dirty="0" smtClean="0"/>
                        <a:t> Gaming Enforcement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Lottery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Lottery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6273276"/>
                  </a:ext>
                </a:extLst>
              </a:tr>
              <a:tr h="164589">
                <a:tc>
                  <a:txBody>
                    <a:bodyPr/>
                    <a:lstStyle/>
                    <a:p>
                      <a:r>
                        <a:rPr lang="en-US" dirty="0" smtClean="0"/>
                        <a:t>Tax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Casino Revenue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Lottery fund and Public Employees Insurance Stability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51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Gambling Tax Rate (Effective)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9.25% - 10.5%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58% rate on machines; 33.9%</a:t>
                      </a:r>
                      <a:r>
                        <a:rPr lang="en-US" baseline="0" dirty="0" smtClean="0"/>
                        <a:t> on table games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53.5% rate on</a:t>
                      </a:r>
                      <a:r>
                        <a:rPr lang="en-US" baseline="0" dirty="0" smtClean="0"/>
                        <a:t> machines; 35% on table games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152313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980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States Where Legalized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56139771"/>
              </p:ext>
            </p:extLst>
          </p:nvPr>
        </p:nvGraphicFramePr>
        <p:xfrm>
          <a:off x="486097" y="992554"/>
          <a:ext cx="7171266" cy="5368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722">
                  <a:extLst>
                    <a:ext uri="{9D8B030D-6E8A-4147-A177-3AD203B41FA5}">
                      <a16:colId xmlns:a16="http://schemas.microsoft.com/office/drawing/2014/main" xmlns="" val="178831515"/>
                    </a:ext>
                  </a:extLst>
                </a:gridCol>
                <a:gridCol w="1244764">
                  <a:extLst>
                    <a:ext uri="{9D8B030D-6E8A-4147-A177-3AD203B41FA5}">
                      <a16:colId xmlns:a16="http://schemas.microsoft.com/office/drawing/2014/main" xmlns="" val="951278452"/>
                    </a:ext>
                  </a:extLst>
                </a:gridCol>
                <a:gridCol w="1468816">
                  <a:extLst>
                    <a:ext uri="{9D8B030D-6E8A-4147-A177-3AD203B41FA5}">
                      <a16:colId xmlns:a16="http://schemas.microsoft.com/office/drawing/2014/main" xmlns="" val="1493957571"/>
                    </a:ext>
                  </a:extLst>
                </a:gridCol>
                <a:gridCol w="1823024">
                  <a:extLst>
                    <a:ext uri="{9D8B030D-6E8A-4147-A177-3AD203B41FA5}">
                      <a16:colId xmlns:a16="http://schemas.microsoft.com/office/drawing/2014/main" xmlns="" val="2968836560"/>
                    </a:ext>
                  </a:extLst>
                </a:gridCol>
                <a:gridCol w="1468940">
                  <a:extLst>
                    <a:ext uri="{9D8B030D-6E8A-4147-A177-3AD203B41FA5}">
                      <a16:colId xmlns:a16="http://schemas.microsoft.com/office/drawing/2014/main" xmlns="" val="685904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Mississippi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Pennsylvania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Rhode</a:t>
                      </a:r>
                      <a:r>
                        <a:rPr lang="en-US" baseline="0" dirty="0" smtClean="0"/>
                        <a:t> 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8462028"/>
                  </a:ext>
                </a:extLst>
              </a:tr>
              <a:tr h="1414144">
                <a:tc>
                  <a:txBody>
                    <a:bodyPr/>
                    <a:lstStyle/>
                    <a:p>
                      <a:r>
                        <a:rPr lang="en-US" dirty="0" smtClean="0"/>
                        <a:t>Tax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r>
                        <a:rPr lang="en-US" baseline="0" dirty="0" smtClean="0"/>
                        <a:t> to 12% (8% and 4% local max)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36% (34% state +</a:t>
                      </a:r>
                      <a:r>
                        <a:rPr lang="en-US" baseline="0" dirty="0" smtClean="0"/>
                        <a:t> 2% local) (paid weekly)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Revenue sharing: 51% to</a:t>
                      </a:r>
                      <a:r>
                        <a:rPr lang="en-US" baseline="0" dirty="0" smtClean="0"/>
                        <a:t> state; 32% to lottery contractor; 17% to sportsbook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5223924"/>
                  </a:ext>
                </a:extLst>
              </a:tr>
              <a:tr h="376392">
                <a:tc>
                  <a:txBody>
                    <a:bodyPr/>
                    <a:lstStyle/>
                    <a:p>
                      <a:r>
                        <a:rPr lang="en-US" dirty="0" smtClean="0"/>
                        <a:t>License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$10,000,000 + $250k renewal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161532"/>
                  </a:ext>
                </a:extLst>
              </a:tr>
              <a:tr h="602822">
                <a:tc>
                  <a:txBody>
                    <a:bodyPr/>
                    <a:lstStyle/>
                    <a:p>
                      <a:r>
                        <a:rPr lang="en-US" dirty="0" smtClean="0"/>
                        <a:t>Regulator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Gaming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Gaming</a:t>
                      </a:r>
                      <a:r>
                        <a:rPr lang="en-US" baseline="0" dirty="0" smtClean="0"/>
                        <a:t> Control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Lottery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Lottery is regulator</a:t>
                      </a:r>
                      <a:r>
                        <a:rPr lang="en-US" baseline="0" dirty="0" smtClean="0"/>
                        <a:t> and operator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627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Fund</a:t>
                      </a:r>
                      <a:r>
                        <a:rPr lang="en-US" baseline="0" dirty="0" smtClean="0"/>
                        <a:t> with portion of </a:t>
                      </a:r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share to highway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Lottery and</a:t>
                      </a:r>
                      <a:r>
                        <a:rPr lang="en-US" baseline="0" dirty="0" smtClean="0"/>
                        <a:t> general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Violence prevention, </a:t>
                      </a:r>
                      <a:r>
                        <a:rPr lang="en-US" baseline="0" dirty="0" smtClean="0"/>
                        <a:t>child care, gambling addition, general fund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51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Gambling Tax Rate (Effective)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26%-28.85%</a:t>
                      </a:r>
                      <a:r>
                        <a:rPr lang="en-US" baseline="0" dirty="0" smtClean="0"/>
                        <a:t> on machines; 17%-19% on 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489544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74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States Where Legalized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274627259"/>
              </p:ext>
            </p:extLst>
          </p:nvPr>
        </p:nvGraphicFramePr>
        <p:xfrm>
          <a:off x="486097" y="738554"/>
          <a:ext cx="7558852" cy="475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354">
                  <a:extLst>
                    <a:ext uri="{9D8B030D-6E8A-4147-A177-3AD203B41FA5}">
                      <a16:colId xmlns:a16="http://schemas.microsoft.com/office/drawing/2014/main" xmlns="" val="178831515"/>
                    </a:ext>
                  </a:extLst>
                </a:gridCol>
                <a:gridCol w="1277373">
                  <a:extLst>
                    <a:ext uri="{9D8B030D-6E8A-4147-A177-3AD203B41FA5}">
                      <a16:colId xmlns:a16="http://schemas.microsoft.com/office/drawing/2014/main" xmlns="" val="68590444"/>
                    </a:ext>
                  </a:extLst>
                </a:gridCol>
                <a:gridCol w="1328926">
                  <a:extLst>
                    <a:ext uri="{9D8B030D-6E8A-4147-A177-3AD203B41FA5}">
                      <a16:colId xmlns:a16="http://schemas.microsoft.com/office/drawing/2014/main" xmlns="" val="1963829378"/>
                    </a:ext>
                  </a:extLst>
                </a:gridCol>
                <a:gridCol w="1609606">
                  <a:extLst>
                    <a:ext uri="{9D8B030D-6E8A-4147-A177-3AD203B41FA5}">
                      <a16:colId xmlns:a16="http://schemas.microsoft.com/office/drawing/2014/main" xmlns="" val="550550183"/>
                    </a:ext>
                  </a:extLst>
                </a:gridCol>
                <a:gridCol w="2136593">
                  <a:extLst>
                    <a:ext uri="{9D8B030D-6E8A-4147-A177-3AD203B41FA5}">
                      <a16:colId xmlns:a16="http://schemas.microsoft.com/office/drawing/2014/main" xmlns="" val="57756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Tennessee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8462028"/>
                  </a:ext>
                </a:extLst>
              </a:tr>
              <a:tr h="725543">
                <a:tc>
                  <a:txBody>
                    <a:bodyPr/>
                    <a:lstStyle/>
                    <a:p>
                      <a:r>
                        <a:rPr lang="en-US" dirty="0" smtClean="0"/>
                        <a:t>Tax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Lottery</a:t>
                      </a:r>
                      <a:r>
                        <a:rPr lang="en-US" baseline="0" dirty="0" smtClean="0"/>
                        <a:t> collects revenue less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5223924"/>
                  </a:ext>
                </a:extLst>
              </a:tr>
              <a:tr h="376392">
                <a:tc>
                  <a:txBody>
                    <a:bodyPr/>
                    <a:lstStyle/>
                    <a:p>
                      <a:r>
                        <a:rPr lang="en-US" dirty="0" smtClean="0"/>
                        <a:t>License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$100,000</a:t>
                      </a:r>
                      <a:r>
                        <a:rPr lang="en-US" baseline="0" dirty="0" smtClean="0"/>
                        <a:t> + $50,000 renewal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$45,000 + $10,000 renewal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private operators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$750,000 annually (online only)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161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Gaming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Racing &amp; Gaming</a:t>
                      </a:r>
                      <a:r>
                        <a:rPr lang="en-US" baseline="0" dirty="0" smtClean="0"/>
                        <a:t> Commission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Lottery</a:t>
                      </a:r>
                      <a:r>
                        <a:rPr lang="en-US" baseline="0" dirty="0" smtClean="0"/>
                        <a:t> is operator and regulator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Lottery</a:t>
                      </a:r>
                      <a:r>
                        <a:rPr lang="en-US" baseline="0" dirty="0" smtClean="0"/>
                        <a:t> Sports Wagering Advisory Council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6409264"/>
                  </a:ext>
                </a:extLst>
              </a:tr>
              <a:tr h="602822">
                <a:tc>
                  <a:txBody>
                    <a:bodyPr/>
                    <a:lstStyle/>
                    <a:p>
                      <a:r>
                        <a:rPr lang="en-US" dirty="0" smtClean="0"/>
                        <a:t>Tax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Fund and 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General and scholarship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 (80%), local government (15%); addiction</a:t>
                      </a:r>
                      <a:r>
                        <a:rPr lang="en-US" baseline="0" dirty="0" smtClean="0"/>
                        <a:t> (5%)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627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Gambling Tax Rate (effective)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Graduated rates: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15%</a:t>
                      </a:r>
                      <a:r>
                        <a:rPr lang="en-US" baseline="0" dirty="0" smtClean="0"/>
                        <a:t> - 40% casino; 30% - 35% </a:t>
                      </a:r>
                      <a:r>
                        <a:rPr lang="en-US" baseline="0" dirty="0" err="1" smtClean="0"/>
                        <a:t>racino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Graduated rates: 5% - 22%</a:t>
                      </a:r>
                      <a:r>
                        <a:rPr lang="en-US" baseline="0" dirty="0" smtClean="0"/>
                        <a:t> casino; 22% - 24% </a:t>
                      </a:r>
                      <a:r>
                        <a:rPr lang="en-US" baseline="0" dirty="0" err="1" smtClean="0"/>
                        <a:t>racino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51638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476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States Where Legalized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234619765"/>
              </p:ext>
            </p:extLst>
          </p:nvPr>
        </p:nvGraphicFramePr>
        <p:xfrm>
          <a:off x="559740" y="1102297"/>
          <a:ext cx="6100632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067">
                  <a:extLst>
                    <a:ext uri="{9D8B030D-6E8A-4147-A177-3AD203B41FA5}">
                      <a16:colId xmlns:a16="http://schemas.microsoft.com/office/drawing/2014/main" xmlns="" val="178831515"/>
                    </a:ext>
                  </a:extLst>
                </a:gridCol>
                <a:gridCol w="1721619">
                  <a:extLst>
                    <a:ext uri="{9D8B030D-6E8A-4147-A177-3AD203B41FA5}">
                      <a16:colId xmlns:a16="http://schemas.microsoft.com/office/drawing/2014/main" xmlns="" val="1493957571"/>
                    </a:ext>
                  </a:extLst>
                </a:gridCol>
                <a:gridCol w="1547704">
                  <a:extLst>
                    <a:ext uri="{9D8B030D-6E8A-4147-A177-3AD203B41FA5}">
                      <a16:colId xmlns:a16="http://schemas.microsoft.com/office/drawing/2014/main" xmlns="" val="2968836560"/>
                    </a:ext>
                  </a:extLst>
                </a:gridCol>
                <a:gridCol w="1451242">
                  <a:extLst>
                    <a:ext uri="{9D8B030D-6E8A-4147-A177-3AD203B41FA5}">
                      <a16:colId xmlns:a16="http://schemas.microsoft.com/office/drawing/2014/main" xmlns="" val="68590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York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Illinois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Colorado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8462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8.5% (12% tax on mobile d/n/p)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5223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Sports Betting License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$10,000 initially; $5,000 renewal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161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Regulator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Gaming Commissions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Gaming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Gaming Control Commission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627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gaming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Likely used to fund state water needs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51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Gambling Tax Rate (Effective)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Casinos: 10% table</a:t>
                      </a:r>
                      <a:r>
                        <a:rPr lang="en-US" baseline="0" dirty="0" smtClean="0"/>
                        <a:t> games and 37% - 45% gaming machines; </a:t>
                      </a:r>
                      <a:r>
                        <a:rPr lang="en-US" baseline="0" dirty="0" err="1" smtClean="0"/>
                        <a:t>Racinos</a:t>
                      </a:r>
                      <a:r>
                        <a:rPr lang="en-US" baseline="0" dirty="0" smtClean="0"/>
                        <a:t>: 65%  gaming machines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Graduated rates: 15% - 50%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Graduated</a:t>
                      </a:r>
                      <a:r>
                        <a:rPr lang="en-US" baseline="0" dirty="0" smtClean="0"/>
                        <a:t> rates: 0.25% - 20%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152313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972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SEATA States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2191"/>
            <a:ext cx="8280400" cy="5133131"/>
          </a:xfrm>
        </p:spPr>
        <p:txBody>
          <a:bodyPr/>
          <a:lstStyle/>
          <a:p>
            <a:r>
              <a:rPr lang="en-US" dirty="0" smtClean="0"/>
              <a:t>Alabama</a:t>
            </a:r>
          </a:p>
          <a:p>
            <a:pPr lvl="1"/>
            <a:r>
              <a:rPr lang="en-US" dirty="0" smtClean="0"/>
              <a:t>Alabama Sports Wagering Act (HB 315) would tax gross revenue at 10% and include an initial licensing fee of $100k</a:t>
            </a:r>
          </a:p>
          <a:p>
            <a:r>
              <a:rPr lang="en-US" dirty="0" smtClean="0"/>
              <a:t>Arkansas</a:t>
            </a:r>
          </a:p>
          <a:p>
            <a:pPr lvl="1"/>
            <a:r>
              <a:rPr lang="en-US" dirty="0" smtClean="0"/>
              <a:t>Passed authorizing ballot initiative in 2018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Awaiting enabling legislation and regulations</a:t>
            </a:r>
          </a:p>
          <a:p>
            <a:pPr lvl="1"/>
            <a:r>
              <a:rPr lang="en-US" dirty="0" smtClean="0"/>
              <a:t>13% tax rate on first $150M and 20% on additional amounts</a:t>
            </a:r>
          </a:p>
          <a:p>
            <a:r>
              <a:rPr lang="en-US" dirty="0" smtClean="0"/>
              <a:t>Florida</a:t>
            </a:r>
          </a:p>
          <a:p>
            <a:pPr lvl="1"/>
            <a:r>
              <a:rPr lang="en-US" dirty="0" smtClean="0"/>
              <a:t>Legislation may involve existing Seminole tribe establishments</a:t>
            </a:r>
          </a:p>
          <a:p>
            <a:r>
              <a:rPr lang="en-US" dirty="0" smtClean="0"/>
              <a:t>Georgia</a:t>
            </a:r>
          </a:p>
          <a:p>
            <a:pPr lvl="1"/>
            <a:r>
              <a:rPr lang="en-US" dirty="0" smtClean="0"/>
              <a:t>HR 380 would allow voters to amend state constitution to sports betting and allocate revenues to educational programs and purposes</a:t>
            </a:r>
          </a:p>
          <a:p>
            <a:r>
              <a:rPr lang="en-US" dirty="0" smtClean="0"/>
              <a:t>Kentucky</a:t>
            </a:r>
          </a:p>
          <a:p>
            <a:pPr lvl="1"/>
            <a:r>
              <a:rPr lang="en-US" dirty="0" smtClean="0"/>
              <a:t>Proposed legislation would tax 3% of handle and include an initial licensing fee of $250k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40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SEATA States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2191"/>
            <a:ext cx="8280400" cy="5133131"/>
          </a:xfrm>
        </p:spPr>
        <p:txBody>
          <a:bodyPr/>
          <a:lstStyle/>
          <a:p>
            <a:r>
              <a:rPr lang="en-US" dirty="0" smtClean="0"/>
              <a:t>Louisiana</a:t>
            </a:r>
          </a:p>
          <a:p>
            <a:pPr lvl="1"/>
            <a:r>
              <a:rPr lang="en-US" dirty="0" smtClean="0"/>
              <a:t>SB 153 (allowing casinos to offer sports betting) rejected</a:t>
            </a:r>
          </a:p>
          <a:p>
            <a:pPr lvl="1"/>
            <a:r>
              <a:rPr lang="en-US" dirty="0" smtClean="0"/>
              <a:t>HB 587 would include 13% tax rate</a:t>
            </a:r>
          </a:p>
          <a:p>
            <a:pPr lvl="2"/>
            <a:r>
              <a:rPr lang="en-US" dirty="0" smtClean="0"/>
              <a:t>10% of which would fund early education programs</a:t>
            </a:r>
          </a:p>
          <a:p>
            <a:pPr lvl="2"/>
            <a:r>
              <a:rPr lang="en-US" dirty="0" smtClean="0"/>
              <a:t>2% would go to the parish where casino located</a:t>
            </a:r>
          </a:p>
          <a:p>
            <a:r>
              <a:rPr lang="en-US" dirty="0" smtClean="0"/>
              <a:t>North Carolina</a:t>
            </a:r>
          </a:p>
          <a:p>
            <a:pPr lvl="1"/>
            <a:r>
              <a:rPr lang="en-US" dirty="0" smtClean="0"/>
              <a:t>S 154 would authorize sports betting at 2 casinos on Indian reservations</a:t>
            </a:r>
          </a:p>
          <a:p>
            <a:r>
              <a:rPr lang="en-US" dirty="0" smtClean="0"/>
              <a:t>South Carolina</a:t>
            </a:r>
          </a:p>
          <a:p>
            <a:pPr lvl="1"/>
            <a:r>
              <a:rPr lang="en-US" dirty="0" smtClean="0"/>
              <a:t>S. 57 introduced for 2019-2020 legislative session would amend state constitution to allow betting on professional sports.</a:t>
            </a:r>
          </a:p>
          <a:p>
            <a:r>
              <a:rPr lang="en-US" dirty="0" smtClean="0"/>
              <a:t>Virginia</a:t>
            </a:r>
          </a:p>
          <a:p>
            <a:pPr lvl="1"/>
            <a:r>
              <a:rPr lang="en-US" dirty="0" smtClean="0"/>
              <a:t>SB 1126 would grant one casino license per city and bring sports betting as regulated by the lottery.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115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Betting Revenue – Estimates vs. Realty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2191"/>
            <a:ext cx="8280400" cy="513313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16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81677"/>
              </p:ext>
            </p:extLst>
          </p:nvPr>
        </p:nvGraphicFramePr>
        <p:xfrm>
          <a:off x="1524000" y="1397000"/>
          <a:ext cx="6096000" cy="478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9884013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8451920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363622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Revenue Projection*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Betting Revenue*</a:t>
                      </a:r>
                      <a:r>
                        <a:rPr lang="en-US" baseline="0" dirty="0" smtClean="0"/>
                        <a:t> (Annualized)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615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Delaware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$7.2M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3578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9171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$3.4M - $20.4M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62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$600k - $1.9M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1559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Mississippi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$5M - $10M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$4.65M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0381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Montana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$3.8M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6688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 Jersey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$12M - $17M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000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Pennsylvania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$75M**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$10.8M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234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Rhode 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$1.7M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8267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Tennessee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3933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West Virginia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$1.8M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86737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20145" y="6210556"/>
            <a:ext cx="68707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 – Report - Tax Policy Center, Urban Institute &amp; Brookings Institution - May 14, 2019</a:t>
            </a:r>
          </a:p>
          <a:p>
            <a:r>
              <a:rPr lang="en-US" sz="1100" dirty="0" smtClean="0"/>
              <a:t>** includes license fee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227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2191"/>
            <a:ext cx="8280400" cy="513313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Jan Craig</a:t>
            </a:r>
          </a:p>
          <a:p>
            <a:pPr lvl="1"/>
            <a:r>
              <a:rPr lang="en-US" dirty="0" smtClean="0"/>
              <a:t>Associate Commissioner, Income and Property Taxes</a:t>
            </a:r>
          </a:p>
          <a:p>
            <a:pPr lvl="1"/>
            <a:r>
              <a:rPr lang="en-US" dirty="0" smtClean="0"/>
              <a:t>Mississippi Department of Revenue</a:t>
            </a:r>
          </a:p>
          <a:p>
            <a:pPr lvl="1"/>
            <a:r>
              <a:rPr lang="en-US" dirty="0" smtClean="0"/>
              <a:t>(601) 923-7005</a:t>
            </a:r>
          </a:p>
          <a:p>
            <a:pPr lvl="1"/>
            <a:r>
              <a:rPr lang="en-US" dirty="0" smtClean="0">
                <a:hlinkClick r:id="rId2"/>
              </a:rPr>
              <a:t>Jan.craig@dor.ms.gov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Jonathan Feldman</a:t>
            </a:r>
          </a:p>
          <a:p>
            <a:pPr lvl="1"/>
            <a:r>
              <a:rPr lang="en-US" dirty="0" smtClean="0"/>
              <a:t>Partner, Atlanta</a:t>
            </a:r>
          </a:p>
          <a:p>
            <a:pPr lvl="1"/>
            <a:r>
              <a:rPr lang="en-US" dirty="0" smtClean="0"/>
              <a:t>Eversheds Sutherland (US) LLP</a:t>
            </a:r>
          </a:p>
          <a:p>
            <a:pPr lvl="1"/>
            <a:r>
              <a:rPr lang="en-US" dirty="0" smtClean="0"/>
              <a:t>(404) 853-8189</a:t>
            </a:r>
          </a:p>
          <a:p>
            <a:pPr lvl="1"/>
            <a:r>
              <a:rPr lang="en-US" dirty="0" smtClean="0">
                <a:hlinkClick r:id="rId3"/>
              </a:rPr>
              <a:t>jonathanfeldman@Eversheds-Sutherland.com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03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1577"/>
            <a:ext cx="8280400" cy="3602736"/>
          </a:xfrm>
        </p:spPr>
        <p:txBody>
          <a:bodyPr/>
          <a:lstStyle/>
          <a:p>
            <a:r>
              <a:rPr lang="en-US" dirty="0" smtClean="0"/>
              <a:t>History of Sports Betting</a:t>
            </a:r>
          </a:p>
          <a:p>
            <a:r>
              <a:rPr lang="en-US" dirty="0" smtClean="0"/>
              <a:t>2018 Murphy Decision</a:t>
            </a:r>
          </a:p>
          <a:p>
            <a:r>
              <a:rPr lang="en-US" dirty="0" smtClean="0"/>
              <a:t>Race to Enact Sports Betting Legislation</a:t>
            </a:r>
          </a:p>
          <a:p>
            <a:r>
              <a:rPr lang="en-US" dirty="0" smtClean="0"/>
              <a:t>Policy Considerations of Legislation</a:t>
            </a:r>
          </a:p>
          <a:p>
            <a:r>
              <a:rPr lang="en-US" dirty="0" smtClean="0"/>
              <a:t>Comparison of Enacted Sports Betting Law</a:t>
            </a:r>
          </a:p>
          <a:p>
            <a:r>
              <a:rPr lang="en-US" dirty="0" smtClean="0"/>
              <a:t>Status of SEATA States</a:t>
            </a:r>
          </a:p>
          <a:p>
            <a:r>
              <a:rPr lang="en-US" dirty="0" smtClean="0"/>
              <a:t>Revenue Estimates vs. Actual Collections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78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Sports Betting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2184"/>
            <a:ext cx="8280400" cy="4734240"/>
          </a:xfrm>
        </p:spPr>
        <p:txBody>
          <a:bodyPr/>
          <a:lstStyle/>
          <a:p>
            <a:r>
              <a:rPr lang="en-US" dirty="0" smtClean="0"/>
              <a:t>Until the 1980’s, only Nevada and New Jersey allowed casino gambling.</a:t>
            </a:r>
          </a:p>
          <a:p>
            <a:r>
              <a:rPr lang="en-US" dirty="0" smtClean="0"/>
              <a:t>The Indian Gaming Regulatory Act of 1988 allowed casinos to open on Indian land throughout the country.</a:t>
            </a:r>
          </a:p>
          <a:p>
            <a:r>
              <a:rPr lang="en-US" dirty="0" smtClean="0"/>
              <a:t>But only Nevada allowed sports traditional sports betting (since 1949).</a:t>
            </a:r>
          </a:p>
          <a:p>
            <a:pPr lvl="1"/>
            <a:r>
              <a:rPr lang="en-US" dirty="0" smtClean="0"/>
              <a:t>Delaware, Montana, and Oregon allowed sports-related lottery or bingo games</a:t>
            </a:r>
          </a:p>
          <a:p>
            <a:r>
              <a:rPr lang="en-US" dirty="0" smtClean="0"/>
              <a:t>In the late 1980’s and early 1990’s, more states began to allow casino gambling and lotteries and signs pointed to expansion of sports betting</a:t>
            </a:r>
          </a:p>
          <a:p>
            <a:pPr lvl="1"/>
            <a:r>
              <a:rPr lang="en-US" dirty="0" smtClean="0"/>
              <a:t>College and professional sports leagues and anti-gambling advocates opposed such legalization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89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Sports Betting - PASPA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14336"/>
            <a:ext cx="8280400" cy="4891987"/>
          </a:xfrm>
        </p:spPr>
        <p:txBody>
          <a:bodyPr/>
          <a:lstStyle/>
          <a:p>
            <a:r>
              <a:rPr lang="en-US" dirty="0" smtClean="0"/>
              <a:t>In 1992, Congress enacted the Professional and Amateur Sports Protection Act (PASPA).</a:t>
            </a:r>
          </a:p>
          <a:p>
            <a:r>
              <a:rPr lang="en-US" dirty="0" smtClean="0"/>
              <a:t>PASPA generally outlawed the ability for states to allow sports betting.</a:t>
            </a:r>
          </a:p>
          <a:p>
            <a:r>
              <a:rPr lang="en-US" dirty="0" smtClean="0"/>
              <a:t>However, PASPA did not make sports betting a federal crime.  Rather, it allowed professional and amateur sports organizations to bring civil actions to enjoin violations.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33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Sports Betting - PASPA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31800" y="1022182"/>
            <a:ext cx="8280400" cy="4891987"/>
          </a:xfrm>
        </p:spPr>
        <p:txBody>
          <a:bodyPr/>
          <a:lstStyle/>
          <a:p>
            <a:r>
              <a:rPr lang="en-US" dirty="0" smtClean="0"/>
              <a:t>PASPA contained certain grandfather clauses</a:t>
            </a:r>
          </a:p>
          <a:p>
            <a:r>
              <a:rPr lang="en-US" dirty="0" smtClean="0"/>
              <a:t>Nevada could continue sports betting; as could Montana, Oregon, and Delaware (to the extent already offered).</a:t>
            </a:r>
          </a:p>
          <a:p>
            <a:r>
              <a:rPr lang="en-US" dirty="0" smtClean="0"/>
              <a:t>New Jersey was given the ability to legalize sports betting but had to do so within one year.</a:t>
            </a:r>
          </a:p>
          <a:p>
            <a:r>
              <a:rPr lang="en-US" dirty="0" smtClean="0"/>
              <a:t>But New Jersey didn’t legalize sports betting until 2012 (after ballot initiative and enabling legislation)</a:t>
            </a:r>
          </a:p>
          <a:p>
            <a:pPr lvl="1"/>
            <a:r>
              <a:rPr lang="en-US" dirty="0" smtClean="0"/>
              <a:t>NCAA, NFL, MLB, and NBA brought action to enjoin sports betting in New Jersey and federal court granted injunction.</a:t>
            </a:r>
          </a:p>
          <a:p>
            <a:r>
              <a:rPr lang="en-US" dirty="0" smtClean="0"/>
              <a:t>In 2014, New Jersey again passed enabling legislation repealing criminal prohibitions on sports betting</a:t>
            </a:r>
          </a:p>
          <a:p>
            <a:pPr lvl="1"/>
            <a:r>
              <a:rPr lang="en-US" dirty="0" smtClean="0"/>
              <a:t>Sports leagues sued again.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9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Murphy v. NCAA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2192"/>
            <a:ext cx="8280400" cy="3602736"/>
          </a:xfrm>
        </p:spPr>
        <p:txBody>
          <a:bodyPr/>
          <a:lstStyle/>
          <a:p>
            <a:r>
              <a:rPr lang="en-US" dirty="0" smtClean="0"/>
              <a:t>In May 2018, SCOTUS struck down PASPA in full, holding that it violated the anti-commandeering doctrine by dictating what a state legislature may and may not do.</a:t>
            </a:r>
          </a:p>
          <a:p>
            <a:r>
              <a:rPr lang="en-US" dirty="0" smtClean="0"/>
              <a:t>Congress’s authority is not unlimited and it cannot “commandeer” a state government to administer or enforce federal legislation.</a:t>
            </a:r>
          </a:p>
          <a:p>
            <a:r>
              <a:rPr lang="en-US" dirty="0" smtClean="0"/>
              <a:t>Congress can regulate sports betting directly, but if it chooses not to do so, each state is free to act on its own.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78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to Enact Sports Betting Laws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2190"/>
            <a:ext cx="8602144" cy="5419709"/>
          </a:xfrm>
        </p:spPr>
        <p:txBody>
          <a:bodyPr/>
          <a:lstStyle/>
          <a:p>
            <a:r>
              <a:rPr lang="en-US" dirty="0" smtClean="0"/>
              <a:t>Quickly after </a:t>
            </a:r>
            <a:r>
              <a:rPr lang="en-US" i="1" dirty="0" smtClean="0"/>
              <a:t>Murphy</a:t>
            </a:r>
            <a:r>
              <a:rPr lang="en-US" dirty="0" smtClean="0"/>
              <a:t> (and in some cases prior to Murphy), state legislatures raced to enable sports betting with a keen eye towards the potential revenue.</a:t>
            </a:r>
          </a:p>
          <a:p>
            <a:r>
              <a:rPr lang="en-US" dirty="0" smtClean="0"/>
              <a:t>Sports betting has since become legal in at least 17 states:</a:t>
            </a:r>
          </a:p>
          <a:p>
            <a:r>
              <a:rPr lang="en-US" dirty="0" smtClean="0"/>
              <a:t>Operational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New Jersey – June 2018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Delaware – June 2018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Mississippi – August 2018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West Virginia – September 2018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Pennsylvania – November 2018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Rhode Island – November 2018</a:t>
            </a:r>
          </a:p>
          <a:p>
            <a:pPr marL="3429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592589" y="2601616"/>
            <a:ext cx="269600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smtClean="0"/>
              <a:t>Upcoming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New York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Arkansas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D.C.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Montana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Iowa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Indiana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Tennessee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Illinois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Colorado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New Hampshire</a:t>
            </a:r>
          </a:p>
          <a:p>
            <a:pPr marL="342900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Maine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9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Terms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2191"/>
            <a:ext cx="8280400" cy="5133131"/>
          </a:xfrm>
        </p:spPr>
        <p:txBody>
          <a:bodyPr/>
          <a:lstStyle/>
          <a:p>
            <a:r>
              <a:rPr lang="en-US" dirty="0" smtClean="0"/>
              <a:t>“Handle” – total amount of $ wagered on sports</a:t>
            </a:r>
          </a:p>
          <a:p>
            <a:r>
              <a:rPr lang="en-US" dirty="0" smtClean="0"/>
              <a:t>“Gaming Revenue” (and other similar terms) – handle less payouts for winning bets</a:t>
            </a:r>
          </a:p>
          <a:p>
            <a:pPr lvl="1"/>
            <a:r>
              <a:rPr lang="en-US" dirty="0" smtClean="0"/>
              <a:t>Most states impose tax as a percentage of gaming revenue</a:t>
            </a:r>
          </a:p>
          <a:p>
            <a:pPr lvl="1"/>
            <a:r>
              <a:rPr lang="en-US" dirty="0" smtClean="0"/>
              <a:t>However, the federal excise tax is imposed as a percentage (0.25%) of handle.</a:t>
            </a:r>
          </a:p>
          <a:p>
            <a:r>
              <a:rPr lang="en-US" dirty="0" smtClean="0"/>
              <a:t>“Hold” – gaming revenue divided by handle (similar to margin)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88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Considerations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29768" y="1022191"/>
            <a:ext cx="8280400" cy="5133131"/>
          </a:xfrm>
        </p:spPr>
        <p:txBody>
          <a:bodyPr/>
          <a:lstStyle/>
          <a:p>
            <a:r>
              <a:rPr lang="en-US" dirty="0" smtClean="0"/>
              <a:t>Lottery or privately run</a:t>
            </a:r>
          </a:p>
          <a:p>
            <a:r>
              <a:rPr lang="en-US" dirty="0" smtClean="0"/>
              <a:t>Tax rates</a:t>
            </a:r>
          </a:p>
          <a:p>
            <a:pPr lvl="1"/>
            <a:r>
              <a:rPr lang="en-US" dirty="0" smtClean="0"/>
              <a:t>State tax rates range between 6.75% (Nevada) and 51% (Rhode Island)</a:t>
            </a:r>
          </a:p>
          <a:p>
            <a:r>
              <a:rPr lang="en-US" dirty="0" smtClean="0"/>
              <a:t>Allocation of tax revenues</a:t>
            </a:r>
          </a:p>
          <a:p>
            <a:r>
              <a:rPr lang="en-US" dirty="0" smtClean="0"/>
              <a:t>Professional sports league support</a:t>
            </a:r>
          </a:p>
          <a:p>
            <a:pPr lvl="1"/>
            <a:r>
              <a:rPr lang="en-US" dirty="0" smtClean="0"/>
              <a:t>Integrity fees – designed as percentage of handle, would go directly to professional sports leagues as compensation for the maintenance of data necessary for fair sports betting</a:t>
            </a:r>
          </a:p>
          <a:p>
            <a:pPr lvl="1"/>
            <a:r>
              <a:rPr lang="en-US" dirty="0" smtClean="0"/>
              <a:t>Official data</a:t>
            </a:r>
          </a:p>
          <a:p>
            <a:r>
              <a:rPr lang="en-US" dirty="0" smtClean="0"/>
              <a:t>Online and mobile wagering</a:t>
            </a:r>
          </a:p>
          <a:p>
            <a:pPr lvl="1"/>
            <a:r>
              <a:rPr lang="en-US" dirty="0" smtClean="0"/>
              <a:t>Wire Act</a:t>
            </a:r>
          </a:p>
          <a:p>
            <a:pPr lvl="1"/>
            <a:r>
              <a:rPr lang="en-US" dirty="0" smtClean="0"/>
              <a:t>In-person registration</a:t>
            </a:r>
          </a:p>
          <a:p>
            <a:pPr lvl="1"/>
            <a:r>
              <a:rPr lang="en-US" dirty="0" smtClean="0"/>
              <a:t>Geolocation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156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1_BLUE_EVERSHEDS SUTHERLAND" val="9178wyiO"/>
  <p:tag name="ARTICULATE_SLIDE_COUNT" val="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Blue_Eversheds Sutherland">
  <a:themeElements>
    <a:clrScheme name="Blue">
      <a:dk1>
        <a:srgbClr val="000000"/>
      </a:dk1>
      <a:lt1>
        <a:sysClr val="window" lastClr="FFFFFF"/>
      </a:lt1>
      <a:dk2>
        <a:srgbClr val="E10014"/>
      </a:dk2>
      <a:lt2>
        <a:srgbClr val="CAD100"/>
      </a:lt2>
      <a:accent1>
        <a:srgbClr val="0066B2"/>
      </a:accent1>
      <a:accent2>
        <a:srgbClr val="711F7E"/>
      </a:accent2>
      <a:accent3>
        <a:srgbClr val="5BC5F2"/>
      </a:accent3>
      <a:accent4>
        <a:srgbClr val="2F912D"/>
      </a:accent4>
      <a:accent5>
        <a:srgbClr val="FEC600"/>
      </a:accent5>
      <a:accent6>
        <a:srgbClr val="F39100"/>
      </a:accent6>
      <a:hlink>
        <a:srgbClr val="E1326B"/>
      </a:hlink>
      <a:folHlink>
        <a:srgbClr val="BEC3C6"/>
      </a:folHlink>
    </a:clrScheme>
    <a:fontScheme name="All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DE58198-9217-426D-BFFC-AB9D0A7B516D}" vid="{EEE66543-7F2E-4EB8-B1D6-0411C7D4DF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a_Blue_Eversheds Sutherland</Template>
  <TotalTime>1</TotalTime>
  <Words>1499</Words>
  <Application>Microsoft Office PowerPoint</Application>
  <PresentationFormat>On-screen Show (4:3)</PresentationFormat>
  <Paragraphs>277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BatangChe</vt:lpstr>
      <vt:lpstr>Calibri</vt:lpstr>
      <vt:lpstr>Estrangelo Edessa</vt:lpstr>
      <vt:lpstr>Verdana</vt:lpstr>
      <vt:lpstr>1_Blue_Eversheds Sutherland</vt:lpstr>
      <vt:lpstr>Taxation of Sports Betting</vt:lpstr>
      <vt:lpstr>Agenda</vt:lpstr>
      <vt:lpstr>History of Sports Betting</vt:lpstr>
      <vt:lpstr>History of Sports Betting - PASPA</vt:lpstr>
      <vt:lpstr>History of Sports Betting - PASPA</vt:lpstr>
      <vt:lpstr>Murphy v. NCAA</vt:lpstr>
      <vt:lpstr>Race to Enact Sports Betting Laws</vt:lpstr>
      <vt:lpstr>Relevant Terms</vt:lpstr>
      <vt:lpstr>Policy Considerations</vt:lpstr>
      <vt:lpstr>Comparison – States Where Legalized</vt:lpstr>
      <vt:lpstr>Comparison – States Where Legalized</vt:lpstr>
      <vt:lpstr>Comparison – States Where Legalized</vt:lpstr>
      <vt:lpstr>Comparison – States Where Legalized</vt:lpstr>
      <vt:lpstr>SEATA States</vt:lpstr>
      <vt:lpstr>SEATA States</vt:lpstr>
      <vt:lpstr>Sports Betting Revenue – Estimates vs. Realty</vt:lpstr>
      <vt:lpstr>Contact Information</vt:lpstr>
    </vt:vector>
  </TitlesOfParts>
  <Company>Eversheds Sutherland (US) LLP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Taxation of Sports Betting</dc:title>
  <dc:creator>Feldman, Jonathan</dc:creator>
  <cp:lastModifiedBy>Darrell Smith</cp:lastModifiedBy>
  <cp:revision>85</cp:revision>
  <cp:lastPrinted>2019-06-05T15:26:05Z</cp:lastPrinted>
  <dcterms:created xsi:type="dcterms:W3CDTF">2019-05-15T13:29:44Z</dcterms:created>
  <dcterms:modified xsi:type="dcterms:W3CDTF">2019-07-01T22:02:53Z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7D452ECC-378D-42A5-BFDD-0E171EEA2838</vt:lpwstr>
  </property>
  <property fmtid="{D5CDD505-2E9C-101B-9397-08002B2CF9AE}" pid="3" name="ArticulatePath">
    <vt:lpwstr>1_Blue_Eversheds Sutherland</vt:lpwstr>
  </property>
</Properties>
</file>