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3"/>
  </p:notesMasterIdLst>
  <p:sldIdLst>
    <p:sldId id="256" r:id="rId2"/>
    <p:sldId id="263" r:id="rId3"/>
    <p:sldId id="276" r:id="rId4"/>
    <p:sldId id="257" r:id="rId5"/>
    <p:sldId id="258" r:id="rId6"/>
    <p:sldId id="264" r:id="rId7"/>
    <p:sldId id="261" r:id="rId8"/>
    <p:sldId id="262" r:id="rId9"/>
    <p:sldId id="259" r:id="rId10"/>
    <p:sldId id="277" r:id="rId11"/>
    <p:sldId id="266" r:id="rId12"/>
    <p:sldId id="269" r:id="rId13"/>
    <p:sldId id="270" r:id="rId14"/>
    <p:sldId id="271" r:id="rId15"/>
    <p:sldId id="272" r:id="rId16"/>
    <p:sldId id="275" r:id="rId17"/>
    <p:sldId id="274" r:id="rId18"/>
    <p:sldId id="273" r:id="rId19"/>
    <p:sldId id="260" r:id="rId20"/>
    <p:sldId id="267" r:id="rId21"/>
    <p:sldId id="265"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6F6ED4-F016-4A0C-8E37-7ABCC1454F81}" type="datetimeFigureOut">
              <a:rPr lang="en-US" smtClean="0"/>
              <a:t>7/2/2019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4B286C-8328-4BCA-B015-6B3F38128EF4}" type="slidenum">
              <a:rPr lang="en-US" smtClean="0"/>
              <a:t>‹#›</a:t>
            </a:fld>
            <a:endParaRPr lang="en-US"/>
          </a:p>
        </p:txBody>
      </p:sp>
    </p:spTree>
    <p:extLst>
      <p:ext uri="{BB962C8B-B14F-4D97-AF65-F5344CB8AC3E}">
        <p14:creationId xmlns:p14="http://schemas.microsoft.com/office/powerpoint/2010/main" val="192957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B959B57-9A00-44A9-A541-A5D73BC7BC9D}" type="datetime1">
              <a:rPr lang="en-US" smtClean="0"/>
              <a:t>7/2/2019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Alabama Department of Revenue, WRAP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056AF5-5636-44FF-A1B0-526CDEF02958}" type="datetime1">
              <a:rPr lang="en-US" smtClean="0"/>
              <a:t>7/2/2019</a:t>
            </a:fld>
            <a:endParaRPr lang="en-US" dirty="0"/>
          </a:p>
        </p:txBody>
      </p:sp>
      <p:sp>
        <p:nvSpPr>
          <p:cNvPr id="5" name="Footer Placeholder 4"/>
          <p:cNvSpPr>
            <a:spLocks noGrp="1"/>
          </p:cNvSpPr>
          <p:nvPr>
            <p:ph type="ftr" sz="quarter" idx="11"/>
          </p:nvPr>
        </p:nvSpPr>
        <p:spPr/>
        <p:txBody>
          <a:bodyPr/>
          <a:lstStyle/>
          <a:p>
            <a:r>
              <a:rPr lang="en-US"/>
              <a:t>Alabama Department of Revenue, WRAP </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12AD4-683F-47DA-9D9F-909E96A2C26E}" type="datetime1">
              <a:rPr lang="en-US" smtClean="0"/>
              <a:t>7/2/2019</a:t>
            </a:fld>
            <a:endParaRPr lang="en-US" dirty="0"/>
          </a:p>
        </p:txBody>
      </p:sp>
      <p:sp>
        <p:nvSpPr>
          <p:cNvPr id="5" name="Footer Placeholder 4"/>
          <p:cNvSpPr>
            <a:spLocks noGrp="1"/>
          </p:cNvSpPr>
          <p:nvPr>
            <p:ph type="ftr" sz="quarter" idx="11"/>
          </p:nvPr>
        </p:nvSpPr>
        <p:spPr/>
        <p:txBody>
          <a:bodyPr/>
          <a:lstStyle/>
          <a:p>
            <a:r>
              <a:rPr lang="en-US"/>
              <a:t>Alabama Department of Revenue, WRAP </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D0DAF-24ED-48D4-9A3E-236ED9B06CB0}" type="datetime1">
              <a:rPr lang="en-US" smtClean="0"/>
              <a:t>7/2/2019</a:t>
            </a:fld>
            <a:endParaRPr lang="en-US" dirty="0"/>
          </a:p>
        </p:txBody>
      </p:sp>
      <p:sp>
        <p:nvSpPr>
          <p:cNvPr id="5" name="Footer Placeholder 4"/>
          <p:cNvSpPr>
            <a:spLocks noGrp="1"/>
          </p:cNvSpPr>
          <p:nvPr>
            <p:ph type="ftr" sz="quarter" idx="11"/>
          </p:nvPr>
        </p:nvSpPr>
        <p:spPr/>
        <p:txBody>
          <a:bodyPr/>
          <a:lstStyle/>
          <a:p>
            <a:r>
              <a:rPr lang="en-US"/>
              <a:t>Alabama Department of Revenue, WRAP </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A2422C7-A950-4380-874F-5C2EE92CE986}" type="datetime1">
              <a:rPr lang="en-US" smtClean="0"/>
              <a:t>7/2/2019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Alabama Department of Revenue, WRAP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C1B55F-B070-44EE-8691-420481BE58D1}" type="datetime1">
              <a:rPr lang="en-US" smtClean="0"/>
              <a:t>7/2/2019</a:t>
            </a:fld>
            <a:endParaRPr lang="en-US" dirty="0"/>
          </a:p>
        </p:txBody>
      </p:sp>
      <p:sp>
        <p:nvSpPr>
          <p:cNvPr id="6" name="Footer Placeholder 5"/>
          <p:cNvSpPr>
            <a:spLocks noGrp="1"/>
          </p:cNvSpPr>
          <p:nvPr>
            <p:ph type="ftr" sz="quarter" idx="11"/>
          </p:nvPr>
        </p:nvSpPr>
        <p:spPr/>
        <p:txBody>
          <a:bodyPr/>
          <a:lstStyle/>
          <a:p>
            <a:r>
              <a:rPr lang="en-US"/>
              <a:t>Alabama Department of Revenue, WRAP </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E3F426-0D6C-4FD2-B726-CF258ED13C8D}" type="datetime1">
              <a:rPr lang="en-US" smtClean="0"/>
              <a:t>7/2/2019</a:t>
            </a:fld>
            <a:endParaRPr lang="en-US" dirty="0"/>
          </a:p>
        </p:txBody>
      </p:sp>
      <p:sp>
        <p:nvSpPr>
          <p:cNvPr id="8" name="Footer Placeholder 7"/>
          <p:cNvSpPr>
            <a:spLocks noGrp="1"/>
          </p:cNvSpPr>
          <p:nvPr>
            <p:ph type="ftr" sz="quarter" idx="11"/>
          </p:nvPr>
        </p:nvSpPr>
        <p:spPr/>
        <p:txBody>
          <a:bodyPr/>
          <a:lstStyle/>
          <a:p>
            <a:r>
              <a:rPr lang="en-US"/>
              <a:t>Alabama Department of Revenue, WRAP </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5BEBF9-F006-4421-A165-13C52A5DBB4C}" type="datetime1">
              <a:rPr lang="en-US" smtClean="0"/>
              <a:t>7/2/2019</a:t>
            </a:fld>
            <a:endParaRPr lang="en-US" dirty="0"/>
          </a:p>
        </p:txBody>
      </p:sp>
      <p:sp>
        <p:nvSpPr>
          <p:cNvPr id="4" name="Footer Placeholder 3"/>
          <p:cNvSpPr>
            <a:spLocks noGrp="1"/>
          </p:cNvSpPr>
          <p:nvPr>
            <p:ph type="ftr" sz="quarter" idx="11"/>
          </p:nvPr>
        </p:nvSpPr>
        <p:spPr/>
        <p:txBody>
          <a:bodyPr/>
          <a:lstStyle/>
          <a:p>
            <a:r>
              <a:rPr lang="en-US"/>
              <a:t>Alabama Department of Revenue, WRAP </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96835-667F-434E-8B05-21D244221AC4}" type="datetime1">
              <a:rPr lang="en-US" smtClean="0"/>
              <a:t>7/2/2019</a:t>
            </a:fld>
            <a:endParaRPr lang="en-US" dirty="0"/>
          </a:p>
        </p:txBody>
      </p:sp>
      <p:sp>
        <p:nvSpPr>
          <p:cNvPr id="3" name="Footer Placeholder 2"/>
          <p:cNvSpPr>
            <a:spLocks noGrp="1"/>
          </p:cNvSpPr>
          <p:nvPr>
            <p:ph type="ftr" sz="quarter" idx="11"/>
          </p:nvPr>
        </p:nvSpPr>
        <p:spPr/>
        <p:txBody>
          <a:bodyPr/>
          <a:lstStyle/>
          <a:p>
            <a:r>
              <a:rPr lang="en-US"/>
              <a:t>Alabama Department of Revenue, WRAP </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0DB977B-FE48-44E3-9B73-648A32137A08}" type="datetime1">
              <a:rPr lang="en-US" smtClean="0"/>
              <a:t>7/2/2019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Alabama Department of Revenue, WRAP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B584729-FE52-4EE9-938F-2DA52B0D32A4}" type="datetime1">
              <a:rPr lang="en-US" smtClean="0"/>
              <a:t>7/2/2019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Alabama Department of Revenue, WRAP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78BD2E6-3CCD-429B-ADE7-8132386CBF1B}" type="datetime1">
              <a:rPr lang="en-US" smtClean="0"/>
              <a:t>7/2/2019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Alabama Department of Revenue, WRAP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eeann.rouse@revenue.alabama.gov" TargetMode="External"/><Relationship Id="rId2" Type="http://schemas.openxmlformats.org/officeDocument/2006/relationships/hyperlink" Target="mailto:wrap@revenue.alabam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B73C468-D875-4A8E-A540-E43BF8232D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FCE8440-A38D-420C-85B9-27573AACDA09}"/>
              </a:ext>
            </a:extLst>
          </p:cNvPr>
          <p:cNvSpPr>
            <a:spLocks noGrp="1"/>
          </p:cNvSpPr>
          <p:nvPr>
            <p:ph type="ctrTitle"/>
          </p:nvPr>
        </p:nvSpPr>
        <p:spPr>
          <a:xfrm>
            <a:off x="6711885" y="634028"/>
            <a:ext cx="4798243" cy="3732835"/>
          </a:xfrm>
        </p:spPr>
        <p:txBody>
          <a:bodyPr>
            <a:normAutofit/>
          </a:bodyPr>
          <a:lstStyle/>
          <a:p>
            <a:r>
              <a:rPr lang="en-US" sz="6100"/>
              <a:t>Alabama Department of revenue</a:t>
            </a:r>
          </a:p>
        </p:txBody>
      </p:sp>
      <p:sp>
        <p:nvSpPr>
          <p:cNvPr id="3" name="Subtitle 2">
            <a:extLst>
              <a:ext uri="{FF2B5EF4-FFF2-40B4-BE49-F238E27FC236}">
                <a16:creationId xmlns:a16="http://schemas.microsoft.com/office/drawing/2014/main" xmlns="" id="{26C80436-989B-42DA-A19C-574E2D17BCB0}"/>
              </a:ext>
            </a:extLst>
          </p:cNvPr>
          <p:cNvSpPr>
            <a:spLocks noGrp="1"/>
          </p:cNvSpPr>
          <p:nvPr>
            <p:ph type="subTitle" idx="1"/>
          </p:nvPr>
        </p:nvSpPr>
        <p:spPr>
          <a:xfrm>
            <a:off x="6711885" y="4436462"/>
            <a:ext cx="4798243" cy="1794656"/>
          </a:xfrm>
        </p:spPr>
        <p:txBody>
          <a:bodyPr>
            <a:normAutofit/>
          </a:bodyPr>
          <a:lstStyle/>
          <a:p>
            <a:pPr>
              <a:spcAft>
                <a:spcPts val="600"/>
              </a:spcAft>
            </a:pPr>
            <a:r>
              <a:rPr lang="en-US" dirty="0"/>
              <a:t>Wholesale to Retail Accountability Program</a:t>
            </a:r>
            <a:endParaRPr lang="en-US"/>
          </a:p>
          <a:p>
            <a:pPr>
              <a:spcAft>
                <a:spcPts val="600"/>
              </a:spcAft>
            </a:pPr>
            <a:r>
              <a:rPr lang="en-US" dirty="0"/>
              <a:t>WRAP</a:t>
            </a:r>
            <a:endParaRPr lang="en-US"/>
          </a:p>
        </p:txBody>
      </p:sp>
      <p:sp>
        <p:nvSpPr>
          <p:cNvPr id="11" name="Freeform 6">
            <a:extLst>
              <a:ext uri="{FF2B5EF4-FFF2-40B4-BE49-F238E27FC236}">
                <a16:creationId xmlns:a16="http://schemas.microsoft.com/office/drawing/2014/main" xmlns="" id="{B4734F2F-19FC-4D35-9BDE-5CEAD57D9B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xmlns="" id="{D97A8A26-FD96-4968-A34A-727382AC7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Picture 3">
            <a:extLst>
              <a:ext uri="{FF2B5EF4-FFF2-40B4-BE49-F238E27FC236}">
                <a16:creationId xmlns:a16="http://schemas.microsoft.com/office/drawing/2014/main" xmlns="" id="{EAFE6C9B-2D08-4632-BD29-3F166AFD8899}"/>
              </a:ext>
            </a:extLst>
          </p:cNvPr>
          <p:cNvPicPr>
            <a:picLocks noChangeAspect="1"/>
          </p:cNvPicPr>
          <p:nvPr/>
        </p:nvPicPr>
        <p:blipFill>
          <a:blip r:embed="rId2"/>
          <a:stretch>
            <a:fillRect/>
          </a:stretch>
        </p:blipFill>
        <p:spPr>
          <a:xfrm>
            <a:off x="1564902" y="1333221"/>
            <a:ext cx="3820670" cy="4391574"/>
          </a:xfrm>
          <a:prstGeom prst="rect">
            <a:avLst/>
          </a:prstGeom>
        </p:spPr>
      </p:pic>
    </p:spTree>
    <p:extLst>
      <p:ext uri="{BB962C8B-B14F-4D97-AF65-F5344CB8AC3E}">
        <p14:creationId xmlns:p14="http://schemas.microsoft.com/office/powerpoint/2010/main" val="61353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B01034-54D5-49B3-9F8A-1D7892DBB1D3}"/>
              </a:ext>
            </a:extLst>
          </p:cNvPr>
          <p:cNvSpPr>
            <a:spLocks noGrp="1"/>
          </p:cNvSpPr>
          <p:nvPr>
            <p:ph type="title"/>
          </p:nvPr>
        </p:nvSpPr>
        <p:spPr/>
        <p:txBody>
          <a:bodyPr/>
          <a:lstStyle/>
          <a:p>
            <a:r>
              <a:rPr lang="en-US" dirty="0"/>
              <a:t>Problem Areas - Taxpayers</a:t>
            </a:r>
          </a:p>
        </p:txBody>
      </p:sp>
      <p:sp>
        <p:nvSpPr>
          <p:cNvPr id="3" name="Content Placeholder 2">
            <a:extLst>
              <a:ext uri="{FF2B5EF4-FFF2-40B4-BE49-F238E27FC236}">
                <a16:creationId xmlns:a16="http://schemas.microsoft.com/office/drawing/2014/main" xmlns="" id="{22585DAB-3166-4C1E-8E89-6A0F035C3336}"/>
              </a:ext>
            </a:extLst>
          </p:cNvPr>
          <p:cNvSpPr>
            <a:spLocks noGrp="1"/>
          </p:cNvSpPr>
          <p:nvPr>
            <p:ph idx="1"/>
          </p:nvPr>
        </p:nvSpPr>
        <p:spPr>
          <a:xfrm>
            <a:off x="1371600" y="1740714"/>
            <a:ext cx="9601200" cy="4712671"/>
          </a:xfrm>
        </p:spPr>
        <p:txBody>
          <a:bodyPr/>
          <a:lstStyle/>
          <a:p>
            <a:r>
              <a:rPr lang="en-US" dirty="0"/>
              <a:t>Using prior owners account and license information when making purchases</a:t>
            </a:r>
          </a:p>
          <a:p>
            <a:r>
              <a:rPr lang="en-US" dirty="0"/>
              <a:t>Renewing ABC license under prior owners name</a:t>
            </a:r>
          </a:p>
          <a:p>
            <a:r>
              <a:rPr lang="en-US" dirty="0"/>
              <a:t>During the transfer of an existing ABC license, there should be a signed agreement between the parties</a:t>
            </a:r>
          </a:p>
          <a:p>
            <a:pPr lvl="1"/>
            <a:r>
              <a:rPr lang="en-US" dirty="0"/>
              <a:t>Per the ABC board, the original license holder is responsible for all of the alcohol purchased during this time frame (normally 60 days)</a:t>
            </a:r>
          </a:p>
          <a:p>
            <a:r>
              <a:rPr lang="en-US" dirty="0"/>
              <a:t>Retailers without a valid sales tax account number</a:t>
            </a:r>
          </a:p>
          <a:p>
            <a:endParaRPr lang="en-US" dirty="0"/>
          </a:p>
        </p:txBody>
      </p:sp>
      <p:sp>
        <p:nvSpPr>
          <p:cNvPr id="4" name="Footer Placeholder 3">
            <a:extLst>
              <a:ext uri="{FF2B5EF4-FFF2-40B4-BE49-F238E27FC236}">
                <a16:creationId xmlns:a16="http://schemas.microsoft.com/office/drawing/2014/main" xmlns="" id="{8806118C-BECF-49BE-AA64-B0FB03CBB46D}"/>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D3A4BF8D-4169-4C63-A966-FE753C2B39A6}"/>
              </a:ext>
            </a:extLst>
          </p:cNvPr>
          <p:cNvSpPr>
            <a:spLocks noGrp="1"/>
          </p:cNvSpPr>
          <p:nvPr>
            <p:ph type="sldNum" sz="quarter" idx="12"/>
          </p:nvPr>
        </p:nvSpPr>
        <p:spPr/>
        <p:txBody>
          <a:bodyPr/>
          <a:lstStyle/>
          <a:p>
            <a:fld id="{69E57DC2-970A-4B3E-BB1C-7A09969E49DF}" type="slidenum">
              <a:rPr lang="en-US" smtClean="0"/>
              <a:t>10</a:t>
            </a:fld>
            <a:endParaRPr lang="en-US" dirty="0"/>
          </a:p>
        </p:txBody>
      </p:sp>
    </p:spTree>
    <p:extLst>
      <p:ext uri="{BB962C8B-B14F-4D97-AF65-F5344CB8AC3E}">
        <p14:creationId xmlns:p14="http://schemas.microsoft.com/office/powerpoint/2010/main" val="134359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9F5FB-5E4C-4B10-952F-69D0C02B66C4}"/>
              </a:ext>
            </a:extLst>
          </p:cNvPr>
          <p:cNvSpPr>
            <a:spLocks noGrp="1"/>
          </p:cNvSpPr>
          <p:nvPr>
            <p:ph type="title"/>
          </p:nvPr>
        </p:nvSpPr>
        <p:spPr/>
        <p:txBody>
          <a:bodyPr/>
          <a:lstStyle/>
          <a:p>
            <a:r>
              <a:rPr lang="en-US" dirty="0"/>
              <a:t>WRAP Field Audit Process</a:t>
            </a:r>
          </a:p>
        </p:txBody>
      </p:sp>
      <p:sp>
        <p:nvSpPr>
          <p:cNvPr id="3" name="Content Placeholder 2">
            <a:extLst>
              <a:ext uri="{FF2B5EF4-FFF2-40B4-BE49-F238E27FC236}">
                <a16:creationId xmlns:a16="http://schemas.microsoft.com/office/drawing/2014/main" xmlns="" id="{38209613-94EA-4826-B517-9A7CD0E460EE}"/>
              </a:ext>
            </a:extLst>
          </p:cNvPr>
          <p:cNvSpPr>
            <a:spLocks noGrp="1"/>
          </p:cNvSpPr>
          <p:nvPr>
            <p:ph idx="1"/>
          </p:nvPr>
        </p:nvSpPr>
        <p:spPr>
          <a:xfrm>
            <a:off x="1371600" y="1627464"/>
            <a:ext cx="9601200" cy="4825922"/>
          </a:xfrm>
        </p:spPr>
        <p:txBody>
          <a:bodyPr>
            <a:normAutofit fontScale="92500" lnSpcReduction="10000"/>
          </a:bodyPr>
          <a:lstStyle/>
          <a:p>
            <a:pPr marL="342900" marR="0" lvl="0" indent="-342900">
              <a:lnSpc>
                <a:spcPct val="107000"/>
              </a:lnSpc>
              <a:spcBef>
                <a:spcPts val="0"/>
              </a:spcBef>
              <a:spcAft>
                <a:spcPts val="0"/>
              </a:spcAft>
              <a:buFont typeface="+mj-lt"/>
              <a:buAutoNum type="arabicParenR"/>
            </a:pPr>
            <a:r>
              <a:rPr lang="en-US" b="1" dirty="0">
                <a:latin typeface="Calibri" panose="020F0502020204030204" pitchFamily="34" charset="0"/>
                <a:ea typeface="Calibri" panose="020F0502020204030204" pitchFamily="34" charset="0"/>
                <a:cs typeface="Times New Roman" panose="02020603050405020304" pitchFamily="18" charset="0"/>
              </a:rPr>
              <a:t>WRAP Audit Research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WRAP data purchases for tobacco, beer and wine are obtained from the Departments records.  The liquor purchases are attained from the ABC records.  Any additional purchase records available through the Department are gathered.</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Verification of the business address and mailing address.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Determine if the business has multiple locations (ABC Licenses can be used)</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Look for contact information, the type of accounts (SLS, PPW, CNU, etc.), and balances on the accounts. Also check for collection issues.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Other important information to note:</a:t>
            </a:r>
          </a:p>
          <a:p>
            <a:pPr marL="873252" lvl="1" indent="-342900">
              <a:lnSpc>
                <a:spcPct val="107000"/>
              </a:lnSpc>
              <a:spcBef>
                <a:spcPts val="0"/>
              </a:spcBef>
              <a:spcAft>
                <a:spcPts val="0"/>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Inquiry Letters</a:t>
            </a:r>
          </a:p>
          <a:p>
            <a:pPr marL="873252" lvl="1" indent="-342900">
              <a:lnSpc>
                <a:spcPct val="107000"/>
              </a:lnSpc>
              <a:spcBef>
                <a:spcPts val="0"/>
              </a:spcBef>
              <a:spcAft>
                <a:spcPts val="0"/>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1099K’s (B-Payee)</a:t>
            </a:r>
          </a:p>
          <a:p>
            <a:pPr marL="873252" lvl="1" indent="-342900">
              <a:lnSpc>
                <a:spcPct val="107000"/>
              </a:lnSpc>
              <a:spcBef>
                <a:spcPts val="0"/>
              </a:spcBef>
              <a:spcAft>
                <a:spcPts val="0"/>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Income Tax Returns </a:t>
            </a:r>
          </a:p>
          <a:p>
            <a:pPr marL="873252" lvl="1" indent="-342900">
              <a:lnSpc>
                <a:spcPct val="107000"/>
              </a:lnSpc>
              <a:spcBef>
                <a:spcPts val="0"/>
              </a:spcBef>
              <a:spcAft>
                <a:spcPts val="0"/>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Bank Account Information (Check all account types when issuing subpoenas)</a:t>
            </a:r>
          </a:p>
          <a:p>
            <a:pPr marL="873252" lvl="1" indent="-342900">
              <a:lnSpc>
                <a:spcPct val="107000"/>
              </a:lnSpc>
              <a:spcBef>
                <a:spcPts val="0"/>
              </a:spcBef>
              <a:spcAft>
                <a:spcPts val="0"/>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Prior Audits</a:t>
            </a:r>
          </a:p>
          <a:p>
            <a:pPr marL="873252" lvl="1" indent="-342900">
              <a:lnSpc>
                <a:spcPct val="107000"/>
              </a:lnSpc>
              <a:spcBef>
                <a:spcPts val="0"/>
              </a:spcBef>
              <a:spcAft>
                <a:spcPts val="0"/>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Verify the business and ownership on Secretary of State</a:t>
            </a:r>
          </a:p>
          <a:p>
            <a:pPr marL="873252" lvl="1" indent="-342900">
              <a:lnSpc>
                <a:spcPct val="107000"/>
              </a:lnSpc>
              <a:spcBef>
                <a:spcPts val="0"/>
              </a:spcBef>
              <a:spcAft>
                <a:spcPts val="0"/>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Research the business online (i.e. Google, Facebook, etc.)</a:t>
            </a:r>
          </a:p>
          <a:p>
            <a:endParaRPr lang="en-US" dirty="0"/>
          </a:p>
        </p:txBody>
      </p:sp>
      <p:sp>
        <p:nvSpPr>
          <p:cNvPr id="4" name="Footer Placeholder 3">
            <a:extLst>
              <a:ext uri="{FF2B5EF4-FFF2-40B4-BE49-F238E27FC236}">
                <a16:creationId xmlns:a16="http://schemas.microsoft.com/office/drawing/2014/main" xmlns="" id="{9D5047C4-8AA4-4A8E-A67C-1C6ADF8D603E}"/>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5759970D-45EB-46DA-98B1-690084C4912F}"/>
              </a:ext>
            </a:extLst>
          </p:cNvPr>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326343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E746-5D49-4E8C-96BD-9831768B8441}"/>
              </a:ext>
            </a:extLst>
          </p:cNvPr>
          <p:cNvSpPr>
            <a:spLocks noGrp="1"/>
          </p:cNvSpPr>
          <p:nvPr>
            <p:ph type="title"/>
          </p:nvPr>
        </p:nvSpPr>
        <p:spPr/>
        <p:txBody>
          <a:bodyPr/>
          <a:lstStyle/>
          <a:p>
            <a:r>
              <a:rPr lang="en-US" b="1" dirty="0"/>
              <a:t>WRAP Appointment Letter</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A73A0972-1FAD-49EA-BD17-6D87E7E28607}"/>
              </a:ext>
            </a:extLst>
          </p:cNvPr>
          <p:cNvSpPr>
            <a:spLocks noGrp="1"/>
          </p:cNvSpPr>
          <p:nvPr>
            <p:ph idx="1"/>
          </p:nvPr>
        </p:nvSpPr>
        <p:spPr>
          <a:xfrm>
            <a:off x="1371600" y="1715547"/>
            <a:ext cx="9601200" cy="4643307"/>
          </a:xfrm>
        </p:spPr>
        <p:txBody>
          <a:bodyPr>
            <a:normAutofit/>
          </a:bodyPr>
          <a:lstStyle/>
          <a:p>
            <a:pPr lvl="0"/>
            <a:r>
              <a:rPr lang="en-US" dirty="0"/>
              <a:t>The WRAP appointment letter notes that Act 2017-294 was passed in 2017, which implemented the Wholesale to Retail Accountability Program. </a:t>
            </a:r>
          </a:p>
          <a:p>
            <a:pPr lvl="0"/>
            <a:r>
              <a:rPr lang="en-US" dirty="0"/>
              <a:t>The letter states the taxpayer’s sales tax returns are in need of further review after comparison of the purchases and reported sales.</a:t>
            </a:r>
          </a:p>
          <a:p>
            <a:pPr lvl="1"/>
            <a:r>
              <a:rPr lang="en-US" dirty="0"/>
              <a:t>From start to finish, the audit should take less than two months</a:t>
            </a:r>
          </a:p>
          <a:p>
            <a:pPr lvl="0"/>
            <a:r>
              <a:rPr lang="en-US" dirty="0"/>
              <a:t>The appointment date is scheduled two weeks from the date of the letter.</a:t>
            </a:r>
          </a:p>
          <a:p>
            <a:pPr lvl="0"/>
            <a:r>
              <a:rPr lang="en-US" dirty="0"/>
              <a:t>A listing of the records needed for the examination is provided and states that both hard-copy and electronic formats should be made available if maintained.</a:t>
            </a:r>
          </a:p>
          <a:p>
            <a:pPr lvl="0"/>
            <a:r>
              <a:rPr lang="en-US" dirty="0"/>
              <a:t>Note: If the taxpayer contacts the Department wanting an extension, one additional week is allowed.</a:t>
            </a:r>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xmlns="" id="{72CC4AB2-C32E-4BBC-9E6B-4B8EE5CF310C}"/>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7E298A56-C7A1-4868-9C45-40787360F5B1}"/>
              </a:ext>
            </a:extLst>
          </p:cNvPr>
          <p:cNvSpPr>
            <a:spLocks noGrp="1"/>
          </p:cNvSpPr>
          <p:nvPr>
            <p:ph type="sldNum" sz="quarter" idx="12"/>
          </p:nvPr>
        </p:nvSpPr>
        <p:spPr/>
        <p:txBody>
          <a:bodyPr/>
          <a:lstStyle/>
          <a:p>
            <a:fld id="{69E57DC2-970A-4B3E-BB1C-7A09969E49DF}" type="slidenum">
              <a:rPr lang="en-US" smtClean="0"/>
              <a:t>12</a:t>
            </a:fld>
            <a:endParaRPr lang="en-US" dirty="0"/>
          </a:p>
        </p:txBody>
      </p:sp>
    </p:spTree>
    <p:extLst>
      <p:ext uri="{BB962C8B-B14F-4D97-AF65-F5344CB8AC3E}">
        <p14:creationId xmlns:p14="http://schemas.microsoft.com/office/powerpoint/2010/main" val="393844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E746-5D49-4E8C-96BD-9831768B8441}"/>
              </a:ext>
            </a:extLst>
          </p:cNvPr>
          <p:cNvSpPr>
            <a:spLocks noGrp="1"/>
          </p:cNvSpPr>
          <p:nvPr>
            <p:ph type="title"/>
          </p:nvPr>
        </p:nvSpPr>
        <p:spPr/>
        <p:txBody>
          <a:bodyPr/>
          <a:lstStyle/>
          <a:p>
            <a:r>
              <a:rPr lang="en-US" b="1" dirty="0"/>
              <a:t>Retail Inspection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A73A0972-1FAD-49EA-BD17-6D87E7E28607}"/>
              </a:ext>
            </a:extLst>
          </p:cNvPr>
          <p:cNvSpPr>
            <a:spLocks noGrp="1"/>
          </p:cNvSpPr>
          <p:nvPr>
            <p:ph idx="1"/>
          </p:nvPr>
        </p:nvSpPr>
        <p:spPr>
          <a:xfrm>
            <a:off x="1371600" y="1638300"/>
            <a:ext cx="9601200" cy="4815086"/>
          </a:xfrm>
        </p:spPr>
        <p:txBody>
          <a:bodyPr>
            <a:normAutofit/>
          </a:bodyPr>
          <a:lstStyle/>
          <a:p>
            <a:pPr lvl="0"/>
            <a:r>
              <a:rPr lang="en-US" dirty="0"/>
              <a:t>Approximately 5-7 days after the appointment letter is sent to the taxpayer, a retail inspection is conducted for each location.</a:t>
            </a:r>
          </a:p>
          <a:p>
            <a:pPr lvl="0"/>
            <a:r>
              <a:rPr lang="en-US" dirty="0"/>
              <a:t>In the retail inspection the business license information is verified, along with the Legal Name, FEIN, Sales Tax Account, and ABC Licenses.</a:t>
            </a:r>
          </a:p>
          <a:p>
            <a:pPr lvl="0"/>
            <a:r>
              <a:rPr lang="en-US" dirty="0"/>
              <a:t>The cigarettes are examined to verify they are stamped.  It is also noted if cigars are being sold.  A c-store/tobacco store is required to maintain 90 days of tobacco invoices at the store.</a:t>
            </a:r>
          </a:p>
          <a:p>
            <a:pPr lvl="0"/>
            <a:r>
              <a:rPr lang="en-US" dirty="0"/>
              <a:t>The following information is also noted:</a:t>
            </a:r>
          </a:p>
          <a:p>
            <a:pPr lvl="1"/>
            <a:r>
              <a:rPr lang="en-US" dirty="0"/>
              <a:t>POS System and Type</a:t>
            </a:r>
          </a:p>
          <a:p>
            <a:pPr lvl="1"/>
            <a:r>
              <a:rPr lang="en-US" dirty="0"/>
              <a:t>Number of registers</a:t>
            </a:r>
          </a:p>
          <a:p>
            <a:pPr lvl="1"/>
            <a:r>
              <a:rPr lang="en-US" dirty="0"/>
              <a:t>Identify as many vendors as possible.</a:t>
            </a:r>
          </a:p>
          <a:p>
            <a:pPr lvl="1"/>
            <a:r>
              <a:rPr lang="en-US" dirty="0"/>
              <a:t>Observe and note the types of items being sold.</a:t>
            </a:r>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xmlns="" id="{72CC4AB2-C32E-4BBC-9E6B-4B8EE5CF310C}"/>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7E298A56-C7A1-4868-9C45-40787360F5B1}"/>
              </a:ext>
            </a:extLst>
          </p:cNvPr>
          <p:cNvSpPr>
            <a:spLocks noGrp="1"/>
          </p:cNvSpPr>
          <p:nvPr>
            <p:ph type="sldNum" sz="quarter" idx="12"/>
          </p:nvPr>
        </p:nvSpPr>
        <p:spPr/>
        <p:txBody>
          <a:bodyPr/>
          <a:lstStyle/>
          <a:p>
            <a:fld id="{69E57DC2-970A-4B3E-BB1C-7A09969E49DF}" type="slidenum">
              <a:rPr lang="en-US" smtClean="0"/>
              <a:t>13</a:t>
            </a:fld>
            <a:endParaRPr lang="en-US" dirty="0"/>
          </a:p>
        </p:txBody>
      </p:sp>
    </p:spTree>
    <p:extLst>
      <p:ext uri="{BB962C8B-B14F-4D97-AF65-F5344CB8AC3E}">
        <p14:creationId xmlns:p14="http://schemas.microsoft.com/office/powerpoint/2010/main" val="140992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E746-5D49-4E8C-96BD-9831768B8441}"/>
              </a:ext>
            </a:extLst>
          </p:cNvPr>
          <p:cNvSpPr>
            <a:spLocks noGrp="1"/>
          </p:cNvSpPr>
          <p:nvPr>
            <p:ph type="title"/>
          </p:nvPr>
        </p:nvSpPr>
        <p:spPr/>
        <p:txBody>
          <a:bodyPr/>
          <a:lstStyle/>
          <a:p>
            <a:r>
              <a:rPr lang="en-US" b="1" dirty="0"/>
              <a:t>WRAP Audit and Interview</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A73A0972-1FAD-49EA-BD17-6D87E7E28607}"/>
              </a:ext>
            </a:extLst>
          </p:cNvPr>
          <p:cNvSpPr>
            <a:spLocks noGrp="1"/>
          </p:cNvSpPr>
          <p:nvPr>
            <p:ph idx="1"/>
          </p:nvPr>
        </p:nvSpPr>
        <p:spPr>
          <a:xfrm>
            <a:off x="1371600" y="1715548"/>
            <a:ext cx="9601200" cy="4737838"/>
          </a:xfrm>
        </p:spPr>
        <p:txBody>
          <a:bodyPr>
            <a:normAutofit fontScale="92500"/>
          </a:bodyPr>
          <a:lstStyle/>
          <a:p>
            <a:pPr lvl="0"/>
            <a:r>
              <a:rPr lang="en-US" dirty="0"/>
              <a:t>At the audit appointment the owner or POA should be interviewed.  The questions on the WRAP Audit Taxpayer Questionnaire should be discussed in detail.</a:t>
            </a:r>
          </a:p>
          <a:p>
            <a:pPr lvl="0"/>
            <a:r>
              <a:rPr lang="en-US" dirty="0"/>
              <a:t>Business Information: Legal ownership, addresses, POA, tax rates, operating hours, etc.</a:t>
            </a:r>
          </a:p>
          <a:p>
            <a:pPr lvl="0"/>
            <a:r>
              <a:rPr lang="en-US" dirty="0"/>
              <a:t>Store Products and Markup Percentages: List of items sold, who purchases inventory and method of payment, tobacco buydowns/rebates, 1099K’s, list of vendors, overall markup, etc.</a:t>
            </a:r>
          </a:p>
          <a:p>
            <a:pPr lvl="0"/>
            <a:r>
              <a:rPr lang="en-US" dirty="0"/>
              <a:t>Sales – Procedures, Records, and Reports: Nontaxable or exempt sales, EBT/Food Stamps, type of POS system, types of records maintained, who prepares the returns, etc.</a:t>
            </a:r>
          </a:p>
          <a:p>
            <a:pPr lvl="0"/>
            <a:r>
              <a:rPr lang="en-US" dirty="0"/>
              <a:t>Employees: Number of employees, how they are paid, withdrawals, etc.</a:t>
            </a:r>
          </a:p>
          <a:p>
            <a:pPr lvl="0"/>
            <a:r>
              <a:rPr lang="en-US" dirty="0"/>
              <a:t>Payment Methods and Bank Accounts: Forms of payments received, who deposits money, list of all bank accounts, any purchases paid with cash, etc.</a:t>
            </a:r>
          </a:p>
          <a:p>
            <a:pPr lvl="0"/>
            <a:r>
              <a:rPr lang="en-US" dirty="0"/>
              <a:t>If the taxpayer does not show up for the appointment, refuses to provide records, or refuses to provide complete records, a subpoena can be issued.  </a:t>
            </a:r>
          </a:p>
          <a:p>
            <a:endParaRPr lang="en-US" dirty="0"/>
          </a:p>
        </p:txBody>
      </p:sp>
      <p:sp>
        <p:nvSpPr>
          <p:cNvPr id="4" name="Footer Placeholder 3">
            <a:extLst>
              <a:ext uri="{FF2B5EF4-FFF2-40B4-BE49-F238E27FC236}">
                <a16:creationId xmlns:a16="http://schemas.microsoft.com/office/drawing/2014/main" xmlns="" id="{72CC4AB2-C32E-4BBC-9E6B-4B8EE5CF310C}"/>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7E298A56-C7A1-4868-9C45-40787360F5B1}"/>
              </a:ext>
            </a:extLst>
          </p:cNvPr>
          <p:cNvSpPr>
            <a:spLocks noGrp="1"/>
          </p:cNvSpPr>
          <p:nvPr>
            <p:ph type="sldNum" sz="quarter" idx="12"/>
          </p:nvPr>
        </p:nvSpPr>
        <p:spPr/>
        <p:txBody>
          <a:bodyPr/>
          <a:lstStyle/>
          <a:p>
            <a:fld id="{69E57DC2-970A-4B3E-BB1C-7A09969E49DF}" type="slidenum">
              <a:rPr lang="en-US" smtClean="0"/>
              <a:t>14</a:t>
            </a:fld>
            <a:endParaRPr lang="en-US" dirty="0"/>
          </a:p>
        </p:txBody>
      </p:sp>
    </p:spTree>
    <p:extLst>
      <p:ext uri="{BB962C8B-B14F-4D97-AF65-F5344CB8AC3E}">
        <p14:creationId xmlns:p14="http://schemas.microsoft.com/office/powerpoint/2010/main" val="294953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E746-5D49-4E8C-96BD-9831768B8441}"/>
              </a:ext>
            </a:extLst>
          </p:cNvPr>
          <p:cNvSpPr>
            <a:spLocks noGrp="1"/>
          </p:cNvSpPr>
          <p:nvPr>
            <p:ph type="title"/>
          </p:nvPr>
        </p:nvSpPr>
        <p:spPr/>
        <p:txBody>
          <a:bodyPr/>
          <a:lstStyle/>
          <a:p>
            <a:r>
              <a:rPr lang="en-US" b="1" dirty="0"/>
              <a:t>Subpoenas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A73A0972-1FAD-49EA-BD17-6D87E7E28607}"/>
              </a:ext>
            </a:extLst>
          </p:cNvPr>
          <p:cNvSpPr>
            <a:spLocks noGrp="1"/>
          </p:cNvSpPr>
          <p:nvPr>
            <p:ph idx="1"/>
          </p:nvPr>
        </p:nvSpPr>
        <p:spPr>
          <a:xfrm>
            <a:off x="1467828" y="1883328"/>
            <a:ext cx="9601200" cy="4039300"/>
          </a:xfrm>
        </p:spPr>
        <p:txBody>
          <a:bodyPr/>
          <a:lstStyle/>
          <a:p>
            <a:pPr lvl="0"/>
            <a:r>
              <a:rPr lang="en-US" dirty="0"/>
              <a:t>A subpoena can be issued to the following:</a:t>
            </a:r>
          </a:p>
          <a:p>
            <a:pPr lvl="0"/>
            <a:r>
              <a:rPr lang="en-US" dirty="0"/>
              <a:t>Taxpayer</a:t>
            </a:r>
          </a:p>
          <a:p>
            <a:pPr lvl="0"/>
            <a:r>
              <a:rPr lang="en-US" dirty="0"/>
              <a:t>Banks</a:t>
            </a:r>
          </a:p>
          <a:p>
            <a:pPr lvl="0"/>
            <a:r>
              <a:rPr lang="en-US" dirty="0"/>
              <a:t>Vendors</a:t>
            </a:r>
          </a:p>
          <a:p>
            <a:pPr lvl="0"/>
            <a:r>
              <a:rPr lang="en-US" dirty="0"/>
              <a:t>Credit Card Companies</a:t>
            </a:r>
          </a:p>
          <a:p>
            <a:endParaRPr lang="en-US" dirty="0"/>
          </a:p>
        </p:txBody>
      </p:sp>
      <p:sp>
        <p:nvSpPr>
          <p:cNvPr id="4" name="Footer Placeholder 3">
            <a:extLst>
              <a:ext uri="{FF2B5EF4-FFF2-40B4-BE49-F238E27FC236}">
                <a16:creationId xmlns:a16="http://schemas.microsoft.com/office/drawing/2014/main" xmlns="" id="{72CC4AB2-C32E-4BBC-9E6B-4B8EE5CF310C}"/>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7E298A56-C7A1-4868-9C45-40787360F5B1}"/>
              </a:ext>
            </a:extLst>
          </p:cNvPr>
          <p:cNvSpPr>
            <a:spLocks noGrp="1"/>
          </p:cNvSpPr>
          <p:nvPr>
            <p:ph type="sldNum" sz="quarter" idx="12"/>
          </p:nvPr>
        </p:nvSpPr>
        <p:spPr/>
        <p:txBody>
          <a:bodyPr/>
          <a:lstStyle/>
          <a:p>
            <a:fld id="{69E57DC2-970A-4B3E-BB1C-7A09969E49DF}" type="slidenum">
              <a:rPr lang="en-US" smtClean="0"/>
              <a:t>15</a:t>
            </a:fld>
            <a:endParaRPr lang="en-US" dirty="0"/>
          </a:p>
        </p:txBody>
      </p:sp>
    </p:spTree>
    <p:extLst>
      <p:ext uri="{BB962C8B-B14F-4D97-AF65-F5344CB8AC3E}">
        <p14:creationId xmlns:p14="http://schemas.microsoft.com/office/powerpoint/2010/main" val="386849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E746-5D49-4E8C-96BD-9831768B8441}"/>
              </a:ext>
            </a:extLst>
          </p:cNvPr>
          <p:cNvSpPr>
            <a:spLocks noGrp="1"/>
          </p:cNvSpPr>
          <p:nvPr>
            <p:ph type="title"/>
          </p:nvPr>
        </p:nvSpPr>
        <p:spPr>
          <a:xfrm>
            <a:off x="1371600" y="685800"/>
            <a:ext cx="9601200" cy="1485900"/>
          </a:xfrm>
        </p:spPr>
        <p:txBody>
          <a:bodyPr/>
          <a:lstStyle/>
          <a:p>
            <a:r>
              <a:rPr lang="en-US" b="1"/>
              <a:t>WRAP Audit Procedures</a:t>
            </a:r>
            <a:r>
              <a:rPr lang="en-US"/>
              <a:t/>
            </a:r>
            <a:br>
              <a:rPr lang="en-US"/>
            </a:br>
            <a:endParaRPr lang="en-US" dirty="0"/>
          </a:p>
        </p:txBody>
      </p:sp>
      <p:sp>
        <p:nvSpPr>
          <p:cNvPr id="3" name="Content Placeholder 2">
            <a:extLst>
              <a:ext uri="{FF2B5EF4-FFF2-40B4-BE49-F238E27FC236}">
                <a16:creationId xmlns:a16="http://schemas.microsoft.com/office/drawing/2014/main" xmlns="" id="{A73A0972-1FAD-49EA-BD17-6D87E7E28607}"/>
              </a:ext>
            </a:extLst>
          </p:cNvPr>
          <p:cNvSpPr>
            <a:spLocks noGrp="1"/>
          </p:cNvSpPr>
          <p:nvPr>
            <p:ph idx="1"/>
          </p:nvPr>
        </p:nvSpPr>
        <p:spPr>
          <a:xfrm>
            <a:off x="1371600" y="1858161"/>
            <a:ext cx="9601200" cy="4467137"/>
          </a:xfrm>
        </p:spPr>
        <p:txBody>
          <a:bodyPr/>
          <a:lstStyle/>
          <a:p>
            <a:pPr lvl="0"/>
            <a:r>
              <a:rPr lang="en-US"/>
              <a:t>All records provided by a taxpayer will be examined.</a:t>
            </a:r>
          </a:p>
          <a:p>
            <a:pPr lvl="0"/>
            <a:r>
              <a:rPr lang="en-US"/>
              <a:t>If the taxpayer does not provide sales records, then an indirect audit approach is necessary. </a:t>
            </a:r>
          </a:p>
          <a:p>
            <a:pPr lvl="0"/>
            <a:r>
              <a:rPr lang="en-US"/>
              <a:t>Based on the best information available the taxpayer’s monthly sales will be calculated and compared to the reported sales.  Any discrepancies will be included in the audit.</a:t>
            </a:r>
          </a:p>
          <a:p>
            <a:pPr lvl="0"/>
            <a:r>
              <a:rPr lang="en-US"/>
              <a:t>The audit methods used in the majority of WRAP audits have been either actual POS records or a Purchase Markup.</a:t>
            </a:r>
          </a:p>
          <a:p>
            <a:pPr marL="0" indent="0">
              <a:buNone/>
            </a:pPr>
            <a:r>
              <a:rPr lang="en-US"/>
              <a:t> </a:t>
            </a:r>
          </a:p>
          <a:p>
            <a:endParaRPr lang="en-US" dirty="0"/>
          </a:p>
        </p:txBody>
      </p:sp>
      <p:sp>
        <p:nvSpPr>
          <p:cNvPr id="4" name="Footer Placeholder 3">
            <a:extLst>
              <a:ext uri="{FF2B5EF4-FFF2-40B4-BE49-F238E27FC236}">
                <a16:creationId xmlns:a16="http://schemas.microsoft.com/office/drawing/2014/main" xmlns="" id="{72CC4AB2-C32E-4BBC-9E6B-4B8EE5CF310C}"/>
              </a:ext>
            </a:extLst>
          </p:cNvPr>
          <p:cNvSpPr>
            <a:spLocks noGrp="1"/>
          </p:cNvSpPr>
          <p:nvPr>
            <p:ph type="ftr" sz="quarter" idx="11"/>
          </p:nvPr>
        </p:nvSpPr>
        <p:spPr>
          <a:xfrm>
            <a:off x="2893564" y="6453386"/>
            <a:ext cx="6280830" cy="404614"/>
          </a:xfrm>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7E298A56-C7A1-4868-9C45-40787360F5B1}"/>
              </a:ext>
            </a:extLst>
          </p:cNvPr>
          <p:cNvSpPr>
            <a:spLocks noGrp="1"/>
          </p:cNvSpPr>
          <p:nvPr>
            <p:ph type="sldNum" sz="quarter" idx="12"/>
          </p:nvPr>
        </p:nvSpPr>
        <p:spPr>
          <a:xfrm>
            <a:off x="9472736" y="6453386"/>
            <a:ext cx="1596292" cy="404614"/>
          </a:xfrm>
        </p:spPr>
        <p:txBody>
          <a:bodyPr/>
          <a:lstStyle/>
          <a:p>
            <a:fld id="{69E57DC2-970A-4B3E-BB1C-7A09969E49DF}" type="slidenum">
              <a:rPr lang="en-US" smtClean="0"/>
              <a:t>16</a:t>
            </a:fld>
            <a:endParaRPr lang="en-US" dirty="0"/>
          </a:p>
        </p:txBody>
      </p:sp>
    </p:spTree>
    <p:extLst>
      <p:ext uri="{BB962C8B-B14F-4D97-AF65-F5344CB8AC3E}">
        <p14:creationId xmlns:p14="http://schemas.microsoft.com/office/powerpoint/2010/main" val="76841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E746-5D49-4E8C-96BD-9831768B8441}"/>
              </a:ext>
            </a:extLst>
          </p:cNvPr>
          <p:cNvSpPr>
            <a:spLocks noGrp="1"/>
          </p:cNvSpPr>
          <p:nvPr>
            <p:ph type="title"/>
          </p:nvPr>
        </p:nvSpPr>
        <p:spPr/>
        <p:txBody>
          <a:bodyPr/>
          <a:lstStyle/>
          <a:p>
            <a:r>
              <a:rPr lang="en-US" b="1" dirty="0"/>
              <a:t>WRAP - Purchase Markup</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A73A0972-1FAD-49EA-BD17-6D87E7E28607}"/>
              </a:ext>
            </a:extLst>
          </p:cNvPr>
          <p:cNvSpPr>
            <a:spLocks noGrp="1"/>
          </p:cNvSpPr>
          <p:nvPr>
            <p:ph idx="1"/>
          </p:nvPr>
        </p:nvSpPr>
        <p:spPr>
          <a:xfrm>
            <a:off x="1371600" y="1698770"/>
            <a:ext cx="9601200" cy="4584584"/>
          </a:xfrm>
        </p:spPr>
        <p:txBody>
          <a:bodyPr/>
          <a:lstStyle/>
          <a:p>
            <a:pPr lvl="0"/>
            <a:r>
              <a:rPr lang="en-US" dirty="0"/>
              <a:t>C-Store – A standard 35% markup is applied to the purchases to calculate the total sales for the period.</a:t>
            </a:r>
          </a:p>
          <a:p>
            <a:pPr lvl="0"/>
            <a:r>
              <a:rPr lang="en-US" dirty="0"/>
              <a:t>The average of the </a:t>
            </a:r>
            <a:r>
              <a:rPr lang="en-US" b="1" i="1" dirty="0"/>
              <a:t>Food and Beverage Stores 47.80% </a:t>
            </a:r>
            <a:r>
              <a:rPr lang="en-US" dirty="0"/>
              <a:t>and</a:t>
            </a:r>
            <a:r>
              <a:rPr lang="en-US" b="1" i="1" dirty="0"/>
              <a:t> Gasoline Stations 23.29%</a:t>
            </a:r>
            <a:r>
              <a:rPr lang="en-US" dirty="0"/>
              <a:t> from the 2014 IRS Statistical Information – Nonfarm Sole-Proprietorship Statistics is 35%.</a:t>
            </a:r>
          </a:p>
          <a:p>
            <a:pPr lvl="0"/>
            <a:r>
              <a:rPr lang="en-US" dirty="0"/>
              <a:t>Restaurants – 203% is used for full service, limited service, and drinking places.</a:t>
            </a:r>
          </a:p>
          <a:p>
            <a:pPr lvl="0"/>
            <a:r>
              <a:rPr lang="en-US" dirty="0"/>
              <a:t>Liquor or Package Stores and Tobacco Stores - A classified markup is being calculated while conducting the audit, since a standard markup is not available.</a:t>
            </a:r>
          </a:p>
          <a:p>
            <a:endParaRPr lang="en-US" dirty="0"/>
          </a:p>
        </p:txBody>
      </p:sp>
      <p:sp>
        <p:nvSpPr>
          <p:cNvPr id="4" name="Footer Placeholder 3">
            <a:extLst>
              <a:ext uri="{FF2B5EF4-FFF2-40B4-BE49-F238E27FC236}">
                <a16:creationId xmlns:a16="http://schemas.microsoft.com/office/drawing/2014/main" xmlns="" id="{72CC4AB2-C32E-4BBC-9E6B-4B8EE5CF310C}"/>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7E298A56-C7A1-4868-9C45-40787360F5B1}"/>
              </a:ext>
            </a:extLst>
          </p:cNvPr>
          <p:cNvSpPr>
            <a:spLocks noGrp="1"/>
          </p:cNvSpPr>
          <p:nvPr>
            <p:ph type="sldNum" sz="quarter" idx="12"/>
          </p:nvPr>
        </p:nvSpPr>
        <p:spPr/>
        <p:txBody>
          <a:bodyPr/>
          <a:lstStyle/>
          <a:p>
            <a:fld id="{69E57DC2-970A-4B3E-BB1C-7A09969E49DF}" type="slidenum">
              <a:rPr lang="en-US" smtClean="0"/>
              <a:t>17</a:t>
            </a:fld>
            <a:endParaRPr lang="en-US" dirty="0"/>
          </a:p>
        </p:txBody>
      </p:sp>
    </p:spTree>
    <p:extLst>
      <p:ext uri="{BB962C8B-B14F-4D97-AF65-F5344CB8AC3E}">
        <p14:creationId xmlns:p14="http://schemas.microsoft.com/office/powerpoint/2010/main" val="341873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72CC4AB2-C32E-4BBC-9E6B-4B8EE5CF310C}"/>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7E298A56-C7A1-4868-9C45-40787360F5B1}"/>
              </a:ext>
            </a:extLst>
          </p:cNvPr>
          <p:cNvSpPr>
            <a:spLocks noGrp="1"/>
          </p:cNvSpPr>
          <p:nvPr>
            <p:ph type="sldNum" sz="quarter" idx="12"/>
          </p:nvPr>
        </p:nvSpPr>
        <p:spPr/>
        <p:txBody>
          <a:bodyPr/>
          <a:lstStyle/>
          <a:p>
            <a:fld id="{69E57DC2-970A-4B3E-BB1C-7A09969E49DF}" type="slidenum">
              <a:rPr lang="en-US" smtClean="0"/>
              <a:t>18</a:t>
            </a:fld>
            <a:endParaRPr lang="en-US" dirty="0"/>
          </a:p>
        </p:txBody>
      </p:sp>
      <p:pic>
        <p:nvPicPr>
          <p:cNvPr id="6" name="Picture 5">
            <a:extLst>
              <a:ext uri="{FF2B5EF4-FFF2-40B4-BE49-F238E27FC236}">
                <a16:creationId xmlns:a16="http://schemas.microsoft.com/office/drawing/2014/main" xmlns="" id="{20E23C38-AB3C-41EB-BB25-BE568B623BA4}"/>
              </a:ext>
            </a:extLst>
          </p:cNvPr>
          <p:cNvPicPr>
            <a:picLocks noChangeAspect="1"/>
          </p:cNvPicPr>
          <p:nvPr/>
        </p:nvPicPr>
        <p:blipFill>
          <a:blip r:embed="rId2"/>
          <a:stretch>
            <a:fillRect/>
          </a:stretch>
        </p:blipFill>
        <p:spPr>
          <a:xfrm>
            <a:off x="2720604" y="315411"/>
            <a:ext cx="7550278" cy="5998030"/>
          </a:xfrm>
          <a:prstGeom prst="rect">
            <a:avLst/>
          </a:prstGeom>
        </p:spPr>
      </p:pic>
    </p:spTree>
    <p:extLst>
      <p:ext uri="{BB962C8B-B14F-4D97-AF65-F5344CB8AC3E}">
        <p14:creationId xmlns:p14="http://schemas.microsoft.com/office/powerpoint/2010/main" val="118174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7EF65-F894-4A04-8472-0CEE54E467AF}"/>
              </a:ext>
            </a:extLst>
          </p:cNvPr>
          <p:cNvSpPr>
            <a:spLocks noGrp="1"/>
          </p:cNvSpPr>
          <p:nvPr>
            <p:ph type="title"/>
          </p:nvPr>
        </p:nvSpPr>
        <p:spPr>
          <a:xfrm>
            <a:off x="1233379" y="266517"/>
            <a:ext cx="9601200" cy="1485900"/>
          </a:xfrm>
        </p:spPr>
        <p:txBody>
          <a:bodyPr/>
          <a:lstStyle/>
          <a:p>
            <a:r>
              <a:rPr lang="en-US" dirty="0"/>
              <a:t>WRAP Results to date:</a:t>
            </a:r>
          </a:p>
        </p:txBody>
      </p:sp>
      <p:sp>
        <p:nvSpPr>
          <p:cNvPr id="4" name="Footer Placeholder 3">
            <a:extLst>
              <a:ext uri="{FF2B5EF4-FFF2-40B4-BE49-F238E27FC236}">
                <a16:creationId xmlns:a16="http://schemas.microsoft.com/office/drawing/2014/main" xmlns="" id="{98C7199E-3576-4AA0-A405-038324463278}"/>
              </a:ext>
            </a:extLst>
          </p:cNvPr>
          <p:cNvSpPr>
            <a:spLocks noGrp="1"/>
          </p:cNvSpPr>
          <p:nvPr>
            <p:ph type="ftr" sz="quarter" idx="11"/>
          </p:nvPr>
        </p:nvSpPr>
        <p:spPr>
          <a:xfrm>
            <a:off x="2893564" y="6453386"/>
            <a:ext cx="6280830" cy="404614"/>
          </a:xfrm>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77AF6D0A-0864-49F0-8D5C-09AB7340738A}"/>
              </a:ext>
            </a:extLst>
          </p:cNvPr>
          <p:cNvSpPr>
            <a:spLocks noGrp="1"/>
          </p:cNvSpPr>
          <p:nvPr>
            <p:ph type="sldNum" sz="quarter" idx="12"/>
          </p:nvPr>
        </p:nvSpPr>
        <p:spPr>
          <a:xfrm>
            <a:off x="9472736" y="6453386"/>
            <a:ext cx="1596292" cy="404614"/>
          </a:xfrm>
        </p:spPr>
        <p:txBody>
          <a:bodyPr/>
          <a:lstStyle/>
          <a:p>
            <a:fld id="{69E57DC2-970A-4B3E-BB1C-7A09969E49DF}" type="slidenum">
              <a:rPr lang="en-US" smtClean="0"/>
              <a:t>19</a:t>
            </a:fld>
            <a:endParaRPr lang="en-US" dirty="0"/>
          </a:p>
        </p:txBody>
      </p:sp>
      <p:pic>
        <p:nvPicPr>
          <p:cNvPr id="8" name="Picture 7">
            <a:extLst>
              <a:ext uri="{FF2B5EF4-FFF2-40B4-BE49-F238E27FC236}">
                <a16:creationId xmlns:a16="http://schemas.microsoft.com/office/drawing/2014/main" xmlns="" id="{2AE922D8-97BA-4FAF-BD79-322ABFD4B508}"/>
              </a:ext>
            </a:extLst>
          </p:cNvPr>
          <p:cNvPicPr>
            <a:picLocks noChangeAspect="1"/>
          </p:cNvPicPr>
          <p:nvPr/>
        </p:nvPicPr>
        <p:blipFill>
          <a:blip r:embed="rId2"/>
          <a:stretch>
            <a:fillRect/>
          </a:stretch>
        </p:blipFill>
        <p:spPr>
          <a:xfrm>
            <a:off x="3562510" y="1162412"/>
            <a:ext cx="5066980" cy="5039305"/>
          </a:xfrm>
          <a:prstGeom prst="rect">
            <a:avLst/>
          </a:prstGeom>
        </p:spPr>
      </p:pic>
    </p:spTree>
    <p:extLst>
      <p:ext uri="{BB962C8B-B14F-4D97-AF65-F5344CB8AC3E}">
        <p14:creationId xmlns:p14="http://schemas.microsoft.com/office/powerpoint/2010/main" val="305134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25AA9-9B0F-4797-BB7A-5288EBABE194}"/>
              </a:ext>
            </a:extLst>
          </p:cNvPr>
          <p:cNvSpPr>
            <a:spLocks noGrp="1"/>
          </p:cNvSpPr>
          <p:nvPr>
            <p:ph type="title"/>
          </p:nvPr>
        </p:nvSpPr>
        <p:spPr>
          <a:xfrm>
            <a:off x="1371600" y="685800"/>
            <a:ext cx="9601200" cy="1485900"/>
          </a:xfrm>
        </p:spPr>
        <p:txBody>
          <a:bodyPr/>
          <a:lstStyle/>
          <a:p>
            <a:r>
              <a:rPr lang="en-US"/>
              <a:t>WRAP Law</a:t>
            </a:r>
            <a:endParaRPr lang="en-US" dirty="0"/>
          </a:p>
        </p:txBody>
      </p:sp>
      <p:sp>
        <p:nvSpPr>
          <p:cNvPr id="3" name="Content Placeholder 2">
            <a:extLst>
              <a:ext uri="{FF2B5EF4-FFF2-40B4-BE49-F238E27FC236}">
                <a16:creationId xmlns:a16="http://schemas.microsoft.com/office/drawing/2014/main" xmlns="" id="{8E488A21-DE0F-493B-898E-51BCAEB16FDF}"/>
              </a:ext>
            </a:extLst>
          </p:cNvPr>
          <p:cNvSpPr>
            <a:spLocks noGrp="1"/>
          </p:cNvSpPr>
          <p:nvPr>
            <p:ph idx="1"/>
          </p:nvPr>
        </p:nvSpPr>
        <p:spPr>
          <a:xfrm>
            <a:off x="1371600" y="1656825"/>
            <a:ext cx="10087761" cy="4702029"/>
          </a:xfrm>
        </p:spPr>
        <p:txBody>
          <a:bodyPr>
            <a:normAutofit fontScale="70000" lnSpcReduction="20000"/>
          </a:bodyPr>
          <a:lstStyle/>
          <a:p>
            <a:pPr marL="0" indent="0">
              <a:buNone/>
            </a:pPr>
            <a:r>
              <a:rPr lang="en-US" sz="2400"/>
              <a:t>Act 2017-294, codified </a:t>
            </a:r>
            <a:r>
              <a:rPr lang="en-US" sz="2300" u="sng"/>
              <a:t>Code of Alabama 1975, §40-23-260</a:t>
            </a:r>
            <a:r>
              <a:rPr lang="en-US" sz="2400"/>
              <a:t>, established the wholesale retail accountability program, requires new information be provided to the Alabama Department of Revenue in five areas:</a:t>
            </a:r>
          </a:p>
          <a:p>
            <a:endParaRPr lang="en-US" sz="2400"/>
          </a:p>
          <a:p>
            <a:r>
              <a:rPr lang="en-US" sz="2400"/>
              <a:t>1099k Information – requires payment settlement entities to report credit card transactions to the ADOR</a:t>
            </a:r>
          </a:p>
          <a:p>
            <a:pPr lvl="1"/>
            <a:r>
              <a:rPr lang="en-US" sz="2400"/>
              <a:t>Due April 30, 2018</a:t>
            </a:r>
          </a:p>
          <a:p>
            <a:pPr lvl="1"/>
            <a:r>
              <a:rPr lang="en-US" sz="2400"/>
              <a:t>This information is reported to the IRS annually</a:t>
            </a:r>
          </a:p>
          <a:p>
            <a:r>
              <a:rPr lang="en-US" sz="2400"/>
              <a:t>Beer And Wine Distributors – report sales</a:t>
            </a:r>
          </a:p>
          <a:p>
            <a:pPr lvl="1"/>
            <a:r>
              <a:rPr lang="en-US" sz="2400"/>
              <a:t>Due July 1, 2018</a:t>
            </a:r>
          </a:p>
          <a:p>
            <a:r>
              <a:rPr lang="en-US" sz="2400"/>
              <a:t>Tobacco Distributors – report sales</a:t>
            </a:r>
          </a:p>
          <a:p>
            <a:pPr lvl="1"/>
            <a:r>
              <a:rPr lang="en-US" sz="2400"/>
              <a:t>Due July 1, 2018</a:t>
            </a:r>
          </a:p>
          <a:p>
            <a:r>
              <a:rPr lang="en-US" sz="2400"/>
              <a:t>Municipal Business Privilege License  - report each application completed</a:t>
            </a:r>
          </a:p>
          <a:p>
            <a:pPr marL="800100" lvl="1" indent="-342900">
              <a:buFont typeface="Arial" panose="020B0604020202020204" pitchFamily="34" charset="0"/>
              <a:buChar char="•"/>
            </a:pPr>
            <a:r>
              <a:rPr lang="en-US" sz="2400"/>
              <a:t>Due October 1, 2019</a:t>
            </a:r>
          </a:p>
          <a:p>
            <a:pPr marL="800100" lvl="1" indent="-342900">
              <a:buFont typeface="Arial" panose="020B0604020202020204" pitchFamily="34" charset="0"/>
              <a:buChar char="•"/>
            </a:pPr>
            <a:r>
              <a:rPr lang="en-US" sz="2400"/>
              <a:t>Counties are currently reporting this data</a:t>
            </a:r>
          </a:p>
          <a:p>
            <a:r>
              <a:rPr lang="en-US" sz="2400"/>
              <a:t>Make WRAP data available to local governments</a:t>
            </a:r>
          </a:p>
          <a:p>
            <a:pPr marL="800100" lvl="1" indent="-342900">
              <a:buFont typeface="Arial" panose="020B0604020202020204" pitchFamily="34" charset="0"/>
              <a:buChar char="•"/>
            </a:pPr>
            <a:r>
              <a:rPr lang="en-US" sz="2400"/>
              <a:t>Available September 2019</a:t>
            </a:r>
          </a:p>
          <a:p>
            <a:endParaRPr lang="en-US" dirty="0"/>
          </a:p>
        </p:txBody>
      </p:sp>
      <p:sp>
        <p:nvSpPr>
          <p:cNvPr id="4" name="Footer Placeholder 3">
            <a:extLst>
              <a:ext uri="{FF2B5EF4-FFF2-40B4-BE49-F238E27FC236}">
                <a16:creationId xmlns:a16="http://schemas.microsoft.com/office/drawing/2014/main" xmlns="" id="{C93D160E-CAA3-46FB-9D1D-75CDA9EC17C1}"/>
              </a:ext>
            </a:extLst>
          </p:cNvPr>
          <p:cNvSpPr>
            <a:spLocks noGrp="1"/>
          </p:cNvSpPr>
          <p:nvPr>
            <p:ph type="ftr" sz="quarter" idx="11"/>
          </p:nvPr>
        </p:nvSpPr>
        <p:spPr>
          <a:xfrm>
            <a:off x="2893564" y="6453386"/>
            <a:ext cx="6280830" cy="404614"/>
          </a:xfrm>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8997B358-891E-4775-8A44-A9442807DC27}"/>
              </a:ext>
            </a:extLst>
          </p:cNvPr>
          <p:cNvSpPr>
            <a:spLocks noGrp="1"/>
          </p:cNvSpPr>
          <p:nvPr>
            <p:ph type="sldNum" sz="quarter" idx="12"/>
          </p:nvPr>
        </p:nvSpPr>
        <p:spPr>
          <a:xfrm>
            <a:off x="9472736" y="6453386"/>
            <a:ext cx="1596292" cy="404614"/>
          </a:xfrm>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1559154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67BD38-466E-45D8-98E7-5667F0AB9E7F}"/>
              </a:ext>
            </a:extLst>
          </p:cNvPr>
          <p:cNvSpPr>
            <a:spLocks noGrp="1"/>
          </p:cNvSpPr>
          <p:nvPr>
            <p:ph type="title"/>
          </p:nvPr>
        </p:nvSpPr>
        <p:spPr/>
        <p:txBody>
          <a:bodyPr/>
          <a:lstStyle/>
          <a:p>
            <a:r>
              <a:rPr lang="en-US" dirty="0"/>
              <a:t>Additional tidbits</a:t>
            </a:r>
          </a:p>
        </p:txBody>
      </p:sp>
      <p:sp>
        <p:nvSpPr>
          <p:cNvPr id="3" name="Content Placeholder 2">
            <a:extLst>
              <a:ext uri="{FF2B5EF4-FFF2-40B4-BE49-F238E27FC236}">
                <a16:creationId xmlns:a16="http://schemas.microsoft.com/office/drawing/2014/main" xmlns="" id="{53FDAD81-B44F-46D5-B60F-05B29FD5A016}"/>
              </a:ext>
            </a:extLst>
          </p:cNvPr>
          <p:cNvSpPr>
            <a:spLocks noGrp="1"/>
          </p:cNvSpPr>
          <p:nvPr>
            <p:ph idx="1"/>
          </p:nvPr>
        </p:nvSpPr>
        <p:spPr>
          <a:xfrm>
            <a:off x="1371600" y="1732326"/>
            <a:ext cx="9601200" cy="4439874"/>
          </a:xfrm>
        </p:spPr>
        <p:txBody>
          <a:bodyPr/>
          <a:lstStyle/>
          <a:p>
            <a:r>
              <a:rPr lang="en-US" dirty="0"/>
              <a:t>Currently, we have vendors/distributors that voluntarily report all of their sales (including groceries and non alcoholic purchases)</a:t>
            </a:r>
          </a:p>
          <a:p>
            <a:pPr lvl="1"/>
            <a:r>
              <a:rPr lang="en-US" dirty="0"/>
              <a:t>These sales are used by the Field Audit Section as an audit tool</a:t>
            </a:r>
          </a:p>
          <a:p>
            <a:pPr lvl="1"/>
            <a:endParaRPr lang="en-US" dirty="0"/>
          </a:p>
          <a:p>
            <a:r>
              <a:rPr lang="en-US" dirty="0"/>
              <a:t>The Alabama Beverage Control Board requires licensed retailers to maintain on premise 12 months of purchase invoices. The retailer should also have available  three years worth of purchase information upon request. </a:t>
            </a:r>
          </a:p>
        </p:txBody>
      </p:sp>
      <p:sp>
        <p:nvSpPr>
          <p:cNvPr id="4" name="Footer Placeholder 3">
            <a:extLst>
              <a:ext uri="{FF2B5EF4-FFF2-40B4-BE49-F238E27FC236}">
                <a16:creationId xmlns:a16="http://schemas.microsoft.com/office/drawing/2014/main" xmlns="" id="{99B79EA3-B304-4DD3-96EC-134A559CA4ED}"/>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3D544247-127A-4BDB-A68F-29C345838BFF}"/>
              </a:ext>
            </a:extLst>
          </p:cNvPr>
          <p:cNvSpPr>
            <a:spLocks noGrp="1"/>
          </p:cNvSpPr>
          <p:nvPr>
            <p:ph type="sldNum" sz="quarter" idx="12"/>
          </p:nvPr>
        </p:nvSpPr>
        <p:spPr/>
        <p:txBody>
          <a:bodyPr/>
          <a:lstStyle/>
          <a:p>
            <a:fld id="{69E57DC2-970A-4B3E-BB1C-7A09969E49DF}" type="slidenum">
              <a:rPr lang="en-US" smtClean="0"/>
              <a:t>20</a:t>
            </a:fld>
            <a:endParaRPr lang="en-US" dirty="0"/>
          </a:p>
        </p:txBody>
      </p:sp>
    </p:spTree>
    <p:extLst>
      <p:ext uri="{BB962C8B-B14F-4D97-AF65-F5344CB8AC3E}">
        <p14:creationId xmlns:p14="http://schemas.microsoft.com/office/powerpoint/2010/main" val="188575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F931C-5A5D-4A6E-A3B9-A70A432D3310}"/>
              </a:ext>
            </a:extLst>
          </p:cNvPr>
          <p:cNvSpPr>
            <a:spLocks noGrp="1"/>
          </p:cNvSpPr>
          <p:nvPr>
            <p:ph type="title"/>
          </p:nvPr>
        </p:nvSpPr>
        <p:spPr/>
        <p:txBody>
          <a:bodyPr/>
          <a:lstStyle/>
          <a:p>
            <a:r>
              <a:rPr lang="en-US" dirty="0"/>
              <a:t>WRAP Unit contact information</a:t>
            </a:r>
          </a:p>
        </p:txBody>
      </p:sp>
      <p:sp>
        <p:nvSpPr>
          <p:cNvPr id="4" name="Footer Placeholder 3">
            <a:extLst>
              <a:ext uri="{FF2B5EF4-FFF2-40B4-BE49-F238E27FC236}">
                <a16:creationId xmlns:a16="http://schemas.microsoft.com/office/drawing/2014/main" xmlns="" id="{92D9574F-F68A-4FFB-95A4-720ED34A064A}"/>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82450A44-AE6E-4288-BFE7-D99F13179A15}"/>
              </a:ext>
            </a:extLst>
          </p:cNvPr>
          <p:cNvSpPr>
            <a:spLocks noGrp="1"/>
          </p:cNvSpPr>
          <p:nvPr>
            <p:ph type="sldNum" sz="quarter" idx="12"/>
          </p:nvPr>
        </p:nvSpPr>
        <p:spPr/>
        <p:txBody>
          <a:bodyPr/>
          <a:lstStyle/>
          <a:p>
            <a:fld id="{69E57DC2-970A-4B3E-BB1C-7A09969E49DF}" type="slidenum">
              <a:rPr lang="en-US" smtClean="0"/>
              <a:t>21</a:t>
            </a:fld>
            <a:endParaRPr lang="en-US" dirty="0"/>
          </a:p>
        </p:txBody>
      </p:sp>
      <p:sp>
        <p:nvSpPr>
          <p:cNvPr id="7" name="Content Placeholder 6">
            <a:extLst>
              <a:ext uri="{FF2B5EF4-FFF2-40B4-BE49-F238E27FC236}">
                <a16:creationId xmlns:a16="http://schemas.microsoft.com/office/drawing/2014/main" xmlns="" id="{900E9B9C-F656-4658-9BFD-9E5A4BAED7E8}"/>
              </a:ext>
            </a:extLst>
          </p:cNvPr>
          <p:cNvSpPr>
            <a:spLocks noGrp="1"/>
          </p:cNvSpPr>
          <p:nvPr>
            <p:ph idx="1"/>
          </p:nvPr>
        </p:nvSpPr>
        <p:spPr>
          <a:xfrm>
            <a:off x="1371600" y="1638300"/>
            <a:ext cx="9601200" cy="4815086"/>
          </a:xfrm>
        </p:spPr>
        <p:txBody>
          <a:bodyPr>
            <a:normAutofit fontScale="92500" lnSpcReduction="20000"/>
          </a:bodyPr>
          <a:lstStyle/>
          <a:p>
            <a:pPr marL="0" indent="0">
              <a:buNone/>
            </a:pPr>
            <a:r>
              <a:rPr lang="en-US" dirty="0">
                <a:latin typeface="+mj-lt"/>
              </a:rPr>
              <a:t>WRAP Contact #:		334-353-0440</a:t>
            </a:r>
          </a:p>
          <a:p>
            <a:pPr marL="0" indent="0">
              <a:buNone/>
            </a:pPr>
            <a:r>
              <a:rPr lang="en-US" dirty="0">
                <a:latin typeface="+mj-lt"/>
              </a:rPr>
              <a:t>WRAP Email:	</a:t>
            </a:r>
            <a:r>
              <a:rPr lang="en-US" dirty="0">
                <a:latin typeface="+mj-lt"/>
                <a:hlinkClick r:id="rId2"/>
              </a:rPr>
              <a:t>wrap@revenue.alabama.gov</a:t>
            </a:r>
            <a:r>
              <a:rPr lang="en-US" dirty="0">
                <a:latin typeface="+mj-lt"/>
              </a:rPr>
              <a:t>	</a:t>
            </a:r>
          </a:p>
          <a:p>
            <a:pPr marL="0" indent="0">
              <a:buNone/>
            </a:pPr>
            <a:endParaRPr lang="en-US" dirty="0">
              <a:latin typeface="+mj-lt"/>
            </a:endParaRPr>
          </a:p>
          <a:p>
            <a:pPr marL="0" indent="0">
              <a:buNone/>
            </a:pPr>
            <a:r>
              <a:rPr lang="en-US" sz="1600" dirty="0">
                <a:solidFill>
                  <a:prstClr val="black"/>
                </a:solidFill>
                <a:latin typeface="+mj-lt"/>
                <a:ea typeface="+mj-ea"/>
                <a:cs typeface="+mj-cs"/>
              </a:rPr>
              <a:t>WRAP Personnel:</a:t>
            </a:r>
            <a:br>
              <a:rPr lang="en-US" sz="1600" dirty="0">
                <a:solidFill>
                  <a:prstClr val="black"/>
                </a:solidFill>
                <a:latin typeface="+mj-lt"/>
                <a:ea typeface="+mj-ea"/>
                <a:cs typeface="+mj-cs"/>
              </a:rPr>
            </a:br>
            <a:r>
              <a:rPr lang="en-US" sz="1600" dirty="0">
                <a:solidFill>
                  <a:prstClr val="black"/>
                </a:solidFill>
                <a:latin typeface="+mj-lt"/>
                <a:ea typeface="+mj-ea"/>
                <a:cs typeface="+mj-cs"/>
              </a:rPr>
              <a:t/>
            </a:r>
            <a:br>
              <a:rPr lang="en-US" sz="1600" dirty="0">
                <a:solidFill>
                  <a:prstClr val="black"/>
                </a:solidFill>
                <a:latin typeface="+mj-lt"/>
                <a:ea typeface="+mj-ea"/>
                <a:cs typeface="+mj-cs"/>
              </a:rPr>
            </a:br>
            <a:r>
              <a:rPr lang="en-US" sz="1600" dirty="0">
                <a:solidFill>
                  <a:prstClr val="black"/>
                </a:solidFill>
                <a:latin typeface="+mj-lt"/>
                <a:ea typeface="+mj-ea"/>
                <a:cs typeface="+mj-cs"/>
              </a:rPr>
              <a:t>	Shirley Aiken, Examiner	</a:t>
            </a:r>
            <a:br>
              <a:rPr lang="en-US" sz="1600" dirty="0">
                <a:solidFill>
                  <a:prstClr val="black"/>
                </a:solidFill>
                <a:latin typeface="+mj-lt"/>
                <a:ea typeface="+mj-ea"/>
                <a:cs typeface="+mj-cs"/>
              </a:rPr>
            </a:br>
            <a:r>
              <a:rPr lang="en-US" sz="1600" dirty="0">
                <a:solidFill>
                  <a:prstClr val="black"/>
                </a:solidFill>
                <a:latin typeface="+mj-lt"/>
                <a:ea typeface="+mj-ea"/>
                <a:cs typeface="+mj-cs"/>
              </a:rPr>
              <a:t>	Bill Crownover, Examiner</a:t>
            </a:r>
            <a:br>
              <a:rPr lang="en-US" sz="1600" dirty="0">
                <a:solidFill>
                  <a:prstClr val="black"/>
                </a:solidFill>
                <a:latin typeface="+mj-lt"/>
                <a:ea typeface="+mj-ea"/>
                <a:cs typeface="+mj-cs"/>
              </a:rPr>
            </a:br>
            <a:r>
              <a:rPr lang="en-US" sz="1600" dirty="0">
                <a:solidFill>
                  <a:prstClr val="black"/>
                </a:solidFill>
                <a:latin typeface="+mj-lt"/>
                <a:ea typeface="+mj-ea"/>
                <a:cs typeface="+mj-cs"/>
              </a:rPr>
              <a:t>	Tina Miller, Examiner</a:t>
            </a:r>
            <a:br>
              <a:rPr lang="en-US" sz="1600" dirty="0">
                <a:solidFill>
                  <a:prstClr val="black"/>
                </a:solidFill>
                <a:latin typeface="+mj-lt"/>
                <a:ea typeface="+mj-ea"/>
                <a:cs typeface="+mj-cs"/>
              </a:rPr>
            </a:br>
            <a:r>
              <a:rPr lang="en-US" sz="1600" dirty="0">
                <a:solidFill>
                  <a:prstClr val="black"/>
                </a:solidFill>
                <a:latin typeface="+mj-lt"/>
                <a:ea typeface="+mj-ea"/>
                <a:cs typeface="+mj-cs"/>
              </a:rPr>
              <a:t>	Lori Price, Examiner</a:t>
            </a:r>
            <a:br>
              <a:rPr lang="en-US" sz="1600" dirty="0">
                <a:solidFill>
                  <a:prstClr val="black"/>
                </a:solidFill>
                <a:latin typeface="+mj-lt"/>
                <a:ea typeface="+mj-ea"/>
                <a:cs typeface="+mj-cs"/>
              </a:rPr>
            </a:br>
            <a:r>
              <a:rPr lang="en-US" sz="1600" dirty="0">
                <a:solidFill>
                  <a:prstClr val="black"/>
                </a:solidFill>
                <a:latin typeface="+mj-lt"/>
                <a:ea typeface="+mj-ea"/>
                <a:cs typeface="+mj-cs"/>
              </a:rPr>
              <a:t>	Leslie Rollins, Examiner</a:t>
            </a:r>
            <a:br>
              <a:rPr lang="en-US" sz="1600" dirty="0">
                <a:solidFill>
                  <a:prstClr val="black"/>
                </a:solidFill>
                <a:latin typeface="+mj-lt"/>
                <a:ea typeface="+mj-ea"/>
                <a:cs typeface="+mj-cs"/>
              </a:rPr>
            </a:br>
            <a:r>
              <a:rPr lang="en-US" sz="1600" dirty="0">
                <a:solidFill>
                  <a:prstClr val="black"/>
                </a:solidFill>
                <a:latin typeface="+mj-lt"/>
                <a:ea typeface="+mj-ea"/>
                <a:cs typeface="+mj-cs"/>
              </a:rPr>
              <a:t/>
            </a:r>
            <a:br>
              <a:rPr lang="en-US" sz="1600" dirty="0">
                <a:solidFill>
                  <a:prstClr val="black"/>
                </a:solidFill>
                <a:latin typeface="+mj-lt"/>
                <a:ea typeface="+mj-ea"/>
                <a:cs typeface="+mj-cs"/>
              </a:rPr>
            </a:br>
            <a:r>
              <a:rPr lang="en-US" sz="1600" dirty="0">
                <a:solidFill>
                  <a:prstClr val="black"/>
                </a:solidFill>
                <a:latin typeface="+mj-lt"/>
                <a:ea typeface="+mj-ea"/>
                <a:cs typeface="+mj-cs"/>
              </a:rPr>
              <a:t>	Brenda Champlin, Accounting Technician</a:t>
            </a:r>
            <a:br>
              <a:rPr lang="en-US" sz="1600" dirty="0">
                <a:solidFill>
                  <a:prstClr val="black"/>
                </a:solidFill>
                <a:latin typeface="+mj-lt"/>
                <a:ea typeface="+mj-ea"/>
                <a:cs typeface="+mj-cs"/>
              </a:rPr>
            </a:br>
            <a:r>
              <a:rPr lang="en-US" sz="1600" dirty="0">
                <a:solidFill>
                  <a:prstClr val="black"/>
                </a:solidFill>
                <a:latin typeface="+mj-lt"/>
                <a:ea typeface="+mj-ea"/>
                <a:cs typeface="+mj-cs"/>
              </a:rPr>
              <a:t>	Amy Jordan, Accounting Technician</a:t>
            </a:r>
            <a:br>
              <a:rPr lang="en-US" sz="1600" dirty="0">
                <a:solidFill>
                  <a:prstClr val="black"/>
                </a:solidFill>
                <a:latin typeface="+mj-lt"/>
                <a:ea typeface="+mj-ea"/>
                <a:cs typeface="+mj-cs"/>
              </a:rPr>
            </a:br>
            <a:r>
              <a:rPr lang="en-US" sz="1600" dirty="0">
                <a:solidFill>
                  <a:prstClr val="black"/>
                </a:solidFill>
                <a:latin typeface="+mj-lt"/>
                <a:ea typeface="+mj-ea"/>
                <a:cs typeface="+mj-cs"/>
              </a:rPr>
              <a:t>	Rosalie “Rose” Popwell, Accounting Technician</a:t>
            </a:r>
            <a:br>
              <a:rPr lang="en-US" sz="1600" dirty="0">
                <a:solidFill>
                  <a:prstClr val="black"/>
                </a:solidFill>
                <a:latin typeface="+mj-lt"/>
                <a:ea typeface="+mj-ea"/>
                <a:cs typeface="+mj-cs"/>
              </a:rPr>
            </a:br>
            <a:r>
              <a:rPr lang="en-US" sz="1600" dirty="0">
                <a:solidFill>
                  <a:prstClr val="black"/>
                </a:solidFill>
                <a:latin typeface="+mj-lt"/>
                <a:ea typeface="+mj-ea"/>
                <a:cs typeface="+mj-cs"/>
              </a:rPr>
              <a:t/>
            </a:r>
            <a:br>
              <a:rPr lang="en-US" sz="1600" dirty="0">
                <a:solidFill>
                  <a:prstClr val="black"/>
                </a:solidFill>
                <a:latin typeface="+mj-lt"/>
                <a:ea typeface="+mj-ea"/>
                <a:cs typeface="+mj-cs"/>
              </a:rPr>
            </a:br>
            <a:r>
              <a:rPr lang="en-US" sz="1600" dirty="0">
                <a:solidFill>
                  <a:prstClr val="black"/>
                </a:solidFill>
                <a:latin typeface="+mj-lt"/>
                <a:ea typeface="+mj-ea"/>
                <a:cs typeface="+mj-cs"/>
              </a:rPr>
              <a:t>	Kayla Montgomery, Administrative Assistant</a:t>
            </a:r>
            <a:br>
              <a:rPr lang="en-US" sz="1600" dirty="0">
                <a:solidFill>
                  <a:prstClr val="black"/>
                </a:solidFill>
                <a:latin typeface="+mj-lt"/>
                <a:ea typeface="+mj-ea"/>
                <a:cs typeface="+mj-cs"/>
              </a:rPr>
            </a:br>
            <a:r>
              <a:rPr lang="en-US" sz="1600" dirty="0">
                <a:solidFill>
                  <a:prstClr val="black"/>
                </a:solidFill>
                <a:latin typeface="+mj-lt"/>
                <a:ea typeface="+mj-ea"/>
                <a:cs typeface="+mj-cs"/>
              </a:rPr>
              <a:t>	</a:t>
            </a:r>
            <a:br>
              <a:rPr lang="en-US" sz="1600" dirty="0">
                <a:solidFill>
                  <a:prstClr val="black"/>
                </a:solidFill>
                <a:latin typeface="+mj-lt"/>
                <a:ea typeface="+mj-ea"/>
                <a:cs typeface="+mj-cs"/>
              </a:rPr>
            </a:br>
            <a:r>
              <a:rPr lang="en-US" sz="1600" dirty="0">
                <a:solidFill>
                  <a:prstClr val="black"/>
                </a:solidFill>
                <a:latin typeface="+mj-lt"/>
                <a:ea typeface="+mj-ea"/>
                <a:cs typeface="+mj-cs"/>
              </a:rPr>
              <a:t/>
            </a:r>
            <a:br>
              <a:rPr lang="en-US" sz="1600" dirty="0">
                <a:solidFill>
                  <a:prstClr val="black"/>
                </a:solidFill>
                <a:latin typeface="+mj-lt"/>
                <a:ea typeface="+mj-ea"/>
                <a:cs typeface="+mj-cs"/>
              </a:rPr>
            </a:br>
            <a:r>
              <a:rPr lang="en-US" sz="1600" dirty="0">
                <a:solidFill>
                  <a:prstClr val="black"/>
                </a:solidFill>
                <a:latin typeface="+mj-lt"/>
                <a:ea typeface="+mj-ea"/>
                <a:cs typeface="+mj-cs"/>
              </a:rPr>
              <a:t>Lee Ann Rouse, Manager</a:t>
            </a:r>
            <a:br>
              <a:rPr lang="en-US" sz="1600" dirty="0">
                <a:solidFill>
                  <a:prstClr val="black"/>
                </a:solidFill>
                <a:latin typeface="+mj-lt"/>
                <a:ea typeface="+mj-ea"/>
                <a:cs typeface="+mj-cs"/>
              </a:rPr>
            </a:br>
            <a:r>
              <a:rPr lang="en-US" sz="1600" dirty="0">
                <a:solidFill>
                  <a:prstClr val="black"/>
                </a:solidFill>
                <a:latin typeface="+mj-lt"/>
                <a:ea typeface="+mj-ea"/>
                <a:cs typeface="+mj-cs"/>
              </a:rPr>
              <a:t>334-353-8411</a:t>
            </a:r>
            <a:br>
              <a:rPr lang="en-US" sz="1600" dirty="0">
                <a:solidFill>
                  <a:prstClr val="black"/>
                </a:solidFill>
                <a:latin typeface="+mj-lt"/>
                <a:ea typeface="+mj-ea"/>
                <a:cs typeface="+mj-cs"/>
              </a:rPr>
            </a:br>
            <a:r>
              <a:rPr lang="en-US" sz="1600" dirty="0" err="1">
                <a:solidFill>
                  <a:prstClr val="black"/>
                </a:solidFill>
                <a:latin typeface="+mj-lt"/>
                <a:ea typeface="+mj-ea"/>
                <a:cs typeface="+mj-cs"/>
                <a:hlinkClick r:id="rId3">
                  <a:extLst>
                    <a:ext uri="{A12FA001-AC4F-418D-AE19-62706E023703}">
                      <ahyp:hlinkClr xmlns:ahyp="http://schemas.microsoft.com/office/drawing/2018/hyperlinkcolor" xmlns="" val="tx"/>
                    </a:ext>
                  </a:extLst>
                </a:hlinkClick>
              </a:rPr>
              <a:t>Leeann.Rouse@revenue.Alabama.Gov</a:t>
            </a:r>
            <a:r>
              <a:rPr lang="en-US" sz="1600" dirty="0">
                <a:solidFill>
                  <a:prstClr val="black"/>
                </a:solidFill>
                <a:latin typeface="+mj-lt"/>
                <a:ea typeface="+mj-ea"/>
                <a:cs typeface="+mj-cs"/>
              </a:rPr>
              <a:t/>
            </a:r>
            <a:br>
              <a:rPr lang="en-US" sz="1600" dirty="0">
                <a:solidFill>
                  <a:prstClr val="black"/>
                </a:solidFill>
                <a:latin typeface="+mj-lt"/>
                <a:ea typeface="+mj-ea"/>
                <a:cs typeface="+mj-cs"/>
              </a:rPr>
            </a:br>
            <a:r>
              <a:rPr lang="en-US" sz="1600" dirty="0">
                <a:solidFill>
                  <a:prstClr val="black"/>
                </a:solidFill>
                <a:latin typeface="+mj-lt"/>
                <a:ea typeface="+mj-ea"/>
                <a:cs typeface="+mj-cs"/>
              </a:rPr>
              <a:t/>
            </a:r>
            <a:br>
              <a:rPr lang="en-US" sz="1600" dirty="0">
                <a:solidFill>
                  <a:prstClr val="black"/>
                </a:solidFill>
                <a:latin typeface="+mj-lt"/>
                <a:ea typeface="+mj-ea"/>
                <a:cs typeface="+mj-cs"/>
              </a:rPr>
            </a:br>
            <a:endParaRPr lang="en-US" dirty="0">
              <a:latin typeface="+mj-lt"/>
            </a:endParaRPr>
          </a:p>
        </p:txBody>
      </p:sp>
    </p:spTree>
    <p:extLst>
      <p:ext uri="{BB962C8B-B14F-4D97-AF65-F5344CB8AC3E}">
        <p14:creationId xmlns:p14="http://schemas.microsoft.com/office/powerpoint/2010/main" val="159703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ED910F-12AE-421F-8D41-3817B03A0E6E}"/>
              </a:ext>
            </a:extLst>
          </p:cNvPr>
          <p:cNvSpPr>
            <a:spLocks noGrp="1"/>
          </p:cNvSpPr>
          <p:nvPr>
            <p:ph type="title"/>
          </p:nvPr>
        </p:nvSpPr>
        <p:spPr/>
        <p:txBody>
          <a:bodyPr/>
          <a:lstStyle/>
          <a:p>
            <a:r>
              <a:rPr lang="en-US" dirty="0"/>
              <a:t>WRAP Program	</a:t>
            </a:r>
          </a:p>
        </p:txBody>
      </p:sp>
      <p:sp>
        <p:nvSpPr>
          <p:cNvPr id="3" name="Content Placeholder 2">
            <a:extLst>
              <a:ext uri="{FF2B5EF4-FFF2-40B4-BE49-F238E27FC236}">
                <a16:creationId xmlns:a16="http://schemas.microsoft.com/office/drawing/2014/main" xmlns="" id="{BABF5C94-EC2D-4D38-A45E-84869C9BDE4D}"/>
              </a:ext>
            </a:extLst>
          </p:cNvPr>
          <p:cNvSpPr>
            <a:spLocks noGrp="1"/>
          </p:cNvSpPr>
          <p:nvPr>
            <p:ph idx="1"/>
          </p:nvPr>
        </p:nvSpPr>
        <p:spPr>
          <a:xfrm>
            <a:off x="1371600" y="1551963"/>
            <a:ext cx="9601200" cy="4315437"/>
          </a:xfrm>
        </p:spPr>
        <p:txBody>
          <a:bodyPr>
            <a:normAutofit fontScale="92500" lnSpcReduction="20000"/>
          </a:bodyPr>
          <a:lstStyle/>
          <a:p>
            <a:pPr lvl="0"/>
            <a:r>
              <a:rPr lang="en-US" dirty="0"/>
              <a:t>ADOR has implemented a two-prong approach:</a:t>
            </a:r>
          </a:p>
          <a:p>
            <a:pPr lvl="0"/>
            <a:endParaRPr lang="en-US" dirty="0"/>
          </a:p>
          <a:p>
            <a:pPr lvl="1"/>
            <a:r>
              <a:rPr lang="en-US" dirty="0"/>
              <a:t>WRAP Inquiry Letters – </a:t>
            </a:r>
          </a:p>
          <a:p>
            <a:pPr lvl="2"/>
            <a:r>
              <a:rPr lang="en-US" dirty="0"/>
              <a:t>When the analysis of the WRAP Data shows that reported sales are less than purchases for a specific period, an inquiry letter is sent to the taxpayer.  The inquiry letter provides the total purchases for the period, reported sales, and calculates the amount of sales tax potentially underpaid.  A standard computed markup is applied to the total purchases and then compared to the sales reported on the sales tax return.  The inquiry letter allows the taxpayer 30 days to contact the Department to correct any discrepancies.</a:t>
            </a:r>
          </a:p>
          <a:p>
            <a:pPr lvl="1"/>
            <a:r>
              <a:rPr lang="en-US" dirty="0"/>
              <a:t>WRAP Audit Leads – </a:t>
            </a:r>
          </a:p>
          <a:p>
            <a:pPr lvl="2"/>
            <a:r>
              <a:rPr lang="en-US" dirty="0"/>
              <a:t>The most egregious taxpayers from the analysis of the WRAP Data will be distributed to District Offices all over the State of Alabama for audit.   </a:t>
            </a:r>
          </a:p>
          <a:p>
            <a:pPr lvl="0"/>
            <a:endParaRPr lang="en-US" b="1" i="1" dirty="0"/>
          </a:p>
          <a:p>
            <a:pPr lvl="0"/>
            <a:r>
              <a:rPr lang="en-US" b="1" i="1" dirty="0"/>
              <a:t>The goal is to change the behavior of non-compliant taxpayers.</a:t>
            </a:r>
          </a:p>
          <a:p>
            <a:endParaRPr lang="en-US" dirty="0"/>
          </a:p>
        </p:txBody>
      </p:sp>
      <p:sp>
        <p:nvSpPr>
          <p:cNvPr id="4" name="Footer Placeholder 3">
            <a:extLst>
              <a:ext uri="{FF2B5EF4-FFF2-40B4-BE49-F238E27FC236}">
                <a16:creationId xmlns:a16="http://schemas.microsoft.com/office/drawing/2014/main" xmlns="" id="{0765AD57-8A36-487B-982D-0D2A9747129C}"/>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728889E9-EA80-4145-A281-B790408626B1}"/>
              </a:ext>
            </a:extLst>
          </p:cNvPr>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54983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A3FE3-764A-485D-8926-B96E9EE47F8E}"/>
              </a:ext>
            </a:extLst>
          </p:cNvPr>
          <p:cNvSpPr>
            <a:spLocks noGrp="1"/>
          </p:cNvSpPr>
          <p:nvPr>
            <p:ph type="title"/>
          </p:nvPr>
        </p:nvSpPr>
        <p:spPr/>
        <p:txBody>
          <a:bodyPr/>
          <a:lstStyle/>
          <a:p>
            <a:r>
              <a:rPr lang="en-US" dirty="0"/>
              <a:t>Before WRAP </a:t>
            </a:r>
          </a:p>
        </p:txBody>
      </p:sp>
      <p:sp>
        <p:nvSpPr>
          <p:cNvPr id="3" name="Content Placeholder 2">
            <a:extLst>
              <a:ext uri="{FF2B5EF4-FFF2-40B4-BE49-F238E27FC236}">
                <a16:creationId xmlns:a16="http://schemas.microsoft.com/office/drawing/2014/main" xmlns="" id="{D02104C0-AE5E-4399-9C21-A3B3D530AFE6}"/>
              </a:ext>
            </a:extLst>
          </p:cNvPr>
          <p:cNvSpPr>
            <a:spLocks noGrp="1"/>
          </p:cNvSpPr>
          <p:nvPr>
            <p:ph idx="1"/>
          </p:nvPr>
        </p:nvSpPr>
        <p:spPr>
          <a:xfrm>
            <a:off x="1371600" y="1782659"/>
            <a:ext cx="9601200" cy="4022521"/>
          </a:xfrm>
        </p:spPr>
        <p:txBody>
          <a:bodyPr>
            <a:normAutofit fontScale="92500" lnSpcReduction="20000"/>
          </a:bodyPr>
          <a:lstStyle/>
          <a:p>
            <a:r>
              <a:rPr lang="en-US" dirty="0"/>
              <a:t>Sales tax returns were filed showing:</a:t>
            </a:r>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r>
              <a:rPr lang="en-US" dirty="0"/>
              <a:t>Before the WRAP program, verification required an audit of each taxpayer</a:t>
            </a:r>
          </a:p>
          <a:p>
            <a:pPr lvl="1"/>
            <a:r>
              <a:rPr lang="en-US" dirty="0"/>
              <a:t>There are  59,285 active sales tax accounts </a:t>
            </a:r>
          </a:p>
          <a:p>
            <a:pPr lvl="1"/>
            <a:r>
              <a:rPr lang="en-US" dirty="0"/>
              <a:t>There are 103 Sales tax auditors</a:t>
            </a:r>
          </a:p>
          <a:p>
            <a:pPr lvl="2"/>
            <a:r>
              <a:rPr lang="en-US" dirty="0"/>
              <a:t>86 instate auditors, located throughout Alabama in the 9 Taxpayer Service Centers</a:t>
            </a:r>
          </a:p>
          <a:p>
            <a:pPr lvl="3"/>
            <a:r>
              <a:rPr lang="en-US" dirty="0"/>
              <a:t>Auburn/Opelika, Shoals, Montgomery, Mobile, Dothan, Gadsden, Huntsville, Tuscaloosa and Jefferson/Shelby</a:t>
            </a:r>
          </a:p>
          <a:p>
            <a:pPr lvl="2"/>
            <a:r>
              <a:rPr lang="en-US" dirty="0"/>
              <a:t>17 Foreign Auditors, located in Alabama (7), Georgia (4), Tennessee (2), New York, North Carolina, Mississippi and Florida.</a:t>
            </a:r>
          </a:p>
        </p:txBody>
      </p:sp>
      <p:graphicFrame>
        <p:nvGraphicFramePr>
          <p:cNvPr id="4" name="Table 3">
            <a:extLst>
              <a:ext uri="{FF2B5EF4-FFF2-40B4-BE49-F238E27FC236}">
                <a16:creationId xmlns:a16="http://schemas.microsoft.com/office/drawing/2014/main" xmlns="" id="{AE59A538-9831-448D-A5E0-CCF9F2C8A0D7}"/>
              </a:ext>
            </a:extLst>
          </p:cNvPr>
          <p:cNvGraphicFramePr>
            <a:graphicFrameLocks noGrp="1"/>
          </p:cNvGraphicFramePr>
          <p:nvPr>
            <p:extLst>
              <p:ext uri="{D42A27DB-BD31-4B8C-83A1-F6EECF244321}">
                <p14:modId xmlns:p14="http://schemas.microsoft.com/office/powerpoint/2010/main" val="3790496730"/>
              </p:ext>
            </p:extLst>
          </p:nvPr>
        </p:nvGraphicFramePr>
        <p:xfrm>
          <a:off x="2125445" y="2234443"/>
          <a:ext cx="3360956" cy="942975"/>
        </p:xfrm>
        <a:graphic>
          <a:graphicData uri="http://schemas.openxmlformats.org/drawingml/2006/table">
            <a:tbl>
              <a:tblPr>
                <a:tableStyleId>{5C22544A-7EE6-4342-B048-85BDC9FD1C3A}</a:tableStyleId>
              </a:tblPr>
              <a:tblGrid>
                <a:gridCol w="3360956">
                  <a:extLst>
                    <a:ext uri="{9D8B030D-6E8A-4147-A177-3AD203B41FA5}">
                      <a16:colId xmlns:a16="http://schemas.microsoft.com/office/drawing/2014/main" xmlns="" val="3284146029"/>
                    </a:ext>
                  </a:extLst>
                </a:gridCol>
              </a:tblGrid>
              <a:tr h="301340">
                <a:tc>
                  <a:txBody>
                    <a:bodyPr/>
                    <a:lstStyle/>
                    <a:p>
                      <a:pPr algn="l" rtl="0" fontAlgn="ctr"/>
                      <a:r>
                        <a:rPr lang="en-US" sz="2000" u="none" strike="noStrike" dirty="0">
                          <a:effectLst/>
                        </a:rPr>
                        <a:t>Gross Sales</a:t>
                      </a:r>
                      <a:endParaRPr lang="en-US" sz="2000" b="0" i="1" u="none" strike="noStrike" dirty="0">
                        <a:solidFill>
                          <a:srgbClr val="191B0E"/>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xmlns="" val="3169169259"/>
                  </a:ext>
                </a:extLst>
              </a:tr>
              <a:tr h="301340">
                <a:tc>
                  <a:txBody>
                    <a:bodyPr/>
                    <a:lstStyle/>
                    <a:p>
                      <a:pPr marL="0" indent="0" algn="l" rtl="0" fontAlgn="ctr">
                        <a:buFontTx/>
                        <a:buNone/>
                      </a:pPr>
                      <a:r>
                        <a:rPr lang="en-US" sz="1100" u="none" strike="noStrike" dirty="0">
                          <a:effectLst/>
                        </a:rPr>
                        <a:t>(less)</a:t>
                      </a:r>
                      <a:r>
                        <a:rPr lang="en-US" sz="2000" u="none" strike="noStrike" dirty="0">
                          <a:effectLst/>
                        </a:rPr>
                        <a:t>Deductions</a:t>
                      </a:r>
                      <a:endParaRPr lang="en-US" sz="2000" b="0" i="1" u="none" strike="noStrike" dirty="0">
                        <a:solidFill>
                          <a:srgbClr val="191B0E"/>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xmlns="" val="2120869804"/>
                  </a:ext>
                </a:extLst>
              </a:tr>
              <a:tr h="309710">
                <a:tc>
                  <a:txBody>
                    <a:bodyPr/>
                    <a:lstStyle/>
                    <a:p>
                      <a:pPr algn="l" fontAlgn="b"/>
                      <a:r>
                        <a:rPr lang="en-US" sz="2000" u="none" strike="noStrike" dirty="0">
                          <a:effectLst/>
                        </a:rPr>
                        <a:t>= Taxable Measure</a:t>
                      </a:r>
                      <a:endParaRPr lang="en-US" sz="2000" b="0" i="1" u="none" strike="noStrike" dirty="0">
                        <a:solidFill>
                          <a:srgbClr val="191B0E"/>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xmlns="" val="3187955161"/>
                  </a:ext>
                </a:extLst>
              </a:tr>
            </a:tbl>
          </a:graphicData>
        </a:graphic>
      </p:graphicFrame>
      <p:sp>
        <p:nvSpPr>
          <p:cNvPr id="5" name="Footer Placeholder 4">
            <a:extLst>
              <a:ext uri="{FF2B5EF4-FFF2-40B4-BE49-F238E27FC236}">
                <a16:creationId xmlns:a16="http://schemas.microsoft.com/office/drawing/2014/main" xmlns="" id="{67F5BD8A-4FD5-4DD0-AA87-C4019E8620CE}"/>
              </a:ext>
            </a:extLst>
          </p:cNvPr>
          <p:cNvSpPr>
            <a:spLocks noGrp="1"/>
          </p:cNvSpPr>
          <p:nvPr>
            <p:ph type="ftr" sz="quarter" idx="11"/>
          </p:nvPr>
        </p:nvSpPr>
        <p:spPr/>
        <p:txBody>
          <a:bodyPr/>
          <a:lstStyle/>
          <a:p>
            <a:r>
              <a:rPr lang="en-US"/>
              <a:t>Alabama Department of Revenue, WRAP </a:t>
            </a:r>
            <a:endParaRPr lang="en-US" dirty="0"/>
          </a:p>
        </p:txBody>
      </p:sp>
      <p:sp>
        <p:nvSpPr>
          <p:cNvPr id="6" name="Slide Number Placeholder 5">
            <a:extLst>
              <a:ext uri="{FF2B5EF4-FFF2-40B4-BE49-F238E27FC236}">
                <a16:creationId xmlns:a16="http://schemas.microsoft.com/office/drawing/2014/main" xmlns="" id="{C76A565F-1451-4C91-8E23-A35CB19BC50E}"/>
              </a:ext>
            </a:extLst>
          </p:cNvPr>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313911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FF120-364E-4C69-9415-EA382F53D229}"/>
              </a:ext>
            </a:extLst>
          </p:cNvPr>
          <p:cNvSpPr>
            <a:spLocks noGrp="1"/>
          </p:cNvSpPr>
          <p:nvPr>
            <p:ph type="title"/>
          </p:nvPr>
        </p:nvSpPr>
        <p:spPr/>
        <p:txBody>
          <a:bodyPr/>
          <a:lstStyle/>
          <a:p>
            <a:r>
              <a:rPr lang="en-US" dirty="0"/>
              <a:t>After WRAP - </a:t>
            </a:r>
          </a:p>
        </p:txBody>
      </p:sp>
      <p:sp>
        <p:nvSpPr>
          <p:cNvPr id="3" name="Content Placeholder 2">
            <a:extLst>
              <a:ext uri="{FF2B5EF4-FFF2-40B4-BE49-F238E27FC236}">
                <a16:creationId xmlns:a16="http://schemas.microsoft.com/office/drawing/2014/main" xmlns="" id="{4DAEEE0E-BB9D-45B1-AD5A-016099BDB2B1}"/>
              </a:ext>
            </a:extLst>
          </p:cNvPr>
          <p:cNvSpPr>
            <a:spLocks noGrp="1"/>
          </p:cNvSpPr>
          <p:nvPr>
            <p:ph idx="1"/>
          </p:nvPr>
        </p:nvSpPr>
        <p:spPr>
          <a:xfrm>
            <a:off x="1371600" y="1799438"/>
            <a:ext cx="9953538" cy="4372762"/>
          </a:xfrm>
        </p:spPr>
        <p:txBody>
          <a:bodyPr/>
          <a:lstStyle/>
          <a:p>
            <a:pPr marL="0" lvl="0" indent="0">
              <a:buNone/>
            </a:pPr>
            <a:r>
              <a:rPr lang="en-US" dirty="0"/>
              <a:t>With the implementation of WRAP, </a:t>
            </a:r>
          </a:p>
          <a:p>
            <a:r>
              <a:rPr lang="en-US" dirty="0"/>
              <a:t>ADOR can now conduct an analysis of the tobacco, beer and wine purchases from WRAP along with the liquor purchases from ABC.  </a:t>
            </a:r>
          </a:p>
          <a:p>
            <a:pPr marL="0" indent="0">
              <a:buNone/>
            </a:pPr>
            <a:endParaRPr lang="en-US" dirty="0"/>
          </a:p>
          <a:p>
            <a:r>
              <a:rPr lang="en-US" dirty="0"/>
              <a:t>These purchases are compared to the sales reported on the sales tax returns.  ADOR can then identify taxpayers who are grossly underreporting sales and sales taxes based on these purchases.  </a:t>
            </a:r>
          </a:p>
        </p:txBody>
      </p:sp>
      <p:sp>
        <p:nvSpPr>
          <p:cNvPr id="4" name="Footer Placeholder 3">
            <a:extLst>
              <a:ext uri="{FF2B5EF4-FFF2-40B4-BE49-F238E27FC236}">
                <a16:creationId xmlns:a16="http://schemas.microsoft.com/office/drawing/2014/main" xmlns="" id="{91A74CDA-F10D-49FA-8C2D-CF48BC2FF92F}"/>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7E453003-A1A2-47BA-90CF-9EF07713F65D}"/>
              </a:ext>
            </a:extLst>
          </p:cNvPr>
          <p:cNvSpPr>
            <a:spLocks noGrp="1"/>
          </p:cNvSpPr>
          <p:nvPr>
            <p:ph type="sldNum" sz="quarter" idx="12"/>
          </p:nvPr>
        </p:nvSpPr>
        <p:spPr/>
        <p:txBody>
          <a:bodyPr/>
          <a:lstStyle/>
          <a:p>
            <a:fld id="{69E57DC2-970A-4B3E-BB1C-7A09969E49DF}" type="slidenum">
              <a:rPr lang="en-US" smtClean="0"/>
              <a:t>5</a:t>
            </a:fld>
            <a:endParaRPr lang="en-US" dirty="0"/>
          </a:p>
        </p:txBody>
      </p:sp>
    </p:spTree>
    <p:extLst>
      <p:ext uri="{BB962C8B-B14F-4D97-AF65-F5344CB8AC3E}">
        <p14:creationId xmlns:p14="http://schemas.microsoft.com/office/powerpoint/2010/main" val="427128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A20893-7AE3-4BE7-8861-3661C6C2548D}"/>
              </a:ext>
            </a:extLst>
          </p:cNvPr>
          <p:cNvSpPr>
            <a:spLocks noGrp="1"/>
          </p:cNvSpPr>
          <p:nvPr>
            <p:ph type="title"/>
          </p:nvPr>
        </p:nvSpPr>
        <p:spPr/>
        <p:txBody>
          <a:bodyPr/>
          <a:lstStyle/>
          <a:p>
            <a:r>
              <a:rPr lang="en-US" dirty="0"/>
              <a:t>How Alabama Prepared for the WRAP Law:</a:t>
            </a:r>
          </a:p>
        </p:txBody>
      </p:sp>
      <p:sp>
        <p:nvSpPr>
          <p:cNvPr id="3" name="Content Placeholder 2">
            <a:extLst>
              <a:ext uri="{FF2B5EF4-FFF2-40B4-BE49-F238E27FC236}">
                <a16:creationId xmlns:a16="http://schemas.microsoft.com/office/drawing/2014/main" xmlns="" id="{C1323D23-93AB-4B7A-8C66-A386CA96E019}"/>
              </a:ext>
            </a:extLst>
          </p:cNvPr>
          <p:cNvSpPr>
            <a:spLocks noGrp="1"/>
          </p:cNvSpPr>
          <p:nvPr>
            <p:ph idx="1"/>
          </p:nvPr>
        </p:nvSpPr>
        <p:spPr/>
        <p:txBody>
          <a:bodyPr>
            <a:normAutofit/>
          </a:bodyPr>
          <a:lstStyle/>
          <a:p>
            <a:r>
              <a:rPr lang="en-US" dirty="0"/>
              <a:t>The </a:t>
            </a:r>
            <a:r>
              <a:rPr lang="en-US" dirty="0" err="1"/>
              <a:t>MyAlabamaTaxes</a:t>
            </a:r>
            <a:r>
              <a:rPr lang="en-US" dirty="0"/>
              <a:t> (MAT) filing system has been upgraded</a:t>
            </a:r>
          </a:p>
          <a:p>
            <a:pPr lvl="1"/>
            <a:r>
              <a:rPr lang="en-US" dirty="0"/>
              <a:t>includes the separate monthly returns for tobacco and beer and wine data</a:t>
            </a:r>
          </a:p>
          <a:p>
            <a:r>
              <a:rPr lang="en-US" dirty="0"/>
              <a:t>WRAP training has been conducted for all revenue examiner’s (field auditors)</a:t>
            </a:r>
          </a:p>
          <a:p>
            <a:r>
              <a:rPr lang="en-US" dirty="0"/>
              <a:t>ABC licenses and Alabama sales tax account numbers have been cross referenced</a:t>
            </a:r>
          </a:p>
          <a:p>
            <a:pPr lvl="1"/>
            <a:r>
              <a:rPr lang="en-US" dirty="0"/>
              <a:t>Corrections have been made and emailed to distributors</a:t>
            </a:r>
          </a:p>
          <a:p>
            <a:r>
              <a:rPr lang="en-US" dirty="0"/>
              <a:t>A special WRAP unit has been created</a:t>
            </a:r>
          </a:p>
          <a:p>
            <a:pPr lvl="1"/>
            <a:r>
              <a:rPr lang="en-US" dirty="0"/>
              <a:t>Consisting of a manager, an administrative assistant, five revenue examiners and three accounting technicians </a:t>
            </a:r>
          </a:p>
          <a:p>
            <a:endParaRPr lang="en-US" dirty="0"/>
          </a:p>
        </p:txBody>
      </p:sp>
      <p:sp>
        <p:nvSpPr>
          <p:cNvPr id="4" name="Footer Placeholder 3">
            <a:extLst>
              <a:ext uri="{FF2B5EF4-FFF2-40B4-BE49-F238E27FC236}">
                <a16:creationId xmlns:a16="http://schemas.microsoft.com/office/drawing/2014/main" xmlns="" id="{21202729-B148-4B04-9F59-CDAFE98EAE34}"/>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6362C22E-3FFB-491F-9175-10F969EA697B}"/>
              </a:ext>
            </a:extLst>
          </p:cNvPr>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259056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1F0B6-A9CD-4A06-AFEF-D422217C480D}"/>
              </a:ext>
            </a:extLst>
          </p:cNvPr>
          <p:cNvSpPr>
            <a:spLocks noGrp="1"/>
          </p:cNvSpPr>
          <p:nvPr>
            <p:ph type="title"/>
          </p:nvPr>
        </p:nvSpPr>
        <p:spPr/>
        <p:txBody>
          <a:bodyPr/>
          <a:lstStyle/>
          <a:p>
            <a:r>
              <a:rPr lang="en-US" dirty="0"/>
              <a:t>What WRAP means to Alabama</a:t>
            </a:r>
          </a:p>
        </p:txBody>
      </p:sp>
      <p:sp>
        <p:nvSpPr>
          <p:cNvPr id="3" name="Content Placeholder 2">
            <a:extLst>
              <a:ext uri="{FF2B5EF4-FFF2-40B4-BE49-F238E27FC236}">
                <a16:creationId xmlns:a16="http://schemas.microsoft.com/office/drawing/2014/main" xmlns="" id="{6FB716AF-88A9-4D5F-BD4E-D7B75A633AEA}"/>
              </a:ext>
            </a:extLst>
          </p:cNvPr>
          <p:cNvSpPr>
            <a:spLocks noGrp="1"/>
          </p:cNvSpPr>
          <p:nvPr>
            <p:ph idx="1"/>
          </p:nvPr>
        </p:nvSpPr>
        <p:spPr>
          <a:xfrm>
            <a:off x="1371599" y="1732326"/>
            <a:ext cx="10104539" cy="4721060"/>
          </a:xfrm>
        </p:spPr>
        <p:txBody>
          <a:bodyPr/>
          <a:lstStyle/>
          <a:p>
            <a:r>
              <a:rPr lang="en-US" dirty="0"/>
              <a:t>More effective administration of the Sales Tax Laws</a:t>
            </a:r>
          </a:p>
          <a:p>
            <a:pPr marL="0" indent="0">
              <a:buNone/>
            </a:pPr>
            <a:endParaRPr lang="en-US" dirty="0"/>
          </a:p>
          <a:p>
            <a:r>
              <a:rPr lang="en-US" dirty="0"/>
              <a:t>The WRAP program is a two pronged approach</a:t>
            </a:r>
          </a:p>
          <a:p>
            <a:pPr lvl="1"/>
            <a:r>
              <a:rPr lang="en-US" dirty="0"/>
              <a:t>For the most egregious a referral to the Field Section, both Sales and Tobacco Tax, is made</a:t>
            </a:r>
          </a:p>
          <a:p>
            <a:pPr lvl="2"/>
            <a:r>
              <a:rPr lang="en-US" dirty="0"/>
              <a:t>Since July 1, 2018, there have been </a:t>
            </a:r>
          </a:p>
          <a:p>
            <a:pPr lvl="3"/>
            <a:r>
              <a:rPr lang="en-US" dirty="0"/>
              <a:t>298 audits conducted</a:t>
            </a:r>
          </a:p>
          <a:p>
            <a:pPr lvl="1"/>
            <a:r>
              <a:rPr lang="en-US" dirty="0"/>
              <a:t>For the others, a WRAP inquiry letter is mailed</a:t>
            </a:r>
          </a:p>
          <a:p>
            <a:pPr lvl="2"/>
            <a:r>
              <a:rPr lang="en-US" dirty="0"/>
              <a:t>Since July 1, 2018, there have been </a:t>
            </a:r>
          </a:p>
          <a:p>
            <a:pPr lvl="3"/>
            <a:r>
              <a:rPr lang="en-US" dirty="0"/>
              <a:t>1,048 inquiry letters mailed</a:t>
            </a:r>
          </a:p>
          <a:p>
            <a:pPr lvl="3"/>
            <a:endParaRPr lang="en-US" dirty="0"/>
          </a:p>
          <a:p>
            <a:pPr marL="1444752" lvl="3" indent="0">
              <a:buNone/>
            </a:pPr>
            <a:endParaRPr lang="en-US" dirty="0"/>
          </a:p>
        </p:txBody>
      </p:sp>
      <p:sp>
        <p:nvSpPr>
          <p:cNvPr id="4" name="Footer Placeholder 3">
            <a:extLst>
              <a:ext uri="{FF2B5EF4-FFF2-40B4-BE49-F238E27FC236}">
                <a16:creationId xmlns:a16="http://schemas.microsoft.com/office/drawing/2014/main" xmlns="" id="{AD31431C-CF24-4376-9941-71E34A4DE1B3}"/>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456BB279-F18D-4AE1-84F0-62B047470CE3}"/>
              </a:ext>
            </a:extLst>
          </p:cNvPr>
          <p:cNvSpPr>
            <a:spLocks noGrp="1"/>
          </p:cNvSpPr>
          <p:nvPr>
            <p:ph type="sldNum" sz="quarter" idx="12"/>
          </p:nvPr>
        </p:nvSpPr>
        <p:spPr/>
        <p:txBody>
          <a:bodyPr/>
          <a:lstStyle/>
          <a:p>
            <a:fld id="{69E57DC2-970A-4B3E-BB1C-7A09969E49DF}" type="slidenum">
              <a:rPr lang="en-US" smtClean="0"/>
              <a:t>7</a:t>
            </a:fld>
            <a:endParaRPr lang="en-US" dirty="0"/>
          </a:p>
        </p:txBody>
      </p:sp>
    </p:spTree>
    <p:extLst>
      <p:ext uri="{BB962C8B-B14F-4D97-AF65-F5344CB8AC3E}">
        <p14:creationId xmlns:p14="http://schemas.microsoft.com/office/powerpoint/2010/main" val="38413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001E2-2A77-4919-B750-96CAE8694138}"/>
              </a:ext>
            </a:extLst>
          </p:cNvPr>
          <p:cNvSpPr>
            <a:spLocks noGrp="1"/>
          </p:cNvSpPr>
          <p:nvPr>
            <p:ph type="title"/>
          </p:nvPr>
        </p:nvSpPr>
        <p:spPr/>
        <p:txBody>
          <a:bodyPr/>
          <a:lstStyle/>
          <a:p>
            <a:r>
              <a:rPr lang="en-US" dirty="0"/>
              <a:t>WRAP Inquiry Process</a:t>
            </a:r>
            <a:br>
              <a:rPr lang="en-US" dirty="0"/>
            </a:br>
            <a:endParaRPr lang="en-US" dirty="0"/>
          </a:p>
        </p:txBody>
      </p:sp>
      <p:sp>
        <p:nvSpPr>
          <p:cNvPr id="3" name="Content Placeholder 2">
            <a:extLst>
              <a:ext uri="{FF2B5EF4-FFF2-40B4-BE49-F238E27FC236}">
                <a16:creationId xmlns:a16="http://schemas.microsoft.com/office/drawing/2014/main" xmlns="" id="{D6A027A2-A7D4-4452-8230-9E5ADE5F98AE}"/>
              </a:ext>
            </a:extLst>
          </p:cNvPr>
          <p:cNvSpPr>
            <a:spLocks noGrp="1"/>
          </p:cNvSpPr>
          <p:nvPr>
            <p:ph idx="1"/>
          </p:nvPr>
        </p:nvSpPr>
        <p:spPr>
          <a:xfrm>
            <a:off x="1371600" y="1623268"/>
            <a:ext cx="10331042" cy="4702031"/>
          </a:xfrm>
        </p:spPr>
        <p:txBody>
          <a:bodyPr>
            <a:normAutofit fontScale="92500" lnSpcReduction="20000"/>
          </a:bodyPr>
          <a:lstStyle/>
          <a:p>
            <a:r>
              <a:rPr lang="en-US" dirty="0"/>
              <a:t>Lead established using the Discovery</a:t>
            </a:r>
          </a:p>
          <a:p>
            <a:pPr lvl="1"/>
            <a:r>
              <a:rPr lang="en-US" dirty="0"/>
              <a:t>Based on three full months of returns for each quarter (no letters mailed to taxpayers that only file two of the required three returns for the respective quarter)</a:t>
            </a:r>
          </a:p>
          <a:p>
            <a:r>
              <a:rPr lang="en-US" dirty="0"/>
              <a:t>Inquiry letter – taxpayer given 30 days to respond</a:t>
            </a:r>
          </a:p>
          <a:p>
            <a:r>
              <a:rPr lang="en-US" dirty="0"/>
              <a:t>Billing letter – taxpayer given 30 days to respond</a:t>
            </a:r>
          </a:p>
          <a:p>
            <a:r>
              <a:rPr lang="en-US" dirty="0"/>
              <a:t>Preliminary Collections – Collection Services Division given 30 days to make a courtesy contact with the taxpayer</a:t>
            </a:r>
          </a:p>
          <a:p>
            <a:pPr lvl="1"/>
            <a:r>
              <a:rPr lang="en-US" dirty="0"/>
              <a:t>Prints and hand delivers a copy of the WRAP Billing Letter</a:t>
            </a:r>
          </a:p>
          <a:p>
            <a:pPr lvl="2"/>
            <a:r>
              <a:rPr lang="en-US" dirty="0"/>
              <a:t>Most of these taxpayers have a preexisting relationship with the Collection Services Division agent</a:t>
            </a:r>
          </a:p>
          <a:p>
            <a:r>
              <a:rPr lang="en-US" dirty="0"/>
              <a:t>Preliminary Assessment entered – taxpayer given 30 days to respond</a:t>
            </a:r>
          </a:p>
          <a:p>
            <a:r>
              <a:rPr lang="en-US" dirty="0"/>
              <a:t>Final Assessment entered – taxpayer given 30 days to respond</a:t>
            </a:r>
          </a:p>
          <a:p>
            <a:r>
              <a:rPr lang="en-US" dirty="0"/>
              <a:t>File forwarded to the Collection Services Division for normal collection processes</a:t>
            </a:r>
          </a:p>
          <a:p>
            <a:pPr lvl="1"/>
            <a:r>
              <a:rPr lang="en-US" dirty="0"/>
              <a:t>Including, garnishment, refund interception, liens, </a:t>
            </a:r>
            <a:r>
              <a:rPr lang="en-US" dirty="0" err="1"/>
              <a:t>etc</a:t>
            </a:r>
            <a:endParaRPr lang="en-US" dirty="0"/>
          </a:p>
        </p:txBody>
      </p:sp>
      <p:sp>
        <p:nvSpPr>
          <p:cNvPr id="4" name="Footer Placeholder 3">
            <a:extLst>
              <a:ext uri="{FF2B5EF4-FFF2-40B4-BE49-F238E27FC236}">
                <a16:creationId xmlns:a16="http://schemas.microsoft.com/office/drawing/2014/main" xmlns="" id="{EE699011-729F-4F6E-A63A-4B29D2707224}"/>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1EFD0587-C4CB-41FA-8273-46DC4D716019}"/>
              </a:ext>
            </a:extLst>
          </p:cNvPr>
          <p:cNvSpPr>
            <a:spLocks noGrp="1"/>
          </p:cNvSpPr>
          <p:nvPr>
            <p:ph type="sldNum" sz="quarter" idx="12"/>
          </p:nvPr>
        </p:nvSpPr>
        <p:spPr/>
        <p:txBody>
          <a:bodyPr/>
          <a:lstStyle/>
          <a:p>
            <a:fld id="{69E57DC2-970A-4B3E-BB1C-7A09969E49DF}" type="slidenum">
              <a:rPr lang="en-US" smtClean="0"/>
              <a:t>8</a:t>
            </a:fld>
            <a:endParaRPr lang="en-US" dirty="0"/>
          </a:p>
        </p:txBody>
      </p:sp>
    </p:spTree>
    <p:extLst>
      <p:ext uri="{BB962C8B-B14F-4D97-AF65-F5344CB8AC3E}">
        <p14:creationId xmlns:p14="http://schemas.microsoft.com/office/powerpoint/2010/main" val="357654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0A6A5-A983-4988-8050-C90C41E984AF}"/>
              </a:ext>
            </a:extLst>
          </p:cNvPr>
          <p:cNvSpPr>
            <a:spLocks noGrp="1"/>
          </p:cNvSpPr>
          <p:nvPr>
            <p:ph type="title"/>
          </p:nvPr>
        </p:nvSpPr>
        <p:spPr>
          <a:xfrm>
            <a:off x="1371600" y="685800"/>
            <a:ext cx="9601200" cy="1485900"/>
          </a:xfrm>
        </p:spPr>
        <p:txBody>
          <a:bodyPr>
            <a:normAutofit/>
          </a:bodyPr>
          <a:lstStyle/>
          <a:p>
            <a:r>
              <a:rPr lang="en-US" dirty="0"/>
              <a:t>Problem Areas – Distributors</a:t>
            </a:r>
            <a:endParaRPr lang="en-US" i="1" dirty="0"/>
          </a:p>
        </p:txBody>
      </p:sp>
      <p:sp>
        <p:nvSpPr>
          <p:cNvPr id="3" name="Content Placeholder 2">
            <a:extLst>
              <a:ext uri="{FF2B5EF4-FFF2-40B4-BE49-F238E27FC236}">
                <a16:creationId xmlns:a16="http://schemas.microsoft.com/office/drawing/2014/main" xmlns="" id="{6A934CF4-5994-4816-81F6-8ED54FCF4CE3}"/>
              </a:ext>
            </a:extLst>
          </p:cNvPr>
          <p:cNvSpPr>
            <a:spLocks noGrp="1"/>
          </p:cNvSpPr>
          <p:nvPr>
            <p:ph idx="1"/>
          </p:nvPr>
        </p:nvSpPr>
        <p:spPr>
          <a:xfrm>
            <a:off x="1371600" y="1832994"/>
            <a:ext cx="9601200" cy="4483916"/>
          </a:xfrm>
        </p:spPr>
        <p:txBody>
          <a:bodyPr>
            <a:normAutofit/>
          </a:bodyPr>
          <a:lstStyle/>
          <a:p>
            <a:r>
              <a:rPr lang="en-US" dirty="0"/>
              <a:t>Wrong account numbers </a:t>
            </a:r>
          </a:p>
          <a:p>
            <a:pPr lvl="1"/>
            <a:r>
              <a:rPr lang="en-US" dirty="0"/>
              <a:t>FEIN in lieu of Alabama Sales Tax Account Number</a:t>
            </a:r>
          </a:p>
          <a:p>
            <a:r>
              <a:rPr lang="en-US" dirty="0"/>
              <a:t>Same ABC license for multiple locations </a:t>
            </a:r>
          </a:p>
          <a:p>
            <a:r>
              <a:rPr lang="en-US" dirty="0"/>
              <a:t>Invalid account numbers</a:t>
            </a:r>
          </a:p>
          <a:p>
            <a:r>
              <a:rPr lang="en-US" dirty="0"/>
              <a:t>Incorrect addresses and zip code</a:t>
            </a:r>
          </a:p>
          <a:p>
            <a:pPr lvl="1"/>
            <a:r>
              <a:rPr lang="en-US" dirty="0"/>
              <a:t>Using descriptive locations not the actual location address</a:t>
            </a:r>
          </a:p>
          <a:p>
            <a:r>
              <a:rPr lang="en-US" dirty="0"/>
              <a:t>Distributors not reporting all of the wholesale transactions</a:t>
            </a:r>
          </a:p>
        </p:txBody>
      </p:sp>
      <p:sp>
        <p:nvSpPr>
          <p:cNvPr id="4" name="Footer Placeholder 3">
            <a:extLst>
              <a:ext uri="{FF2B5EF4-FFF2-40B4-BE49-F238E27FC236}">
                <a16:creationId xmlns:a16="http://schemas.microsoft.com/office/drawing/2014/main" xmlns="" id="{CCEC4C17-14E9-4A3E-8297-31ACAF1294A6}"/>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xmlns="" id="{2BA5F242-4C10-47BA-8273-FED03E47073D}"/>
              </a:ext>
            </a:extLst>
          </p:cNvPr>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330008689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4441</TotalTime>
  <Words>1843</Words>
  <Application>Microsoft Office PowerPoint</Application>
  <PresentationFormat>Widescreen</PresentationFormat>
  <Paragraphs>199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Franklin Gothic Book</vt:lpstr>
      <vt:lpstr>Symbol</vt:lpstr>
      <vt:lpstr>Times New Roman</vt:lpstr>
      <vt:lpstr>Crop</vt:lpstr>
      <vt:lpstr>Alabama Department of revenue</vt:lpstr>
      <vt:lpstr>WRAP Law</vt:lpstr>
      <vt:lpstr>WRAP Program </vt:lpstr>
      <vt:lpstr>Before WRAP </vt:lpstr>
      <vt:lpstr>After WRAP - </vt:lpstr>
      <vt:lpstr>How Alabama Prepared for the WRAP Law:</vt:lpstr>
      <vt:lpstr>What WRAP means to Alabama</vt:lpstr>
      <vt:lpstr>WRAP Inquiry Process </vt:lpstr>
      <vt:lpstr>Problem Areas – Distributors</vt:lpstr>
      <vt:lpstr>Problem Areas - Taxpayers</vt:lpstr>
      <vt:lpstr>WRAP Field Audit Process</vt:lpstr>
      <vt:lpstr>WRAP Appointment Letter </vt:lpstr>
      <vt:lpstr>Retail Inspection </vt:lpstr>
      <vt:lpstr>WRAP Audit and Interview </vt:lpstr>
      <vt:lpstr>Subpoenas </vt:lpstr>
      <vt:lpstr>WRAP Audit Procedures </vt:lpstr>
      <vt:lpstr>WRAP - Purchase Markup </vt:lpstr>
      <vt:lpstr>PowerPoint Presentation</vt:lpstr>
      <vt:lpstr>WRAP Results to date:</vt:lpstr>
      <vt:lpstr>Additional tidbits</vt:lpstr>
      <vt:lpstr>WRAP Unit 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Department of revenue</dc:title>
  <dc:creator>Rouse, Lee Ann</dc:creator>
  <cp:lastModifiedBy>Darrell Smith</cp:lastModifiedBy>
  <cp:revision>40</cp:revision>
  <cp:lastPrinted>2019-06-28T13:51:30Z</cp:lastPrinted>
  <dcterms:created xsi:type="dcterms:W3CDTF">2019-04-16T14:20:07Z</dcterms:created>
  <dcterms:modified xsi:type="dcterms:W3CDTF">2019-07-02T11:49:25Z</dcterms:modified>
</cp:coreProperties>
</file>