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1660" r:id="rId2"/>
    <p:sldId id="1661" r:id="rId3"/>
    <p:sldId id="1142" r:id="rId4"/>
    <p:sldId id="1724" r:id="rId5"/>
    <p:sldId id="1663" r:id="rId6"/>
    <p:sldId id="1736" r:id="rId7"/>
    <p:sldId id="1726" r:id="rId8"/>
    <p:sldId id="1326" r:id="rId9"/>
    <p:sldId id="1711" r:id="rId10"/>
    <p:sldId id="1681" r:id="rId11"/>
    <p:sldId id="1737" r:id="rId12"/>
    <p:sldId id="1565" r:id="rId13"/>
    <p:sldId id="1714" r:id="rId14"/>
    <p:sldId id="1554" r:id="rId15"/>
    <p:sldId id="1725" r:id="rId16"/>
    <p:sldId id="1680" r:id="rId17"/>
    <p:sldId id="1727" r:id="rId18"/>
    <p:sldId id="1735" r:id="rId19"/>
    <p:sldId id="1738" r:id="rId20"/>
    <p:sldId id="1729" r:id="rId21"/>
    <p:sldId id="1728" r:id="rId22"/>
    <p:sldId id="1732" r:id="rId23"/>
    <p:sldId id="1739" r:id="rId24"/>
    <p:sldId id="1733" r:id="rId25"/>
  </p:sldIdLst>
  <p:sldSz cx="12192000" cy="6858000"/>
  <p:notesSz cx="6950075" cy="9236075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31" autoAdjust="0"/>
  </p:normalViewPr>
  <p:slideViewPr>
    <p:cSldViewPr snapToGrid="0">
      <p:cViewPr varScale="1">
        <p:scale>
          <a:sx n="84" d="100"/>
          <a:sy n="84" d="100"/>
        </p:scale>
        <p:origin x="65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ABC080A0-2513-4037-8D45-A4E2AD6B18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916EFB4-1523-4A4A-9F27-6964C8A869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C422E-439D-419F-8433-D51D14CE5C9B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C7DEA46-B29A-4B8A-BA18-33CBE7CBBD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F596E0A-4F9E-48C0-89C9-19121B5A2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E0C75-832B-4AD9-9833-D5A5CA023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57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B5BE2AB-A904-458D-B541-07397C7104F3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A35C10A-A74D-4E0F-BE3B-B9AFAE0BDD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623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99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361"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1pPr>
            <a:lvl2pPr marL="756160" indent="-290584" defTabSz="934361"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2pPr>
            <a:lvl3pPr marL="1163939" indent="-232788" defTabSz="934361"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3pPr>
            <a:lvl4pPr marL="1629515" indent="-232788" defTabSz="934361"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4pPr>
            <a:lvl5pPr marL="2096695" indent="-232788" defTabSz="934361"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5pPr>
            <a:lvl6pPr marL="2559061" indent="-232788" defTabSz="93436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6pPr>
            <a:lvl7pPr marL="3021425" indent="-232788" defTabSz="93436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7pPr>
            <a:lvl8pPr marL="3483790" indent="-232788" defTabSz="93436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8pPr>
            <a:lvl9pPr marL="3946154" indent="-232788" defTabSz="93436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9pPr>
          </a:lstStyle>
          <a:p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94163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DE5D42-2570-47B9-9755-EB01AB4DB348}" type="slidenum">
              <a:rPr lang="en-AU" altLang="en-US" smtClean="0"/>
              <a:pPr>
                <a:defRPr/>
              </a:pPr>
              <a:t>10</a:t>
            </a:fld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45883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g41f4e57c21_6_16:notes"/>
          <p:cNvSpPr txBox="1">
            <a:spLocks noGrp="1"/>
          </p:cNvSpPr>
          <p:nvPr>
            <p:ph type="body" idx="1"/>
          </p:nvPr>
        </p:nvSpPr>
        <p:spPr>
          <a:xfrm>
            <a:off x="716619" y="4534594"/>
            <a:ext cx="5732827" cy="4296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075" tIns="95075" rIns="95075" bIns="95075" anchor="ctr" anchorCtr="0">
            <a:noAutofit/>
          </a:bodyPr>
          <a:lstStyle/>
          <a:p>
            <a:endParaRPr dirty="0"/>
          </a:p>
        </p:txBody>
      </p:sp>
      <p:sp>
        <p:nvSpPr>
          <p:cNvPr id="1283" name="Google Shape;1283;g41f4e57c21_6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714375"/>
            <a:ext cx="6365875" cy="3581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25409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713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DE5D42-2570-47B9-9755-EB01AB4DB348}" type="slidenum">
              <a:rPr kumimoji="0" lang="en-AU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2713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AU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30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C10A-A74D-4E0F-BE3B-B9AFAE0BDD7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14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711">
              <a:defRPr sz="2400">
                <a:solidFill>
                  <a:srgbClr val="A50E29"/>
                </a:solidFill>
                <a:latin typeface="Arial"/>
                <a:cs typeface="Arial"/>
              </a:defRPr>
            </a:lvl1pPr>
            <a:lvl2pPr marL="753205" indent="-289448" defTabSz="930711">
              <a:defRPr sz="2400">
                <a:solidFill>
                  <a:srgbClr val="A50E29"/>
                </a:solidFill>
                <a:latin typeface="Arial"/>
                <a:cs typeface="Arial"/>
              </a:defRPr>
            </a:lvl2pPr>
            <a:lvl3pPr marL="1159392" indent="-231878" defTabSz="930711">
              <a:defRPr sz="2400">
                <a:solidFill>
                  <a:srgbClr val="A50E29"/>
                </a:solidFill>
                <a:latin typeface="Arial"/>
                <a:cs typeface="Arial"/>
              </a:defRPr>
            </a:lvl3pPr>
            <a:lvl4pPr marL="1623148" indent="-231878" defTabSz="930711">
              <a:defRPr sz="2400">
                <a:solidFill>
                  <a:srgbClr val="A50E29"/>
                </a:solidFill>
                <a:latin typeface="Arial"/>
                <a:cs typeface="Arial"/>
              </a:defRPr>
            </a:lvl4pPr>
            <a:lvl5pPr marL="2088503" indent="-231878" defTabSz="930711">
              <a:defRPr sz="2400">
                <a:solidFill>
                  <a:srgbClr val="A50E29"/>
                </a:solidFill>
                <a:latin typeface="Arial"/>
                <a:cs typeface="Arial"/>
              </a:defRPr>
            </a:lvl5pPr>
            <a:lvl6pPr marL="2549061" indent="-231878" defTabSz="9307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/>
                <a:cs typeface="Arial"/>
              </a:defRPr>
            </a:lvl6pPr>
            <a:lvl7pPr marL="3009619" indent="-231878" defTabSz="9307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/>
                <a:cs typeface="Arial"/>
              </a:defRPr>
            </a:lvl7pPr>
            <a:lvl8pPr marL="3470177" indent="-231878" defTabSz="9307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/>
                <a:cs typeface="Arial"/>
              </a:defRPr>
            </a:lvl8pPr>
            <a:lvl9pPr marL="3930735" indent="-231878" defTabSz="9307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/>
                <a:cs typeface="Arial"/>
              </a:defRPr>
            </a:lvl9pPr>
          </a:lstStyle>
          <a:p>
            <a:pPr marL="0" marR="0" lvl="0" indent="0" algn="r" defTabSz="93071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A50E2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414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0" name="Shape 1910"/>
          <p:cNvSpPr>
            <a:spLocks noGrp="1" noRot="1" noChangeAspect="1"/>
          </p:cNvSpPr>
          <p:nvPr>
            <p:ph type="sldImg" idx="2"/>
          </p:nvPr>
        </p:nvSpPr>
        <p:spPr>
          <a:xfrm>
            <a:off x="722313" y="1133475"/>
            <a:ext cx="5595937" cy="31480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1" name="Shape 1911"/>
          <p:cNvSpPr txBox="1">
            <a:spLocks noGrp="1"/>
          </p:cNvSpPr>
          <p:nvPr>
            <p:ph type="body" idx="1"/>
          </p:nvPr>
        </p:nvSpPr>
        <p:spPr>
          <a:xfrm>
            <a:off x="722840" y="4564211"/>
            <a:ext cx="5595411" cy="4323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140" tIns="96140" rIns="96140" bIns="96140" anchor="t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endParaRPr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6099463-502A-4AE8-9E9B-B7827C496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C10A-A74D-4E0F-BE3B-B9AFAE0BDD74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216AD88-E9B6-4E58-837C-F620675CA07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Header Placeholder 6">
            <a:extLst>
              <a:ext uri="{FF2B5EF4-FFF2-40B4-BE49-F238E27FC236}">
                <a16:creationId xmlns="" xmlns:a16="http://schemas.microsoft.com/office/drawing/2014/main" id="{8D89491C-CDEE-40EC-80E2-7AB8113A645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76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063508" y="8703838"/>
            <a:ext cx="3108655" cy="458180"/>
          </a:xfrm>
          <a:prstGeom prst="rect">
            <a:avLst/>
          </a:prstGeom>
        </p:spPr>
        <p:txBody>
          <a:bodyPr/>
          <a:lstStyle/>
          <a:p>
            <a:fld id="{5B43D19E-BFDB-4C92-8EDD-32EDDA8F41DF}" type="slidenum">
              <a:rPr lang="en-GB" smtClean="0"/>
              <a:t>16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063508" y="3"/>
            <a:ext cx="3108655" cy="4581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January 31,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" y="8703838"/>
            <a:ext cx="3108655" cy="4581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State tax implications of U.S. federal tax reform for inbound companies</a:t>
            </a:r>
            <a:endParaRPr lang="en-GB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3" y="3"/>
            <a:ext cx="3108655" cy="458180"/>
          </a:xfrm>
          <a:prstGeom prst="rect">
            <a:avLst/>
          </a:prstGeom>
        </p:spPr>
        <p:txBody>
          <a:bodyPr/>
          <a:lstStyle/>
          <a:p>
            <a:r>
              <a:rPr lang="en-GB"/>
              <a:t>Organization for International Investment</a:t>
            </a:r>
          </a:p>
        </p:txBody>
      </p:sp>
    </p:spTree>
    <p:extLst>
      <p:ext uri="{BB962C8B-B14F-4D97-AF65-F5344CB8AC3E}">
        <p14:creationId xmlns:p14="http://schemas.microsoft.com/office/powerpoint/2010/main" val="1729500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EE79DF0-004E-4D0F-B04D-ADDCD3E19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C10A-A74D-4E0F-BE3B-B9AFAE0BDD74}" type="slidenum">
              <a:rPr lang="en-US" smtClean="0"/>
              <a:t>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80224D6-C34C-4453-99C1-B3E00BD320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Header Placeholder 8">
            <a:extLst>
              <a:ext uri="{FF2B5EF4-FFF2-40B4-BE49-F238E27FC236}">
                <a16:creationId xmlns="" xmlns:a16="http://schemas.microsoft.com/office/drawing/2014/main" id="{41EFDE53-C1EA-443D-9B47-2B416DD0084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620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C10A-A74D-4E0F-BE3B-B9AFAE0BDD74}" type="slidenum">
              <a:rPr lang="en-US" smtClean="0"/>
              <a:t>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A9FF082-496B-4CAD-83C6-F73C4013A90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Header Placeholder 8">
            <a:extLst>
              <a:ext uri="{FF2B5EF4-FFF2-40B4-BE49-F238E27FC236}">
                <a16:creationId xmlns="" xmlns:a16="http://schemas.microsoft.com/office/drawing/2014/main" id="{F2D48792-BB90-42B6-8340-508FEFEC8F5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918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063507" y="8703836"/>
            <a:ext cx="3108655" cy="45818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2713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43D19E-BFDB-4C92-8EDD-32EDDA8F41DF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2713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4063507" y="2"/>
            <a:ext cx="3108655" cy="45818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287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January 31, 2018</a:t>
            </a: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" y="8703836"/>
            <a:ext cx="3108655" cy="45818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287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State tax implications of U.S. federal tax reform for inbound companies</a:t>
            </a: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>
          <a:xfrm>
            <a:off x="2" y="2"/>
            <a:ext cx="3108655" cy="45818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2872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Organization for International Investment</a:t>
            </a:r>
          </a:p>
        </p:txBody>
      </p:sp>
    </p:spTree>
    <p:extLst>
      <p:ext uri="{BB962C8B-B14F-4D97-AF65-F5344CB8AC3E}">
        <p14:creationId xmlns:p14="http://schemas.microsoft.com/office/powerpoint/2010/main" val="2984105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713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DE5D42-2570-47B9-9755-EB01AB4DB348}" type="slidenum">
              <a:rPr kumimoji="0" lang="en-AU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92713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altLang="en-US" sz="13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8434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666">
              <a:defRPr sz="2400">
                <a:solidFill>
                  <a:srgbClr val="A50E29"/>
                </a:solidFill>
                <a:latin typeface="Arial"/>
                <a:cs typeface="Arial"/>
              </a:defRPr>
            </a:lvl1pPr>
            <a:lvl2pPr marL="753169" indent="-289435" defTabSz="930666">
              <a:defRPr sz="2400">
                <a:solidFill>
                  <a:srgbClr val="A50E29"/>
                </a:solidFill>
                <a:latin typeface="Arial"/>
                <a:cs typeface="Arial"/>
              </a:defRPr>
            </a:lvl2pPr>
            <a:lvl3pPr marL="1159337" indent="-231867" defTabSz="930666">
              <a:defRPr sz="2400">
                <a:solidFill>
                  <a:srgbClr val="A50E29"/>
                </a:solidFill>
                <a:latin typeface="Arial"/>
                <a:cs typeface="Arial"/>
              </a:defRPr>
            </a:lvl3pPr>
            <a:lvl4pPr marL="1623070" indent="-231867" defTabSz="930666">
              <a:defRPr sz="2400">
                <a:solidFill>
                  <a:srgbClr val="A50E29"/>
                </a:solidFill>
                <a:latin typeface="Arial"/>
                <a:cs typeface="Arial"/>
              </a:defRPr>
            </a:lvl4pPr>
            <a:lvl5pPr marL="2088403" indent="-231867" defTabSz="930666">
              <a:defRPr sz="2400">
                <a:solidFill>
                  <a:srgbClr val="A50E29"/>
                </a:solidFill>
                <a:latin typeface="Arial"/>
                <a:cs typeface="Arial"/>
              </a:defRPr>
            </a:lvl5pPr>
            <a:lvl6pPr marL="2548939" indent="-231867" defTabSz="9306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/>
                <a:cs typeface="Arial"/>
              </a:defRPr>
            </a:lvl6pPr>
            <a:lvl7pPr marL="3009475" indent="-231867" defTabSz="9306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/>
                <a:cs typeface="Arial"/>
              </a:defRPr>
            </a:lvl7pPr>
            <a:lvl8pPr marL="3470011" indent="-231867" defTabSz="9306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/>
                <a:cs typeface="Arial"/>
              </a:defRPr>
            </a:lvl8pPr>
            <a:lvl9pPr marL="3930547" indent="-231867" defTabSz="9306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/>
                <a:cs typeface="Arial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9597555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C10A-A74D-4E0F-BE3B-B9AFAE0BDD7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2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C10A-A74D-4E0F-BE3B-B9AFAE0BDD74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101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C10A-A74D-4E0F-BE3B-B9AFAE0BDD74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363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87E278E-DDD8-4394-8370-D1A32106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C10A-A74D-4E0F-BE3B-B9AFAE0BDD74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FB4DB48-6078-42C3-8BDF-510B46966F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Header Placeholder 6">
            <a:extLst>
              <a:ext uri="{FF2B5EF4-FFF2-40B4-BE49-F238E27FC236}">
                <a16:creationId xmlns="" xmlns:a16="http://schemas.microsoft.com/office/drawing/2014/main" id="{E67DA351-F3C3-4CF8-AA23-C67115623D1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11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711">
              <a:defRPr sz="2400">
                <a:solidFill>
                  <a:srgbClr val="A50E29"/>
                </a:solidFill>
                <a:latin typeface="Arial"/>
                <a:cs typeface="Arial"/>
              </a:defRPr>
            </a:lvl1pPr>
            <a:lvl2pPr marL="753205" indent="-289448" defTabSz="930711">
              <a:defRPr sz="2400">
                <a:solidFill>
                  <a:srgbClr val="A50E29"/>
                </a:solidFill>
                <a:latin typeface="Arial"/>
                <a:cs typeface="Arial"/>
              </a:defRPr>
            </a:lvl2pPr>
            <a:lvl3pPr marL="1159392" indent="-231878" defTabSz="930711">
              <a:defRPr sz="2400">
                <a:solidFill>
                  <a:srgbClr val="A50E29"/>
                </a:solidFill>
                <a:latin typeface="Arial"/>
                <a:cs typeface="Arial"/>
              </a:defRPr>
            </a:lvl3pPr>
            <a:lvl4pPr marL="1623148" indent="-231878" defTabSz="930711">
              <a:defRPr sz="2400">
                <a:solidFill>
                  <a:srgbClr val="A50E29"/>
                </a:solidFill>
                <a:latin typeface="Arial"/>
                <a:cs typeface="Arial"/>
              </a:defRPr>
            </a:lvl4pPr>
            <a:lvl5pPr marL="2088503" indent="-231878" defTabSz="930711">
              <a:defRPr sz="2400">
                <a:solidFill>
                  <a:srgbClr val="A50E29"/>
                </a:solidFill>
                <a:latin typeface="Arial"/>
                <a:cs typeface="Arial"/>
              </a:defRPr>
            </a:lvl5pPr>
            <a:lvl6pPr marL="2549061" indent="-231878" defTabSz="9307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/>
                <a:cs typeface="Arial"/>
              </a:defRPr>
            </a:lvl6pPr>
            <a:lvl7pPr marL="3009619" indent="-231878" defTabSz="9307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/>
                <a:cs typeface="Arial"/>
              </a:defRPr>
            </a:lvl7pPr>
            <a:lvl8pPr marL="3470177" indent="-231878" defTabSz="9307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/>
                <a:cs typeface="Arial"/>
              </a:defRPr>
            </a:lvl8pPr>
            <a:lvl9pPr marL="3930735" indent="-231878" defTabSz="9307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/>
                <a:cs typeface="Arial"/>
              </a:defRPr>
            </a:lvl9pPr>
          </a:lstStyle>
          <a:p>
            <a:pPr marL="0" marR="0" lvl="0" indent="0" algn="r" defTabSz="93071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A50E2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052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C10A-A74D-4E0F-BE3B-B9AFAE0BDD7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677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C10A-A74D-4E0F-BE3B-B9AFAE0BDD7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C10A-A74D-4E0F-BE3B-B9AFAE0BDD7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77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C10A-A74D-4E0F-BE3B-B9AFAE0BDD7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616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711">
              <a:defRPr sz="2400">
                <a:solidFill>
                  <a:srgbClr val="A50E29"/>
                </a:solidFill>
                <a:latin typeface="Arial"/>
                <a:cs typeface="Arial"/>
              </a:defRPr>
            </a:lvl1pPr>
            <a:lvl2pPr marL="753205" indent="-289448" defTabSz="930711">
              <a:defRPr sz="2400">
                <a:solidFill>
                  <a:srgbClr val="A50E29"/>
                </a:solidFill>
                <a:latin typeface="Arial"/>
                <a:cs typeface="Arial"/>
              </a:defRPr>
            </a:lvl2pPr>
            <a:lvl3pPr marL="1159392" indent="-231878" defTabSz="930711">
              <a:defRPr sz="2400">
                <a:solidFill>
                  <a:srgbClr val="A50E29"/>
                </a:solidFill>
                <a:latin typeface="Arial"/>
                <a:cs typeface="Arial"/>
              </a:defRPr>
            </a:lvl3pPr>
            <a:lvl4pPr marL="1623148" indent="-231878" defTabSz="930711">
              <a:defRPr sz="2400">
                <a:solidFill>
                  <a:srgbClr val="A50E29"/>
                </a:solidFill>
                <a:latin typeface="Arial"/>
                <a:cs typeface="Arial"/>
              </a:defRPr>
            </a:lvl4pPr>
            <a:lvl5pPr marL="2088503" indent="-231878" defTabSz="930711">
              <a:defRPr sz="2400">
                <a:solidFill>
                  <a:srgbClr val="A50E29"/>
                </a:solidFill>
                <a:latin typeface="Arial"/>
                <a:cs typeface="Arial"/>
              </a:defRPr>
            </a:lvl5pPr>
            <a:lvl6pPr marL="2549061" indent="-231878" defTabSz="9307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/>
                <a:cs typeface="Arial"/>
              </a:defRPr>
            </a:lvl6pPr>
            <a:lvl7pPr marL="3009619" indent="-231878" defTabSz="9307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/>
                <a:cs typeface="Arial"/>
              </a:defRPr>
            </a:lvl7pPr>
            <a:lvl8pPr marL="3470177" indent="-231878" defTabSz="9307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/>
                <a:cs typeface="Arial"/>
              </a:defRPr>
            </a:lvl8pPr>
            <a:lvl9pPr marL="3930735" indent="-231878" defTabSz="93071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/>
                <a:cs typeface="Arial"/>
              </a:defRPr>
            </a:lvl9pPr>
          </a:lstStyle>
          <a:p>
            <a:pPr marL="0" marR="0" lvl="0" indent="0" algn="r" defTabSz="93071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A50E29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5342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5C10A-A74D-4E0F-BE3B-B9AFAE0BDD7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35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Click to add Agenda heading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7535334" y="1233488"/>
            <a:ext cx="4080933" cy="5219700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noProof="0" dirty="0"/>
              <a:t>Please add a primary image from the Brand Library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75734" y="1233488"/>
            <a:ext cx="6667500" cy="5219700"/>
          </a:xfrm>
        </p:spPr>
        <p:txBody>
          <a:bodyPr/>
          <a:lstStyle/>
          <a:p>
            <a:pPr lvl="0"/>
            <a:r>
              <a:rPr lang="en-GB" noProof="0" dirty="0"/>
              <a:t>Click to add agenda item here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63592" y="6483807"/>
            <a:ext cx="211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/>
              <a:t>Eversheds Sutherland</a:t>
            </a:r>
            <a:endParaRPr lang="en-US" sz="800" b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847861" y="6511856"/>
            <a:ext cx="2818468" cy="1846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/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7684848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7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847861" y="6511856"/>
            <a:ext cx="2818468" cy="1846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3356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2149" y="2258252"/>
            <a:ext cx="10560000" cy="415498"/>
          </a:xfrm>
        </p:spPr>
        <p:txBody>
          <a:bodyPr/>
          <a:lstStyle>
            <a:lvl1pPr>
              <a:defRPr sz="2700">
                <a:solidFill>
                  <a:srgbClr val="404143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AU" noProof="0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2149" y="3135313"/>
            <a:ext cx="10560000" cy="903287"/>
          </a:xfrm>
        </p:spPr>
        <p:txBody>
          <a:bodyPr/>
          <a:lstStyle>
            <a:lvl1pPr marL="0" indent="0">
              <a:buFont typeface="Arial" charset="0"/>
              <a:buNone/>
              <a:defRPr>
                <a:solidFill>
                  <a:srgbClr val="A50E29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  <a:endParaRPr lang="en-AU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801600" y="4140000"/>
            <a:ext cx="10560000" cy="457200"/>
          </a:xfrm>
        </p:spPr>
        <p:txBody>
          <a:bodyPr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801600" y="5256000"/>
            <a:ext cx="10560000" cy="457200"/>
          </a:xfrm>
        </p:spPr>
        <p:txBody>
          <a:bodyPr/>
          <a:lstStyle>
            <a:lvl1pPr marL="0" indent="0">
              <a:buNone/>
              <a:defRPr sz="135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3420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1"/>
            <a:ext cx="10769600" cy="43088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107696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560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685801"/>
            <a:ext cx="10769600" cy="430887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324600"/>
            <a:ext cx="7010400" cy="152400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324600"/>
            <a:ext cx="2032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75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27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112C68-0A64-1841-BB63-38ECCDBE5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E50114-4799-0944-8B70-DAA6C3B19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F0A2E4-C814-A843-AC65-37E85D43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A78885-C9DE-4841-9E96-6E6DB54BB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F304F9A-6E2D-6848-BDAC-DDFF2CD26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9867C-A1D4-8648-8F5F-3398330D3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d Section 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50E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sz="2400" dirty="0">
              <a:solidFill>
                <a:srgbClr val="404143"/>
              </a:solidFill>
              <a:ea typeface="ＭＳ Ｐゴシック" pitchFamily="34" charset="-128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16000" y="844800"/>
            <a:ext cx="10560000" cy="3574799"/>
          </a:xfrm>
        </p:spPr>
        <p:txBody>
          <a:bodyPr/>
          <a:lstStyle>
            <a:lvl1pPr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44074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B53DB41-4534-430B-8679-EBCF4868A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1A75CB4-A3D1-497D-B15A-FF03308002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47CB10-2872-48BB-84F6-3B51302C5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027DF76-49FD-4FE9-99B1-37EC90379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AF8AB6-DECB-43A7-92A0-52C5FFBB5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9145-D487-4FC1-9C98-CD8B8277B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3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bulleted w sub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-heading"/>
          <p:cNvSpPr>
            <a:spLocks noGrp="1"/>
          </p:cNvSpPr>
          <p:nvPr>
            <p:ph type="body" sz="quarter" idx="10" hasCustomPrompt="1"/>
          </p:nvPr>
        </p:nvSpPr>
        <p:spPr>
          <a:xfrm>
            <a:off x="575734" y="738188"/>
            <a:ext cx="11040533" cy="37782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GB" noProof="0" dirty="0"/>
              <a:t>Click to add sub-heading</a:t>
            </a:r>
          </a:p>
        </p:txBody>
      </p:sp>
      <p:sp>
        <p:nvSpPr>
          <p:cNvPr id="2" name="Heading"/>
          <p:cNvSpPr>
            <a:spLocks noGrp="1"/>
          </p:cNvSpPr>
          <p:nvPr>
            <p:ph type="title" hasCustomPrompt="1"/>
          </p:nvPr>
        </p:nvSpPr>
        <p:spPr>
          <a:xfrm>
            <a:off x="575734" y="404814"/>
            <a:ext cx="11040533" cy="333741"/>
          </a:xfrm>
        </p:spPr>
        <p:txBody>
          <a:bodyPr anchor="ctr">
            <a:noAutofit/>
          </a:bodyPr>
          <a:lstStyle>
            <a:lvl1pPr>
              <a:defRPr sz="2100" baseline="0"/>
            </a:lvl1pPr>
          </a:lstStyle>
          <a:p>
            <a:r>
              <a:rPr lang="en-GB" noProof="0" dirty="0"/>
              <a:t>Click to add Heading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573024" y="1572768"/>
            <a:ext cx="11040533" cy="48188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10726600" y="6441900"/>
            <a:ext cx="1060256" cy="273050"/>
          </a:xfrm>
        </p:spPr>
        <p:txBody>
          <a:bodyPr/>
          <a:lstStyle/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847861" y="6511856"/>
            <a:ext cx="2818468" cy="1846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en-US" sz="600" b="0" i="1" dirty="0">
              <a:solidFill>
                <a:srgbClr val="000000"/>
              </a:solidFill>
              <a:latin typeface="Verdan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547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595" y="404814"/>
            <a:ext cx="11034672" cy="333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734" y="2101850"/>
            <a:ext cx="1104053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752000" y="6480000"/>
            <a:ext cx="1060256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1EFBE-6FC5-4E3B-A532-A391AE8323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2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90" r:id="rId2"/>
    <p:sldLayoutId id="2147483703" r:id="rId3"/>
    <p:sldLayoutId id="2147483704" r:id="rId4"/>
    <p:sldLayoutId id="2147483738" r:id="rId5"/>
    <p:sldLayoutId id="2147483705" r:id="rId6"/>
    <p:sldLayoutId id="2147483735" r:id="rId7"/>
    <p:sldLayoutId id="2147483737" r:id="rId8"/>
    <p:sldLayoutId id="2147483729" r:id="rId9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0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685800" rtl="0" eaLnBrk="1" latinLnBrk="0" hangingPunct="1">
        <a:lnSpc>
          <a:spcPct val="100000"/>
        </a:lnSpc>
        <a:spcBef>
          <a:spcPts val="1200"/>
        </a:spcBef>
        <a:spcAft>
          <a:spcPts val="0"/>
        </a:spcAft>
        <a:buClr>
          <a:srgbClr val="C00000"/>
        </a:buClr>
        <a:buFont typeface="Verdana" panose="020B0604030504040204" pitchFamily="34" charset="0"/>
        <a:buChar char="─"/>
        <a:tabLst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2903">
          <p15:clr>
            <a:srgbClr val="F26B43"/>
          </p15:clr>
        </p15:guide>
        <p15:guide id="3" pos="2857">
          <p15:clr>
            <a:srgbClr val="F26B43"/>
          </p15:clr>
        </p15:guide>
        <p15:guide id="4" pos="3515">
          <p15:clr>
            <a:srgbClr val="F26B43"/>
          </p15:clr>
        </p15:guide>
        <p15:guide id="5" pos="3560">
          <p15:clr>
            <a:srgbClr val="F26B43"/>
          </p15:clr>
        </p15:guide>
        <p15:guide id="6" pos="4173">
          <p15:clr>
            <a:srgbClr val="F26B43"/>
          </p15:clr>
        </p15:guide>
        <p15:guide id="7" pos="4218">
          <p15:clr>
            <a:srgbClr val="F26B43"/>
          </p15:clr>
        </p15:guide>
        <p15:guide id="8" pos="4830">
          <p15:clr>
            <a:srgbClr val="F26B43"/>
          </p15:clr>
        </p15:guide>
        <p15:guide id="9" pos="4876">
          <p15:clr>
            <a:srgbClr val="F26B43"/>
          </p15:clr>
        </p15:guide>
        <p15:guide id="10" pos="5488">
          <p15:clr>
            <a:srgbClr val="F26B43"/>
          </p15:clr>
        </p15:guide>
        <p15:guide id="11" pos="2245">
          <p15:clr>
            <a:srgbClr val="F26B43"/>
          </p15:clr>
        </p15:guide>
        <p15:guide id="12" pos="2200">
          <p15:clr>
            <a:srgbClr val="F26B43"/>
          </p15:clr>
        </p15:guide>
        <p15:guide id="13" pos="1587">
          <p15:clr>
            <a:srgbClr val="F26B43"/>
          </p15:clr>
        </p15:guide>
        <p15:guide id="14" pos="1542">
          <p15:clr>
            <a:srgbClr val="F26B43"/>
          </p15:clr>
        </p15:guide>
        <p15:guide id="15" pos="930">
          <p15:clr>
            <a:srgbClr val="F26B43"/>
          </p15:clr>
        </p15:guide>
        <p15:guide id="16" pos="884">
          <p15:clr>
            <a:srgbClr val="F26B43"/>
          </p15:clr>
        </p15:guide>
        <p15:guide id="17" pos="272">
          <p15:clr>
            <a:srgbClr val="F26B43"/>
          </p15:clr>
        </p15:guide>
        <p15:guide id="18" orient="horz" pos="255">
          <p15:clr>
            <a:srgbClr val="F26B43"/>
          </p15:clr>
        </p15:guide>
        <p15:guide id="19" orient="horz" pos="4065">
          <p15:clr>
            <a:srgbClr val="F26B43"/>
          </p15:clr>
        </p15:guide>
        <p15:guide id="20" orient="horz" pos="1321">
          <p15:clr>
            <a:srgbClr val="F26B43"/>
          </p15:clr>
        </p15:guide>
        <p15:guide id="21" orient="horz" pos="777">
          <p15:clr>
            <a:srgbClr val="F26B43"/>
          </p15:clr>
        </p15:guide>
        <p15:guide id="22" orient="horz" pos="104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ctrTitle"/>
          </p:nvPr>
        </p:nvSpPr>
        <p:spPr>
          <a:xfrm>
            <a:off x="914400" y="491067"/>
            <a:ext cx="9863452" cy="207145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chemeClr val="tx1"/>
                </a:solidFill>
              </a:rPr>
              <a:t>TCJA Impact on the States: Major Issues and Status Report on De-Coupling Efforts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  <p:sp>
        <p:nvSpPr>
          <p:cNvPr id="114691" name="Subtitle 2"/>
          <p:cNvSpPr>
            <a:spLocks noGrp="1"/>
          </p:cNvSpPr>
          <p:nvPr>
            <p:ph type="subTitle" sz="quarter" idx="1"/>
          </p:nvPr>
        </p:nvSpPr>
        <p:spPr>
          <a:xfrm>
            <a:off x="745067" y="2457451"/>
            <a:ext cx="9997959" cy="144924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altLang="en-US" sz="4400" b="1" dirty="0">
                <a:solidFill>
                  <a:srgbClr val="C00000"/>
                </a:solidFill>
              </a:rPr>
              <a:t>Southeastern Association of Tax Administrators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altLang="en-US" sz="4400" b="1" dirty="0">
                <a:solidFill>
                  <a:srgbClr val="C00000"/>
                </a:solidFill>
              </a:rPr>
              <a:t>July 15, 2019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altLang="en-US" sz="4400" b="1" dirty="0">
                <a:solidFill>
                  <a:srgbClr val="C00000"/>
                </a:solidFill>
              </a:rPr>
              <a:t>Orlando, Florida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altLang="en-US" dirty="0"/>
          </a:p>
        </p:txBody>
      </p:sp>
      <p:sp>
        <p:nvSpPr>
          <p:cNvPr id="2" name="AutoShape 2">
            <a:extLst>
              <a:ext uri="{FF2B5EF4-FFF2-40B4-BE49-F238E27FC236}">
                <a16:creationId xmlns="" xmlns:a16="http://schemas.microsoft.com/office/drawing/2014/main" id="{AB15EB7B-1297-4AD3-A4E5-6F8577F9791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81700" y="2457450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9E89AEC-4C57-4F9B-A166-68A8EBE3EA84}"/>
              </a:ext>
            </a:extLst>
          </p:cNvPr>
          <p:cNvSpPr txBox="1"/>
          <p:nvPr/>
        </p:nvSpPr>
        <p:spPr>
          <a:xfrm>
            <a:off x="1069145" y="4009875"/>
            <a:ext cx="6110253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Bruce Ely, Bradley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Arant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Boult Cummings LLP</a:t>
            </a: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Scott Fryer, Arkansas Department of Finance and Administration</a:t>
            </a: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Pat Reynolds, Council On State Taxation</a:t>
            </a: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Mark McElroy, Florida Department of Revenue</a:t>
            </a:r>
          </a:p>
          <a:p>
            <a:pPr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Luke Morris, Louisiana Department of Revenue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>
            <a:extLst>
              <a:ext uri="{FF2B5EF4-FFF2-40B4-BE49-F238E27FC236}">
                <a16:creationId xmlns="" xmlns:a16="http://schemas.microsoft.com/office/drawing/2014/main" id="{E63FE23F-516E-4D75-9686-1DEF352D989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81700" y="33147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F79D59A5-FEE7-4F26-A5EA-A16DE6800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398" y="4105656"/>
            <a:ext cx="4300588" cy="226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05863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 Impact of GILTI the Same for State Income Tax Purposes as It Is for Federal Income Tax Purposes?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quarter" idx="15"/>
          </p:nvPr>
        </p:nvSpPr>
        <p:spPr>
          <a:xfrm>
            <a:off x="711200" y="1510843"/>
            <a:ext cx="10769600" cy="466135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b="1" dirty="0"/>
              <a:t>Global: </a:t>
            </a:r>
            <a:r>
              <a:rPr lang="en-US" sz="1600" dirty="0"/>
              <a:t>Yes, its starting point is all of the global income earned by the taxpayer’s foreign subsidiaries.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b="1" dirty="0"/>
              <a:t>Limited to Intangibles</a:t>
            </a:r>
            <a:r>
              <a:rPr lang="en-US" sz="1600" dirty="0"/>
              <a:t>: This is a misnomer – GILTI (global intangible low-taxed income) includes income from services, digital products, financial services, a sizable portion of tangible property sales, and intangibles.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b="1" dirty="0"/>
              <a:t>Low-Taxed:</a:t>
            </a:r>
            <a:r>
              <a:rPr lang="en-US" sz="1600" dirty="0"/>
              <a:t> No, the states do not conform to the (80%) foreign tax credit allowed for federal tax purposes to offset the GILTI income. In addition, many of the states may not conform to IRC Section 250 that allows for a 50% deduction (reduced to 37.5% after 2025) for GILTI income.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b="1" dirty="0"/>
              <a:t>Offset by Corporate Tax Cuts: </a:t>
            </a:r>
            <a:r>
              <a:rPr lang="en-US" sz="1600" dirty="0"/>
              <a:t>No, states do not conform to federal corporate tax cuts (Congress is raising $324 billion over 10 years from the international tax provisions to help pay for $654 billion in business tax cuts).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b="1" dirty="0"/>
              <a:t>Favor Domestic Commerce over Foreign Commerce: </a:t>
            </a:r>
            <a:r>
              <a:rPr lang="en-US" sz="1600" dirty="0"/>
              <a:t>No, the states are limited by the Constitution’s Commerce Clause and cannot treat foreign commerce differently than domestic.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600" b="1" dirty="0"/>
              <a:t>On whether states should decouple from GILTI, </a:t>
            </a:r>
            <a:r>
              <a:rPr lang="en-US" sz="1600" dirty="0"/>
              <a:t>see generally: Joseph X. Donovan, Karl A. </a:t>
            </a:r>
            <a:r>
              <a:rPr lang="en-US" sz="1600" dirty="0" err="1"/>
              <a:t>Frieden</a:t>
            </a:r>
            <a:r>
              <a:rPr lang="en-US" sz="1600" dirty="0"/>
              <a:t>, Ferdinand S. </a:t>
            </a:r>
            <a:r>
              <a:rPr lang="en-US" sz="1600" dirty="0" err="1"/>
              <a:t>Hogroian</a:t>
            </a:r>
            <a:r>
              <a:rPr lang="en-US" sz="1600" dirty="0"/>
              <a:t>, and Chelsea A. Wood, “State Taxation of GILTI: Policy and Constitutional Ramifications,” </a:t>
            </a:r>
            <a:br>
              <a:rPr lang="en-US" sz="1600" dirty="0"/>
            </a:br>
            <a:r>
              <a:rPr lang="en-US" sz="1600" i="1" dirty="0"/>
              <a:t>State Tax Notes</a:t>
            </a:r>
            <a:r>
              <a:rPr lang="en-US" sz="1600" dirty="0"/>
              <a:t>, October 22, 2018.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469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" name="Google Shape;1285;p99"/>
          <p:cNvSpPr txBox="1">
            <a:spLocks noGrp="1"/>
          </p:cNvSpPr>
          <p:nvPr>
            <p:ph type="title"/>
          </p:nvPr>
        </p:nvSpPr>
        <p:spPr>
          <a:xfrm>
            <a:off x="614225" y="269076"/>
            <a:ext cx="10769600" cy="430887"/>
          </a:xfrm>
        </p:spPr>
        <p:txBody>
          <a:bodyPr/>
          <a:lstStyle/>
          <a:p>
            <a:r>
              <a:rPr lang="en-US" sz="2400" dirty="0"/>
              <a:t>State Corporate Income Tax Conformity to IRC §965 Repatriated Income* 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="" xmlns:a16="http://schemas.microsoft.com/office/drawing/2014/main" id="{C9A2143A-3CAC-4970-A3FA-66811117762C}"/>
              </a:ext>
            </a:extLst>
          </p:cNvPr>
          <p:cNvGrpSpPr/>
          <p:nvPr/>
        </p:nvGrpSpPr>
        <p:grpSpPr>
          <a:xfrm>
            <a:off x="242622" y="874275"/>
            <a:ext cx="11531345" cy="5181931"/>
            <a:chOff x="-481101" y="1159400"/>
            <a:chExt cx="11757625" cy="6012248"/>
          </a:xfrm>
        </p:grpSpPr>
        <p:grpSp>
          <p:nvGrpSpPr>
            <p:cNvPr id="1283" name="Group 1282">
              <a:extLst>
                <a:ext uri="{FF2B5EF4-FFF2-40B4-BE49-F238E27FC236}">
                  <a16:creationId xmlns="" xmlns:a16="http://schemas.microsoft.com/office/drawing/2014/main" id="{FDAEC731-20C2-4DAA-984F-92CC4D05D1BD}"/>
                </a:ext>
              </a:extLst>
            </p:cNvPr>
            <p:cNvGrpSpPr/>
            <p:nvPr/>
          </p:nvGrpSpPr>
          <p:grpSpPr>
            <a:xfrm>
              <a:off x="-481101" y="1159400"/>
              <a:ext cx="11757625" cy="6012248"/>
              <a:chOff x="-98129" y="1077898"/>
              <a:chExt cx="11506793" cy="570436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182012" y="1077898"/>
                <a:ext cx="9217309" cy="5046273"/>
                <a:chOff x="206477" y="552623"/>
                <a:chExt cx="8598845" cy="4541344"/>
              </a:xfrm>
            </p:grpSpPr>
            <p:sp>
              <p:nvSpPr>
                <p:cNvPr id="7" name="Shape 1288"/>
                <p:cNvSpPr/>
                <p:nvPr/>
              </p:nvSpPr>
              <p:spPr>
                <a:xfrm>
                  <a:off x="7116481" y="2264989"/>
                  <a:ext cx="698660" cy="39850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34860"/>
                      </a:moveTo>
                      <a:lnTo>
                        <a:pt x="2651" y="69050"/>
                      </a:lnTo>
                      <a:lnTo>
                        <a:pt x="11933" y="47597"/>
                      </a:lnTo>
                      <a:lnTo>
                        <a:pt x="26519" y="39553"/>
                      </a:lnTo>
                      <a:lnTo>
                        <a:pt x="28839" y="30837"/>
                      </a:lnTo>
                      <a:lnTo>
                        <a:pt x="36795" y="28826"/>
                      </a:lnTo>
                      <a:lnTo>
                        <a:pt x="46740" y="45586"/>
                      </a:lnTo>
                      <a:lnTo>
                        <a:pt x="53701" y="49608"/>
                      </a:lnTo>
                      <a:lnTo>
                        <a:pt x="66629" y="73072"/>
                      </a:lnTo>
                      <a:lnTo>
                        <a:pt x="61657" y="95865"/>
                      </a:lnTo>
                      <a:lnTo>
                        <a:pt x="63646" y="105921"/>
                      </a:lnTo>
                      <a:lnTo>
                        <a:pt x="68950" y="101229"/>
                      </a:lnTo>
                      <a:lnTo>
                        <a:pt x="74585" y="101229"/>
                      </a:lnTo>
                      <a:lnTo>
                        <a:pt x="76906" y="108603"/>
                      </a:lnTo>
                      <a:lnTo>
                        <a:pt x="82872" y="108603"/>
                      </a:lnTo>
                      <a:lnTo>
                        <a:pt x="85524" y="106592"/>
                      </a:lnTo>
                      <a:lnTo>
                        <a:pt x="81215" y="85139"/>
                      </a:lnTo>
                      <a:lnTo>
                        <a:pt x="80552" y="47597"/>
                      </a:lnTo>
                      <a:lnTo>
                        <a:pt x="75911" y="42234"/>
                      </a:lnTo>
                      <a:lnTo>
                        <a:pt x="85524" y="24804"/>
                      </a:lnTo>
                      <a:lnTo>
                        <a:pt x="85856" y="13407"/>
                      </a:lnTo>
                      <a:lnTo>
                        <a:pt x="91491" y="14748"/>
                      </a:lnTo>
                      <a:lnTo>
                        <a:pt x="84198" y="38212"/>
                      </a:lnTo>
                      <a:lnTo>
                        <a:pt x="88508" y="66368"/>
                      </a:lnTo>
                      <a:lnTo>
                        <a:pt x="90165" y="74413"/>
                      </a:lnTo>
                      <a:lnTo>
                        <a:pt x="93149" y="77765"/>
                      </a:lnTo>
                      <a:lnTo>
                        <a:pt x="87513" y="77765"/>
                      </a:lnTo>
                      <a:lnTo>
                        <a:pt x="89502" y="94525"/>
                      </a:lnTo>
                      <a:lnTo>
                        <a:pt x="99116" y="106592"/>
                      </a:lnTo>
                      <a:lnTo>
                        <a:pt x="101104" y="108603"/>
                      </a:lnTo>
                      <a:lnTo>
                        <a:pt x="104088" y="108603"/>
                      </a:lnTo>
                      <a:lnTo>
                        <a:pt x="102762" y="119329"/>
                      </a:lnTo>
                      <a:lnTo>
                        <a:pt x="114696" y="106592"/>
                      </a:lnTo>
                      <a:lnTo>
                        <a:pt x="116685" y="90502"/>
                      </a:lnTo>
                      <a:lnTo>
                        <a:pt x="119668" y="75083"/>
                      </a:lnTo>
                      <a:lnTo>
                        <a:pt x="102762" y="81787"/>
                      </a:lnTo>
                      <a:lnTo>
                        <a:pt x="91823" y="0"/>
                      </a:lnTo>
                      <a:lnTo>
                        <a:pt x="0" y="34860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9" name="Shape 1290"/>
                <p:cNvSpPr/>
                <p:nvPr/>
              </p:nvSpPr>
              <p:spPr>
                <a:xfrm>
                  <a:off x="1236850" y="552623"/>
                  <a:ext cx="985557" cy="65135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4277" y="26046"/>
                      </a:moveTo>
                      <a:lnTo>
                        <a:pt x="2701" y="58914"/>
                      </a:lnTo>
                      <a:lnTo>
                        <a:pt x="5403" y="58914"/>
                      </a:lnTo>
                      <a:lnTo>
                        <a:pt x="3827" y="65736"/>
                      </a:lnTo>
                      <a:lnTo>
                        <a:pt x="1801" y="61705"/>
                      </a:lnTo>
                      <a:lnTo>
                        <a:pt x="0" y="70387"/>
                      </a:lnTo>
                      <a:lnTo>
                        <a:pt x="8330" y="76899"/>
                      </a:lnTo>
                      <a:lnTo>
                        <a:pt x="8555" y="80000"/>
                      </a:lnTo>
                      <a:lnTo>
                        <a:pt x="10806" y="80310"/>
                      </a:lnTo>
                      <a:lnTo>
                        <a:pt x="21838" y="104496"/>
                      </a:lnTo>
                      <a:lnTo>
                        <a:pt x="33771" y="103875"/>
                      </a:lnTo>
                      <a:lnTo>
                        <a:pt x="43001" y="109457"/>
                      </a:lnTo>
                      <a:lnTo>
                        <a:pt x="47279" y="108527"/>
                      </a:lnTo>
                      <a:lnTo>
                        <a:pt x="74746" y="109457"/>
                      </a:lnTo>
                      <a:lnTo>
                        <a:pt x="106041" y="119689"/>
                      </a:lnTo>
                      <a:lnTo>
                        <a:pt x="106491" y="106356"/>
                      </a:lnTo>
                      <a:lnTo>
                        <a:pt x="119774" y="29767"/>
                      </a:lnTo>
                      <a:lnTo>
                        <a:pt x="36697" y="0"/>
                      </a:lnTo>
                      <a:lnTo>
                        <a:pt x="37373" y="22635"/>
                      </a:lnTo>
                      <a:lnTo>
                        <a:pt x="33320" y="40930"/>
                      </a:lnTo>
                      <a:lnTo>
                        <a:pt x="32645" y="50542"/>
                      </a:lnTo>
                      <a:lnTo>
                        <a:pt x="24090" y="53643"/>
                      </a:lnTo>
                      <a:lnTo>
                        <a:pt x="23189" y="49302"/>
                      </a:lnTo>
                      <a:lnTo>
                        <a:pt x="30619" y="43100"/>
                      </a:lnTo>
                      <a:lnTo>
                        <a:pt x="29943" y="37829"/>
                      </a:lnTo>
                      <a:lnTo>
                        <a:pt x="23639" y="39069"/>
                      </a:lnTo>
                      <a:lnTo>
                        <a:pt x="28592" y="33488"/>
                      </a:lnTo>
                      <a:lnTo>
                        <a:pt x="31969" y="29457"/>
                      </a:lnTo>
                      <a:lnTo>
                        <a:pt x="4953" y="5891"/>
                      </a:lnTo>
                      <a:lnTo>
                        <a:pt x="2701" y="12403"/>
                      </a:lnTo>
                      <a:lnTo>
                        <a:pt x="4277" y="26046"/>
                      </a:lnTo>
                    </a:path>
                  </a:pathLst>
                </a:custGeom>
                <a:noFill/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0" name="Shape 1291"/>
                <p:cNvSpPr/>
                <p:nvPr/>
              </p:nvSpPr>
              <p:spPr>
                <a:xfrm>
                  <a:off x="206477" y="3189901"/>
                  <a:ext cx="1568936" cy="154921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77879" y="15782"/>
                      </a:moveTo>
                      <a:lnTo>
                        <a:pt x="77879" y="77869"/>
                      </a:lnTo>
                      <a:lnTo>
                        <a:pt x="81554" y="77869"/>
                      </a:lnTo>
                      <a:lnTo>
                        <a:pt x="92579" y="88956"/>
                      </a:lnTo>
                      <a:lnTo>
                        <a:pt x="95971" y="88956"/>
                      </a:lnTo>
                      <a:lnTo>
                        <a:pt x="92579" y="84913"/>
                      </a:lnTo>
                      <a:lnTo>
                        <a:pt x="95123" y="82043"/>
                      </a:lnTo>
                      <a:lnTo>
                        <a:pt x="103745" y="87260"/>
                      </a:lnTo>
                      <a:lnTo>
                        <a:pt x="100494" y="92478"/>
                      </a:lnTo>
                      <a:lnTo>
                        <a:pt x="112084" y="99391"/>
                      </a:lnTo>
                      <a:lnTo>
                        <a:pt x="109116" y="102521"/>
                      </a:lnTo>
                      <a:lnTo>
                        <a:pt x="110812" y="104739"/>
                      </a:lnTo>
                      <a:lnTo>
                        <a:pt x="116890" y="104739"/>
                      </a:lnTo>
                      <a:lnTo>
                        <a:pt x="116890" y="108913"/>
                      </a:lnTo>
                      <a:lnTo>
                        <a:pt x="119858" y="112434"/>
                      </a:lnTo>
                      <a:lnTo>
                        <a:pt x="116890" y="119478"/>
                      </a:lnTo>
                      <a:lnTo>
                        <a:pt x="109540" y="111260"/>
                      </a:lnTo>
                      <a:lnTo>
                        <a:pt x="109540" y="119869"/>
                      </a:lnTo>
                      <a:lnTo>
                        <a:pt x="103321" y="104217"/>
                      </a:lnTo>
                      <a:lnTo>
                        <a:pt x="97102" y="104217"/>
                      </a:lnTo>
                      <a:lnTo>
                        <a:pt x="97102" y="99000"/>
                      </a:lnTo>
                      <a:lnTo>
                        <a:pt x="93851" y="99000"/>
                      </a:lnTo>
                      <a:lnTo>
                        <a:pt x="95547" y="95347"/>
                      </a:lnTo>
                      <a:lnTo>
                        <a:pt x="93427" y="92478"/>
                      </a:lnTo>
                      <a:lnTo>
                        <a:pt x="88056" y="95347"/>
                      </a:lnTo>
                      <a:lnTo>
                        <a:pt x="88056" y="89478"/>
                      </a:lnTo>
                      <a:lnTo>
                        <a:pt x="85512" y="89478"/>
                      </a:lnTo>
                      <a:lnTo>
                        <a:pt x="77879" y="82043"/>
                      </a:lnTo>
                      <a:lnTo>
                        <a:pt x="65017" y="82043"/>
                      </a:lnTo>
                      <a:lnTo>
                        <a:pt x="63745" y="74869"/>
                      </a:lnTo>
                      <a:lnTo>
                        <a:pt x="58657" y="72521"/>
                      </a:lnTo>
                      <a:lnTo>
                        <a:pt x="55547" y="76043"/>
                      </a:lnTo>
                      <a:lnTo>
                        <a:pt x="57667" y="79043"/>
                      </a:lnTo>
                      <a:lnTo>
                        <a:pt x="52155" y="84913"/>
                      </a:lnTo>
                      <a:lnTo>
                        <a:pt x="50176" y="80217"/>
                      </a:lnTo>
                      <a:lnTo>
                        <a:pt x="50176" y="84913"/>
                      </a:lnTo>
                      <a:lnTo>
                        <a:pt x="41554" y="86608"/>
                      </a:lnTo>
                      <a:lnTo>
                        <a:pt x="46501" y="80739"/>
                      </a:lnTo>
                      <a:lnTo>
                        <a:pt x="43533" y="81391"/>
                      </a:lnTo>
                      <a:lnTo>
                        <a:pt x="43533" y="78521"/>
                      </a:lnTo>
                      <a:lnTo>
                        <a:pt x="48480" y="75521"/>
                      </a:lnTo>
                      <a:lnTo>
                        <a:pt x="53568" y="79043"/>
                      </a:lnTo>
                      <a:lnTo>
                        <a:pt x="50600" y="73695"/>
                      </a:lnTo>
                      <a:lnTo>
                        <a:pt x="53851" y="69652"/>
                      </a:lnTo>
                      <a:lnTo>
                        <a:pt x="46077" y="73695"/>
                      </a:lnTo>
                      <a:lnTo>
                        <a:pt x="46077" y="67304"/>
                      </a:lnTo>
                      <a:lnTo>
                        <a:pt x="40282" y="80217"/>
                      </a:lnTo>
                      <a:lnTo>
                        <a:pt x="34204" y="83086"/>
                      </a:lnTo>
                      <a:lnTo>
                        <a:pt x="34204" y="85304"/>
                      </a:lnTo>
                      <a:lnTo>
                        <a:pt x="42402" y="90130"/>
                      </a:lnTo>
                      <a:lnTo>
                        <a:pt x="31660" y="96000"/>
                      </a:lnTo>
                      <a:lnTo>
                        <a:pt x="28268" y="92478"/>
                      </a:lnTo>
                      <a:lnTo>
                        <a:pt x="22614" y="96000"/>
                      </a:lnTo>
                      <a:lnTo>
                        <a:pt x="29681" y="100043"/>
                      </a:lnTo>
                      <a:lnTo>
                        <a:pt x="12296" y="104217"/>
                      </a:lnTo>
                      <a:lnTo>
                        <a:pt x="11448" y="102521"/>
                      </a:lnTo>
                      <a:lnTo>
                        <a:pt x="4098" y="106043"/>
                      </a:lnTo>
                      <a:lnTo>
                        <a:pt x="0" y="105391"/>
                      </a:lnTo>
                      <a:lnTo>
                        <a:pt x="2826" y="103043"/>
                      </a:lnTo>
                      <a:lnTo>
                        <a:pt x="16819" y="97826"/>
                      </a:lnTo>
                      <a:lnTo>
                        <a:pt x="16819" y="96000"/>
                      </a:lnTo>
                      <a:lnTo>
                        <a:pt x="21766" y="93652"/>
                      </a:lnTo>
                      <a:lnTo>
                        <a:pt x="23038" y="88956"/>
                      </a:lnTo>
                      <a:lnTo>
                        <a:pt x="31660" y="84260"/>
                      </a:lnTo>
                      <a:lnTo>
                        <a:pt x="23745" y="84260"/>
                      </a:lnTo>
                      <a:lnTo>
                        <a:pt x="21342" y="87260"/>
                      </a:lnTo>
                      <a:lnTo>
                        <a:pt x="19222" y="85304"/>
                      </a:lnTo>
                      <a:lnTo>
                        <a:pt x="16395" y="86608"/>
                      </a:lnTo>
                      <a:lnTo>
                        <a:pt x="14699" y="81391"/>
                      </a:lnTo>
                      <a:lnTo>
                        <a:pt x="10176" y="81391"/>
                      </a:lnTo>
                      <a:lnTo>
                        <a:pt x="12296" y="74347"/>
                      </a:lnTo>
                      <a:lnTo>
                        <a:pt x="4946" y="76043"/>
                      </a:lnTo>
                      <a:lnTo>
                        <a:pt x="706" y="66652"/>
                      </a:lnTo>
                      <a:lnTo>
                        <a:pt x="5653" y="62478"/>
                      </a:lnTo>
                      <a:lnTo>
                        <a:pt x="2826" y="55565"/>
                      </a:lnTo>
                      <a:lnTo>
                        <a:pt x="9752" y="47869"/>
                      </a:lnTo>
                      <a:lnTo>
                        <a:pt x="13427" y="51391"/>
                      </a:lnTo>
                      <a:lnTo>
                        <a:pt x="22614" y="47869"/>
                      </a:lnTo>
                      <a:lnTo>
                        <a:pt x="20494" y="43304"/>
                      </a:lnTo>
                      <a:lnTo>
                        <a:pt x="25441" y="40304"/>
                      </a:lnTo>
                      <a:lnTo>
                        <a:pt x="22614" y="37434"/>
                      </a:lnTo>
                      <a:lnTo>
                        <a:pt x="16395" y="43304"/>
                      </a:lnTo>
                      <a:lnTo>
                        <a:pt x="10176" y="40304"/>
                      </a:lnTo>
                      <a:lnTo>
                        <a:pt x="9469" y="36130"/>
                      </a:lnTo>
                      <a:lnTo>
                        <a:pt x="1978" y="35739"/>
                      </a:lnTo>
                      <a:lnTo>
                        <a:pt x="10600" y="29869"/>
                      </a:lnTo>
                      <a:lnTo>
                        <a:pt x="13427" y="31565"/>
                      </a:lnTo>
                      <a:lnTo>
                        <a:pt x="13427" y="28565"/>
                      </a:lnTo>
                      <a:lnTo>
                        <a:pt x="19222" y="27000"/>
                      </a:lnTo>
                      <a:lnTo>
                        <a:pt x="20070" y="32739"/>
                      </a:lnTo>
                      <a:lnTo>
                        <a:pt x="24169" y="32739"/>
                      </a:lnTo>
                      <a:lnTo>
                        <a:pt x="27561" y="23869"/>
                      </a:lnTo>
                      <a:lnTo>
                        <a:pt x="20494" y="24521"/>
                      </a:lnTo>
                      <a:lnTo>
                        <a:pt x="13992" y="21000"/>
                      </a:lnTo>
                      <a:lnTo>
                        <a:pt x="15971" y="16826"/>
                      </a:lnTo>
                      <a:lnTo>
                        <a:pt x="14275" y="11608"/>
                      </a:lnTo>
                      <a:lnTo>
                        <a:pt x="29681" y="8217"/>
                      </a:lnTo>
                      <a:lnTo>
                        <a:pt x="29681" y="4043"/>
                      </a:lnTo>
                      <a:lnTo>
                        <a:pt x="38162" y="0"/>
                      </a:lnTo>
                      <a:lnTo>
                        <a:pt x="44381" y="0"/>
                      </a:lnTo>
                      <a:lnTo>
                        <a:pt x="48480" y="4043"/>
                      </a:lnTo>
                      <a:lnTo>
                        <a:pt x="48480" y="0"/>
                      </a:lnTo>
                      <a:lnTo>
                        <a:pt x="50176" y="0"/>
                      </a:lnTo>
                      <a:lnTo>
                        <a:pt x="53568" y="7434"/>
                      </a:lnTo>
                      <a:lnTo>
                        <a:pt x="58657" y="7434"/>
                      </a:lnTo>
                      <a:lnTo>
                        <a:pt x="65017" y="11086"/>
                      </a:lnTo>
                      <a:lnTo>
                        <a:pt x="71519" y="11086"/>
                      </a:lnTo>
                      <a:lnTo>
                        <a:pt x="76183" y="15782"/>
                      </a:lnTo>
                      <a:lnTo>
                        <a:pt x="77879" y="15782"/>
                      </a:lnTo>
                    </a:path>
                  </a:pathLst>
                </a:custGeom>
                <a:solidFill>
                  <a:schemeClr val="accent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d</a:t>
                  </a: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2" name="Shape 1293"/>
                <p:cNvSpPr/>
                <p:nvPr/>
              </p:nvSpPr>
              <p:spPr>
                <a:xfrm>
                  <a:off x="2152655" y="1929363"/>
                  <a:ext cx="838043" cy="94584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25960" y="0"/>
                      </a:moveTo>
                      <a:lnTo>
                        <a:pt x="83708" y="8540"/>
                      </a:lnTo>
                      <a:lnTo>
                        <a:pt x="79735" y="29679"/>
                      </a:lnTo>
                      <a:lnTo>
                        <a:pt x="119735" y="34804"/>
                      </a:lnTo>
                      <a:lnTo>
                        <a:pt x="104105" y="119786"/>
                      </a:lnTo>
                      <a:lnTo>
                        <a:pt x="0" y="105266"/>
                      </a:lnTo>
                      <a:lnTo>
                        <a:pt x="25960" y="0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3" name="Shape 1294"/>
                <p:cNvSpPr/>
                <p:nvPr/>
              </p:nvSpPr>
              <p:spPr>
                <a:xfrm>
                  <a:off x="986418" y="936886"/>
                  <a:ext cx="1175758" cy="90332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89162"/>
                      </a:moveTo>
                      <a:lnTo>
                        <a:pt x="5094" y="58770"/>
                      </a:lnTo>
                      <a:lnTo>
                        <a:pt x="11132" y="50055"/>
                      </a:lnTo>
                      <a:lnTo>
                        <a:pt x="25660" y="0"/>
                      </a:lnTo>
                      <a:lnTo>
                        <a:pt x="33207" y="2458"/>
                      </a:lnTo>
                      <a:lnTo>
                        <a:pt x="33584" y="4692"/>
                      </a:lnTo>
                      <a:lnTo>
                        <a:pt x="35283" y="4916"/>
                      </a:lnTo>
                      <a:lnTo>
                        <a:pt x="44528" y="22346"/>
                      </a:lnTo>
                      <a:lnTo>
                        <a:pt x="54528" y="21675"/>
                      </a:lnTo>
                      <a:lnTo>
                        <a:pt x="62452" y="25921"/>
                      </a:lnTo>
                      <a:lnTo>
                        <a:pt x="66037" y="25027"/>
                      </a:lnTo>
                      <a:lnTo>
                        <a:pt x="89245" y="25921"/>
                      </a:lnTo>
                      <a:lnTo>
                        <a:pt x="115283" y="33072"/>
                      </a:lnTo>
                      <a:lnTo>
                        <a:pt x="116603" y="36871"/>
                      </a:lnTo>
                      <a:lnTo>
                        <a:pt x="119811" y="42458"/>
                      </a:lnTo>
                      <a:lnTo>
                        <a:pt x="110943" y="58770"/>
                      </a:lnTo>
                      <a:lnTo>
                        <a:pt x="105283" y="64804"/>
                      </a:lnTo>
                      <a:lnTo>
                        <a:pt x="104528" y="69050"/>
                      </a:lnTo>
                      <a:lnTo>
                        <a:pt x="107735" y="73743"/>
                      </a:lnTo>
                      <a:lnTo>
                        <a:pt x="104150" y="83351"/>
                      </a:lnTo>
                      <a:lnTo>
                        <a:pt x="96792" y="119776"/>
                      </a:lnTo>
                      <a:lnTo>
                        <a:pt x="56226" y="107932"/>
                      </a:lnTo>
                      <a:lnTo>
                        <a:pt x="0" y="89162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4" name="Shape 1295"/>
                <p:cNvSpPr/>
                <p:nvPr/>
              </p:nvSpPr>
              <p:spPr>
                <a:xfrm>
                  <a:off x="864889" y="1615246"/>
                  <a:ext cx="1171402" cy="18121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4164" y="24312"/>
                      </a:moveTo>
                      <a:lnTo>
                        <a:pt x="757" y="33680"/>
                      </a:lnTo>
                      <a:lnTo>
                        <a:pt x="12302" y="48624"/>
                      </a:lnTo>
                      <a:lnTo>
                        <a:pt x="14384" y="47620"/>
                      </a:lnTo>
                      <a:lnTo>
                        <a:pt x="17981" y="53977"/>
                      </a:lnTo>
                      <a:lnTo>
                        <a:pt x="12113" y="49628"/>
                      </a:lnTo>
                      <a:lnTo>
                        <a:pt x="10977" y="56654"/>
                      </a:lnTo>
                      <a:lnTo>
                        <a:pt x="17413" y="60780"/>
                      </a:lnTo>
                      <a:lnTo>
                        <a:pt x="13059" y="66579"/>
                      </a:lnTo>
                      <a:lnTo>
                        <a:pt x="25552" y="82416"/>
                      </a:lnTo>
                      <a:lnTo>
                        <a:pt x="22712" y="88327"/>
                      </a:lnTo>
                      <a:lnTo>
                        <a:pt x="39558" y="93011"/>
                      </a:lnTo>
                      <a:lnTo>
                        <a:pt x="45236" y="97695"/>
                      </a:lnTo>
                      <a:lnTo>
                        <a:pt x="52429" y="99256"/>
                      </a:lnTo>
                      <a:lnTo>
                        <a:pt x="52429" y="102156"/>
                      </a:lnTo>
                      <a:lnTo>
                        <a:pt x="56971" y="102713"/>
                      </a:lnTo>
                      <a:lnTo>
                        <a:pt x="66435" y="111858"/>
                      </a:lnTo>
                      <a:lnTo>
                        <a:pt x="66813" y="118327"/>
                      </a:lnTo>
                      <a:lnTo>
                        <a:pt x="109211" y="119888"/>
                      </a:lnTo>
                      <a:lnTo>
                        <a:pt x="106561" y="117211"/>
                      </a:lnTo>
                      <a:lnTo>
                        <a:pt x="107697" y="113420"/>
                      </a:lnTo>
                      <a:lnTo>
                        <a:pt x="114700" y="106840"/>
                      </a:lnTo>
                      <a:lnTo>
                        <a:pt x="119810" y="104944"/>
                      </a:lnTo>
                      <a:lnTo>
                        <a:pt x="116782" y="102713"/>
                      </a:lnTo>
                      <a:lnTo>
                        <a:pt x="114889" y="96245"/>
                      </a:lnTo>
                      <a:lnTo>
                        <a:pt x="53753" y="41152"/>
                      </a:lnTo>
                      <a:lnTo>
                        <a:pt x="67949" y="9256"/>
                      </a:lnTo>
                      <a:lnTo>
                        <a:pt x="11545" y="0"/>
                      </a:lnTo>
                      <a:lnTo>
                        <a:pt x="9842" y="1895"/>
                      </a:lnTo>
                      <a:lnTo>
                        <a:pt x="0" y="15947"/>
                      </a:lnTo>
                      <a:lnTo>
                        <a:pt x="4164" y="24312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5" name="Shape 1296"/>
                <p:cNvSpPr/>
                <p:nvPr/>
              </p:nvSpPr>
              <p:spPr>
                <a:xfrm>
                  <a:off x="1392902" y="1754698"/>
                  <a:ext cx="936193" cy="131505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43790"/>
                      </a:moveTo>
                      <a:lnTo>
                        <a:pt x="75976" y="119846"/>
                      </a:lnTo>
                      <a:lnTo>
                        <a:pt x="78816" y="103559"/>
                      </a:lnTo>
                      <a:lnTo>
                        <a:pt x="83076" y="102637"/>
                      </a:lnTo>
                      <a:lnTo>
                        <a:pt x="90414" y="105403"/>
                      </a:lnTo>
                      <a:lnTo>
                        <a:pt x="96568" y="91113"/>
                      </a:lnTo>
                      <a:lnTo>
                        <a:pt x="119763" y="15211"/>
                      </a:lnTo>
                      <a:lnTo>
                        <a:pt x="68402" y="7989"/>
                      </a:lnTo>
                      <a:lnTo>
                        <a:pt x="17751" y="0"/>
                      </a:lnTo>
                      <a:lnTo>
                        <a:pt x="0" y="43790"/>
                      </a:lnTo>
                    </a:path>
                  </a:pathLst>
                </a:custGeom>
                <a:noFill/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6" name="Shape 1297"/>
                <p:cNvSpPr/>
                <p:nvPr/>
              </p:nvSpPr>
              <p:spPr>
                <a:xfrm>
                  <a:off x="1927328" y="712351"/>
                  <a:ext cx="882762" cy="12883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106196"/>
                      </a:moveTo>
                      <a:lnTo>
                        <a:pt x="9539" y="80627"/>
                      </a:lnTo>
                      <a:lnTo>
                        <a:pt x="14309" y="73725"/>
                      </a:lnTo>
                      <a:lnTo>
                        <a:pt x="10041" y="70588"/>
                      </a:lnTo>
                      <a:lnTo>
                        <a:pt x="11297" y="67607"/>
                      </a:lnTo>
                      <a:lnTo>
                        <a:pt x="18577" y="63215"/>
                      </a:lnTo>
                      <a:lnTo>
                        <a:pt x="30376" y="51921"/>
                      </a:lnTo>
                      <a:lnTo>
                        <a:pt x="26359" y="48000"/>
                      </a:lnTo>
                      <a:lnTo>
                        <a:pt x="24351" y="45333"/>
                      </a:lnTo>
                      <a:lnTo>
                        <a:pt x="25104" y="38745"/>
                      </a:lnTo>
                      <a:lnTo>
                        <a:pt x="39665" y="0"/>
                      </a:lnTo>
                      <a:lnTo>
                        <a:pt x="55732" y="2196"/>
                      </a:lnTo>
                      <a:lnTo>
                        <a:pt x="50209" y="17254"/>
                      </a:lnTo>
                      <a:lnTo>
                        <a:pt x="53974" y="22588"/>
                      </a:lnTo>
                      <a:lnTo>
                        <a:pt x="54225" y="26039"/>
                      </a:lnTo>
                      <a:lnTo>
                        <a:pt x="52217" y="26509"/>
                      </a:lnTo>
                      <a:lnTo>
                        <a:pt x="58493" y="30274"/>
                      </a:lnTo>
                      <a:lnTo>
                        <a:pt x="64769" y="39843"/>
                      </a:lnTo>
                      <a:lnTo>
                        <a:pt x="66778" y="48470"/>
                      </a:lnTo>
                      <a:lnTo>
                        <a:pt x="67782" y="53333"/>
                      </a:lnTo>
                      <a:lnTo>
                        <a:pt x="63012" y="57725"/>
                      </a:lnTo>
                      <a:lnTo>
                        <a:pt x="66276" y="59607"/>
                      </a:lnTo>
                      <a:lnTo>
                        <a:pt x="74811" y="56784"/>
                      </a:lnTo>
                      <a:lnTo>
                        <a:pt x="80334" y="72156"/>
                      </a:lnTo>
                      <a:lnTo>
                        <a:pt x="84100" y="72941"/>
                      </a:lnTo>
                      <a:lnTo>
                        <a:pt x="84853" y="77333"/>
                      </a:lnTo>
                      <a:lnTo>
                        <a:pt x="95648" y="79058"/>
                      </a:lnTo>
                      <a:lnTo>
                        <a:pt x="112468" y="79215"/>
                      </a:lnTo>
                      <a:lnTo>
                        <a:pt x="119748" y="81098"/>
                      </a:lnTo>
                      <a:lnTo>
                        <a:pt x="109205" y="119843"/>
                      </a:lnTo>
                      <a:lnTo>
                        <a:pt x="54476" y="113411"/>
                      </a:lnTo>
                      <a:lnTo>
                        <a:pt x="0" y="106196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7" name="Shape 1298"/>
                <p:cNvSpPr/>
                <p:nvPr/>
              </p:nvSpPr>
              <p:spPr>
                <a:xfrm>
                  <a:off x="2297706" y="735047"/>
                  <a:ext cx="1511149" cy="86971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2056" y="30000"/>
                      </a:moveTo>
                      <a:lnTo>
                        <a:pt x="2203" y="35348"/>
                      </a:lnTo>
                      <a:lnTo>
                        <a:pt x="1175" y="36046"/>
                      </a:lnTo>
                      <a:lnTo>
                        <a:pt x="4700" y="41627"/>
                      </a:lnTo>
                      <a:lnTo>
                        <a:pt x="8372" y="55813"/>
                      </a:lnTo>
                      <a:lnTo>
                        <a:pt x="9547" y="68604"/>
                      </a:lnTo>
                      <a:lnTo>
                        <a:pt x="10134" y="75813"/>
                      </a:lnTo>
                      <a:lnTo>
                        <a:pt x="7490" y="82325"/>
                      </a:lnTo>
                      <a:lnTo>
                        <a:pt x="9400" y="85116"/>
                      </a:lnTo>
                      <a:lnTo>
                        <a:pt x="14247" y="80930"/>
                      </a:lnTo>
                      <a:lnTo>
                        <a:pt x="17478" y="103720"/>
                      </a:lnTo>
                      <a:lnTo>
                        <a:pt x="19681" y="104883"/>
                      </a:lnTo>
                      <a:lnTo>
                        <a:pt x="20122" y="111395"/>
                      </a:lnTo>
                      <a:lnTo>
                        <a:pt x="21884" y="114418"/>
                      </a:lnTo>
                      <a:lnTo>
                        <a:pt x="26438" y="113953"/>
                      </a:lnTo>
                      <a:lnTo>
                        <a:pt x="36279" y="114186"/>
                      </a:lnTo>
                      <a:lnTo>
                        <a:pt x="40538" y="116976"/>
                      </a:lnTo>
                      <a:lnTo>
                        <a:pt x="41860" y="105348"/>
                      </a:lnTo>
                      <a:lnTo>
                        <a:pt x="74320" y="113023"/>
                      </a:lnTo>
                      <a:lnTo>
                        <a:pt x="114565" y="119767"/>
                      </a:lnTo>
                      <a:lnTo>
                        <a:pt x="115887" y="98139"/>
                      </a:lnTo>
                      <a:lnTo>
                        <a:pt x="119853" y="27906"/>
                      </a:lnTo>
                      <a:lnTo>
                        <a:pt x="66682" y="17906"/>
                      </a:lnTo>
                      <a:lnTo>
                        <a:pt x="40244" y="11162"/>
                      </a:lnTo>
                      <a:lnTo>
                        <a:pt x="3084" y="0"/>
                      </a:lnTo>
                      <a:lnTo>
                        <a:pt x="0" y="22325"/>
                      </a:lnTo>
                      <a:lnTo>
                        <a:pt x="2056" y="30000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8" name="Shape 1299"/>
                <p:cNvSpPr/>
                <p:nvPr/>
              </p:nvSpPr>
              <p:spPr>
                <a:xfrm>
                  <a:off x="1867472" y="2762188"/>
                  <a:ext cx="1006756" cy="10558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7706" y="76172"/>
                      </a:moveTo>
                      <a:lnTo>
                        <a:pt x="4623" y="71578"/>
                      </a:lnTo>
                      <a:lnTo>
                        <a:pt x="5944" y="65071"/>
                      </a:lnTo>
                      <a:lnTo>
                        <a:pt x="13871" y="53779"/>
                      </a:lnTo>
                      <a:lnTo>
                        <a:pt x="19816" y="50526"/>
                      </a:lnTo>
                      <a:lnTo>
                        <a:pt x="16513" y="46698"/>
                      </a:lnTo>
                      <a:lnTo>
                        <a:pt x="14091" y="35598"/>
                      </a:lnTo>
                      <a:lnTo>
                        <a:pt x="16733" y="15502"/>
                      </a:lnTo>
                      <a:lnTo>
                        <a:pt x="20697" y="14162"/>
                      </a:lnTo>
                      <a:lnTo>
                        <a:pt x="27522" y="17607"/>
                      </a:lnTo>
                      <a:lnTo>
                        <a:pt x="33247" y="0"/>
                      </a:lnTo>
                      <a:lnTo>
                        <a:pt x="119779" y="12822"/>
                      </a:lnTo>
                      <a:lnTo>
                        <a:pt x="101504" y="119808"/>
                      </a:lnTo>
                      <a:lnTo>
                        <a:pt x="75082" y="116363"/>
                      </a:lnTo>
                      <a:lnTo>
                        <a:pt x="58568" y="112344"/>
                      </a:lnTo>
                      <a:lnTo>
                        <a:pt x="24660" y="100287"/>
                      </a:lnTo>
                      <a:lnTo>
                        <a:pt x="0" y="81913"/>
                      </a:lnTo>
                      <a:lnTo>
                        <a:pt x="7706" y="76172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9" name="Shape 1300"/>
                <p:cNvSpPr/>
                <p:nvPr/>
              </p:nvSpPr>
              <p:spPr>
                <a:xfrm>
                  <a:off x="2705452" y="1500340"/>
                  <a:ext cx="1036665" cy="77547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102559"/>
                      </a:moveTo>
                      <a:lnTo>
                        <a:pt x="14117" y="0"/>
                      </a:lnTo>
                      <a:lnTo>
                        <a:pt x="61176" y="8590"/>
                      </a:lnTo>
                      <a:lnTo>
                        <a:pt x="119786" y="15878"/>
                      </a:lnTo>
                      <a:lnTo>
                        <a:pt x="115721" y="67939"/>
                      </a:lnTo>
                      <a:lnTo>
                        <a:pt x="111657" y="119739"/>
                      </a:lnTo>
                      <a:lnTo>
                        <a:pt x="32085" y="108806"/>
                      </a:lnTo>
                      <a:lnTo>
                        <a:pt x="0" y="102559"/>
                      </a:lnTo>
                    </a:path>
                  </a:pathLst>
                </a:custGeom>
                <a:noFill/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20" name="Shape 1301"/>
                <p:cNvSpPr/>
                <p:nvPr/>
              </p:nvSpPr>
              <p:spPr>
                <a:xfrm>
                  <a:off x="2877471" y="2204914"/>
                  <a:ext cx="1077318" cy="76857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1958" y="0"/>
                      </a:moveTo>
                      <a:lnTo>
                        <a:pt x="88865" y="10789"/>
                      </a:lnTo>
                      <a:lnTo>
                        <a:pt x="119793" y="14210"/>
                      </a:lnTo>
                      <a:lnTo>
                        <a:pt x="118350" y="40263"/>
                      </a:lnTo>
                      <a:lnTo>
                        <a:pt x="114226" y="119736"/>
                      </a:lnTo>
                      <a:lnTo>
                        <a:pt x="98556" y="118421"/>
                      </a:lnTo>
                      <a:lnTo>
                        <a:pt x="49484" y="112631"/>
                      </a:lnTo>
                      <a:lnTo>
                        <a:pt x="0" y="104473"/>
                      </a:lnTo>
                      <a:lnTo>
                        <a:pt x="11958" y="0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21" name="Shape 1302"/>
                <p:cNvSpPr/>
                <p:nvPr/>
              </p:nvSpPr>
              <p:spPr>
                <a:xfrm>
                  <a:off x="2723749" y="2868458"/>
                  <a:ext cx="1038988" cy="9584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5160" y="119789"/>
                      </a:moveTo>
                      <a:lnTo>
                        <a:pt x="16441" y="110526"/>
                      </a:lnTo>
                      <a:lnTo>
                        <a:pt x="46548" y="114526"/>
                      </a:lnTo>
                      <a:lnTo>
                        <a:pt x="45266" y="110105"/>
                      </a:lnTo>
                      <a:lnTo>
                        <a:pt x="109750" y="116210"/>
                      </a:lnTo>
                      <a:lnTo>
                        <a:pt x="119786" y="10947"/>
                      </a:lnTo>
                      <a:lnTo>
                        <a:pt x="68754" y="6315"/>
                      </a:lnTo>
                      <a:lnTo>
                        <a:pt x="17508" y="0"/>
                      </a:lnTo>
                      <a:lnTo>
                        <a:pt x="0" y="117684"/>
                      </a:lnTo>
                      <a:lnTo>
                        <a:pt x="15160" y="119789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22" name="Shape 1303"/>
                <p:cNvSpPr/>
                <p:nvPr/>
              </p:nvSpPr>
              <p:spPr>
                <a:xfrm>
                  <a:off x="3106115" y="3029217"/>
                  <a:ext cx="2062877" cy="180837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46815"/>
                      </a:moveTo>
                      <a:lnTo>
                        <a:pt x="32609" y="50055"/>
                      </a:lnTo>
                      <a:lnTo>
                        <a:pt x="37022" y="0"/>
                      </a:lnTo>
                      <a:lnTo>
                        <a:pt x="62959" y="1564"/>
                      </a:lnTo>
                      <a:lnTo>
                        <a:pt x="62098" y="23128"/>
                      </a:lnTo>
                      <a:lnTo>
                        <a:pt x="64573" y="25251"/>
                      </a:lnTo>
                      <a:lnTo>
                        <a:pt x="67049" y="25363"/>
                      </a:lnTo>
                      <a:lnTo>
                        <a:pt x="68986" y="27374"/>
                      </a:lnTo>
                      <a:lnTo>
                        <a:pt x="72968" y="28491"/>
                      </a:lnTo>
                      <a:lnTo>
                        <a:pt x="80717" y="31955"/>
                      </a:lnTo>
                      <a:lnTo>
                        <a:pt x="82224" y="30502"/>
                      </a:lnTo>
                      <a:lnTo>
                        <a:pt x="87174" y="33519"/>
                      </a:lnTo>
                      <a:lnTo>
                        <a:pt x="93847" y="33407"/>
                      </a:lnTo>
                      <a:lnTo>
                        <a:pt x="98582" y="31955"/>
                      </a:lnTo>
                      <a:lnTo>
                        <a:pt x="104825" y="30726"/>
                      </a:lnTo>
                      <a:lnTo>
                        <a:pt x="110744" y="34078"/>
                      </a:lnTo>
                      <a:lnTo>
                        <a:pt x="111713" y="35195"/>
                      </a:lnTo>
                      <a:lnTo>
                        <a:pt x="114834" y="35195"/>
                      </a:lnTo>
                      <a:lnTo>
                        <a:pt x="115479" y="52960"/>
                      </a:lnTo>
                      <a:lnTo>
                        <a:pt x="119892" y="61452"/>
                      </a:lnTo>
                      <a:lnTo>
                        <a:pt x="118278" y="68379"/>
                      </a:lnTo>
                      <a:lnTo>
                        <a:pt x="118493" y="74189"/>
                      </a:lnTo>
                      <a:lnTo>
                        <a:pt x="116556" y="76871"/>
                      </a:lnTo>
                      <a:lnTo>
                        <a:pt x="117417" y="77877"/>
                      </a:lnTo>
                      <a:lnTo>
                        <a:pt x="112466" y="79553"/>
                      </a:lnTo>
                      <a:lnTo>
                        <a:pt x="108484" y="80000"/>
                      </a:lnTo>
                      <a:lnTo>
                        <a:pt x="109237" y="76871"/>
                      </a:lnTo>
                      <a:lnTo>
                        <a:pt x="107085" y="78547"/>
                      </a:lnTo>
                      <a:lnTo>
                        <a:pt x="107300" y="82234"/>
                      </a:lnTo>
                      <a:lnTo>
                        <a:pt x="104717" y="85698"/>
                      </a:lnTo>
                      <a:lnTo>
                        <a:pt x="90511" y="93519"/>
                      </a:lnTo>
                      <a:lnTo>
                        <a:pt x="85883" y="98324"/>
                      </a:lnTo>
                      <a:lnTo>
                        <a:pt x="81793" y="108826"/>
                      </a:lnTo>
                      <a:lnTo>
                        <a:pt x="85345" y="119776"/>
                      </a:lnTo>
                      <a:lnTo>
                        <a:pt x="81901" y="119888"/>
                      </a:lnTo>
                      <a:lnTo>
                        <a:pt x="66618" y="114189"/>
                      </a:lnTo>
                      <a:lnTo>
                        <a:pt x="65004" y="109273"/>
                      </a:lnTo>
                      <a:lnTo>
                        <a:pt x="63390" y="107262"/>
                      </a:lnTo>
                      <a:lnTo>
                        <a:pt x="62744" y="101005"/>
                      </a:lnTo>
                      <a:lnTo>
                        <a:pt x="59838" y="98659"/>
                      </a:lnTo>
                      <a:lnTo>
                        <a:pt x="51551" y="82011"/>
                      </a:lnTo>
                      <a:lnTo>
                        <a:pt x="47677" y="78882"/>
                      </a:lnTo>
                      <a:lnTo>
                        <a:pt x="46385" y="76201"/>
                      </a:lnTo>
                      <a:lnTo>
                        <a:pt x="34439" y="75418"/>
                      </a:lnTo>
                      <a:lnTo>
                        <a:pt x="27874" y="83351"/>
                      </a:lnTo>
                      <a:lnTo>
                        <a:pt x="16896" y="75195"/>
                      </a:lnTo>
                      <a:lnTo>
                        <a:pt x="13775" y="63798"/>
                      </a:lnTo>
                      <a:lnTo>
                        <a:pt x="3228" y="53184"/>
                      </a:lnTo>
                      <a:lnTo>
                        <a:pt x="2044" y="49832"/>
                      </a:lnTo>
                      <a:lnTo>
                        <a:pt x="645" y="49273"/>
                      </a:lnTo>
                      <a:lnTo>
                        <a:pt x="0" y="46815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23" name="Shape 1304"/>
                <p:cNvSpPr/>
                <p:nvPr/>
              </p:nvSpPr>
              <p:spPr>
                <a:xfrm>
                  <a:off x="3754519" y="938722"/>
                  <a:ext cx="970748" cy="5542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5942" y="0"/>
                      </a:moveTo>
                      <a:lnTo>
                        <a:pt x="110400" y="8753"/>
                      </a:lnTo>
                      <a:lnTo>
                        <a:pt x="111085" y="38662"/>
                      </a:lnTo>
                      <a:lnTo>
                        <a:pt x="115657" y="63100"/>
                      </a:lnTo>
                      <a:lnTo>
                        <a:pt x="116571" y="94468"/>
                      </a:lnTo>
                      <a:lnTo>
                        <a:pt x="119771" y="119635"/>
                      </a:lnTo>
                      <a:lnTo>
                        <a:pt x="56457" y="116352"/>
                      </a:lnTo>
                      <a:lnTo>
                        <a:pt x="0" y="109787"/>
                      </a:lnTo>
                      <a:lnTo>
                        <a:pt x="5942" y="0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24" name="Shape 1305"/>
                <p:cNvSpPr/>
                <p:nvPr/>
              </p:nvSpPr>
              <p:spPr>
                <a:xfrm>
                  <a:off x="3705896" y="1447097"/>
                  <a:ext cx="1036665" cy="63008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5775" y="0"/>
                      </a:moveTo>
                      <a:lnTo>
                        <a:pt x="58823" y="5760"/>
                      </a:lnTo>
                      <a:lnTo>
                        <a:pt x="117860" y="8320"/>
                      </a:lnTo>
                      <a:lnTo>
                        <a:pt x="114010" y="19840"/>
                      </a:lnTo>
                      <a:lnTo>
                        <a:pt x="119786" y="27840"/>
                      </a:lnTo>
                      <a:lnTo>
                        <a:pt x="119358" y="87040"/>
                      </a:lnTo>
                      <a:lnTo>
                        <a:pt x="117005" y="86720"/>
                      </a:lnTo>
                      <a:lnTo>
                        <a:pt x="117219" y="94080"/>
                      </a:lnTo>
                      <a:lnTo>
                        <a:pt x="119144" y="99840"/>
                      </a:lnTo>
                      <a:lnTo>
                        <a:pt x="117860" y="105600"/>
                      </a:lnTo>
                      <a:lnTo>
                        <a:pt x="119144" y="119680"/>
                      </a:lnTo>
                      <a:lnTo>
                        <a:pt x="116363" y="118080"/>
                      </a:lnTo>
                      <a:lnTo>
                        <a:pt x="113368" y="112640"/>
                      </a:lnTo>
                      <a:lnTo>
                        <a:pt x="102887" y="107520"/>
                      </a:lnTo>
                      <a:lnTo>
                        <a:pt x="92406" y="108160"/>
                      </a:lnTo>
                      <a:lnTo>
                        <a:pt x="86631" y="101440"/>
                      </a:lnTo>
                      <a:lnTo>
                        <a:pt x="0" y="93760"/>
                      </a:lnTo>
                      <a:lnTo>
                        <a:pt x="5775" y="0"/>
                      </a:lnTo>
                    </a:path>
                  </a:pathLst>
                </a:custGeom>
                <a:solidFill>
                  <a:schemeClr val="bg1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25" name="Shape 1306"/>
                <p:cNvSpPr/>
                <p:nvPr/>
              </p:nvSpPr>
              <p:spPr>
                <a:xfrm>
                  <a:off x="3669556" y="1940479"/>
                  <a:ext cx="1218444" cy="5519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3282" y="0"/>
                      </a:moveTo>
                      <a:lnTo>
                        <a:pt x="77142" y="8414"/>
                      </a:lnTo>
                      <a:lnTo>
                        <a:pt x="82249" y="16097"/>
                      </a:lnTo>
                      <a:lnTo>
                        <a:pt x="91003" y="15365"/>
                      </a:lnTo>
                      <a:lnTo>
                        <a:pt x="99939" y="21219"/>
                      </a:lnTo>
                      <a:lnTo>
                        <a:pt x="102674" y="27439"/>
                      </a:lnTo>
                      <a:lnTo>
                        <a:pt x="104863" y="29268"/>
                      </a:lnTo>
                      <a:lnTo>
                        <a:pt x="108875" y="51951"/>
                      </a:lnTo>
                      <a:lnTo>
                        <a:pt x="109057" y="58902"/>
                      </a:lnTo>
                      <a:lnTo>
                        <a:pt x="111793" y="69146"/>
                      </a:lnTo>
                      <a:lnTo>
                        <a:pt x="113069" y="86341"/>
                      </a:lnTo>
                      <a:lnTo>
                        <a:pt x="112340" y="91829"/>
                      </a:lnTo>
                      <a:lnTo>
                        <a:pt x="113981" y="97682"/>
                      </a:lnTo>
                      <a:lnTo>
                        <a:pt x="119817" y="119634"/>
                      </a:lnTo>
                      <a:lnTo>
                        <a:pt x="66382" y="117804"/>
                      </a:lnTo>
                      <a:lnTo>
                        <a:pt x="26079" y="113414"/>
                      </a:lnTo>
                      <a:lnTo>
                        <a:pt x="27173" y="77195"/>
                      </a:lnTo>
                      <a:lnTo>
                        <a:pt x="0" y="72439"/>
                      </a:lnTo>
                      <a:lnTo>
                        <a:pt x="3282" y="0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26" name="Shape 1307"/>
                <p:cNvSpPr/>
                <p:nvPr/>
              </p:nvSpPr>
              <p:spPr>
                <a:xfrm>
                  <a:off x="3898290" y="2464029"/>
                  <a:ext cx="1098806" cy="53584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4040" y="0"/>
                      </a:moveTo>
                      <a:lnTo>
                        <a:pt x="48686" y="4528"/>
                      </a:lnTo>
                      <a:lnTo>
                        <a:pt x="107676" y="6037"/>
                      </a:lnTo>
                      <a:lnTo>
                        <a:pt x="111111" y="10943"/>
                      </a:lnTo>
                      <a:lnTo>
                        <a:pt x="112929" y="9811"/>
                      </a:lnTo>
                      <a:lnTo>
                        <a:pt x="115151" y="15849"/>
                      </a:lnTo>
                      <a:lnTo>
                        <a:pt x="113333" y="15849"/>
                      </a:lnTo>
                      <a:lnTo>
                        <a:pt x="111313" y="23396"/>
                      </a:lnTo>
                      <a:lnTo>
                        <a:pt x="116161" y="36226"/>
                      </a:lnTo>
                      <a:lnTo>
                        <a:pt x="119797" y="38490"/>
                      </a:lnTo>
                      <a:lnTo>
                        <a:pt x="119191" y="119245"/>
                      </a:lnTo>
                      <a:lnTo>
                        <a:pt x="68282" y="119622"/>
                      </a:lnTo>
                      <a:lnTo>
                        <a:pt x="0" y="113584"/>
                      </a:lnTo>
                      <a:lnTo>
                        <a:pt x="4040" y="0"/>
                      </a:lnTo>
                    </a:path>
                  </a:pathLst>
                </a:custGeom>
                <a:solidFill>
                  <a:srgbClr val="FFC000"/>
                </a:solidFill>
                <a:ln w="9525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27" name="Shape 1308"/>
                <p:cNvSpPr/>
                <p:nvPr/>
              </p:nvSpPr>
              <p:spPr>
                <a:xfrm>
                  <a:off x="3736454" y="2951565"/>
                  <a:ext cx="1274198" cy="60336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695" y="0"/>
                      </a:moveTo>
                      <a:lnTo>
                        <a:pt x="13913" y="1340"/>
                      </a:lnTo>
                      <a:lnTo>
                        <a:pt x="72869" y="6703"/>
                      </a:lnTo>
                      <a:lnTo>
                        <a:pt x="116695" y="6368"/>
                      </a:lnTo>
                      <a:lnTo>
                        <a:pt x="116869" y="24134"/>
                      </a:lnTo>
                      <a:lnTo>
                        <a:pt x="119826" y="61340"/>
                      </a:lnTo>
                      <a:lnTo>
                        <a:pt x="119130" y="119664"/>
                      </a:lnTo>
                      <a:lnTo>
                        <a:pt x="109565" y="109608"/>
                      </a:lnTo>
                      <a:lnTo>
                        <a:pt x="99478" y="112960"/>
                      </a:lnTo>
                      <a:lnTo>
                        <a:pt x="91826" y="117653"/>
                      </a:lnTo>
                      <a:lnTo>
                        <a:pt x="81043" y="117988"/>
                      </a:lnTo>
                      <a:lnTo>
                        <a:pt x="72869" y="108603"/>
                      </a:lnTo>
                      <a:lnTo>
                        <a:pt x="70608" y="112960"/>
                      </a:lnTo>
                      <a:lnTo>
                        <a:pt x="57913" y="102569"/>
                      </a:lnTo>
                      <a:lnTo>
                        <a:pt x="51652" y="99217"/>
                      </a:lnTo>
                      <a:lnTo>
                        <a:pt x="48521" y="93519"/>
                      </a:lnTo>
                      <a:lnTo>
                        <a:pt x="44521" y="93184"/>
                      </a:lnTo>
                      <a:lnTo>
                        <a:pt x="40521" y="86815"/>
                      </a:lnTo>
                      <a:lnTo>
                        <a:pt x="41913" y="22122"/>
                      </a:lnTo>
                      <a:lnTo>
                        <a:pt x="0" y="17094"/>
                      </a:lnTo>
                      <a:lnTo>
                        <a:pt x="695" y="0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28" name="Shape 1309"/>
                <p:cNvSpPr/>
                <p:nvPr/>
              </p:nvSpPr>
              <p:spPr>
                <a:xfrm>
                  <a:off x="4652901" y="935970"/>
                  <a:ext cx="959713" cy="96912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693" y="22708"/>
                      </a:moveTo>
                      <a:lnTo>
                        <a:pt x="5317" y="36458"/>
                      </a:lnTo>
                      <a:lnTo>
                        <a:pt x="6011" y="54375"/>
                      </a:lnTo>
                      <a:lnTo>
                        <a:pt x="9248" y="68750"/>
                      </a:lnTo>
                      <a:lnTo>
                        <a:pt x="4855" y="76041"/>
                      </a:lnTo>
                      <a:lnTo>
                        <a:pt x="11098" y="81458"/>
                      </a:lnTo>
                      <a:lnTo>
                        <a:pt x="10635" y="119791"/>
                      </a:lnTo>
                      <a:lnTo>
                        <a:pt x="98034" y="118125"/>
                      </a:lnTo>
                      <a:lnTo>
                        <a:pt x="96647" y="110625"/>
                      </a:lnTo>
                      <a:lnTo>
                        <a:pt x="87167" y="103958"/>
                      </a:lnTo>
                      <a:lnTo>
                        <a:pt x="82543" y="99375"/>
                      </a:lnTo>
                      <a:lnTo>
                        <a:pt x="70520" y="92708"/>
                      </a:lnTo>
                      <a:lnTo>
                        <a:pt x="71213" y="81666"/>
                      </a:lnTo>
                      <a:lnTo>
                        <a:pt x="68439" y="74375"/>
                      </a:lnTo>
                      <a:lnTo>
                        <a:pt x="78381" y="63750"/>
                      </a:lnTo>
                      <a:lnTo>
                        <a:pt x="77687" y="53125"/>
                      </a:lnTo>
                      <a:lnTo>
                        <a:pt x="93872" y="42291"/>
                      </a:lnTo>
                      <a:lnTo>
                        <a:pt x="97572" y="36041"/>
                      </a:lnTo>
                      <a:lnTo>
                        <a:pt x="119768" y="25416"/>
                      </a:lnTo>
                      <a:lnTo>
                        <a:pt x="109826" y="21666"/>
                      </a:lnTo>
                      <a:lnTo>
                        <a:pt x="101040" y="22291"/>
                      </a:lnTo>
                      <a:lnTo>
                        <a:pt x="99190" y="19375"/>
                      </a:lnTo>
                      <a:lnTo>
                        <a:pt x="83236" y="18958"/>
                      </a:lnTo>
                      <a:lnTo>
                        <a:pt x="72601" y="16250"/>
                      </a:lnTo>
                      <a:lnTo>
                        <a:pt x="50635" y="14375"/>
                      </a:lnTo>
                      <a:lnTo>
                        <a:pt x="47167" y="10625"/>
                      </a:lnTo>
                      <a:lnTo>
                        <a:pt x="38381" y="7291"/>
                      </a:lnTo>
                      <a:lnTo>
                        <a:pt x="36763" y="0"/>
                      </a:lnTo>
                      <a:lnTo>
                        <a:pt x="31213" y="0"/>
                      </a:lnTo>
                      <a:lnTo>
                        <a:pt x="31213" y="5416"/>
                      </a:lnTo>
                      <a:lnTo>
                        <a:pt x="0" y="5416"/>
                      </a:lnTo>
                      <a:lnTo>
                        <a:pt x="693" y="22708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29" name="Shape 1310"/>
                <p:cNvSpPr/>
                <p:nvPr/>
              </p:nvSpPr>
              <p:spPr>
                <a:xfrm>
                  <a:off x="4720384" y="1885482"/>
                  <a:ext cx="882762" cy="55092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11082"/>
                      </a:moveTo>
                      <a:lnTo>
                        <a:pt x="2259" y="17961"/>
                      </a:lnTo>
                      <a:lnTo>
                        <a:pt x="1004" y="25222"/>
                      </a:lnTo>
                      <a:lnTo>
                        <a:pt x="2259" y="41656"/>
                      </a:lnTo>
                      <a:lnTo>
                        <a:pt x="7782" y="64968"/>
                      </a:lnTo>
                      <a:lnTo>
                        <a:pt x="8033" y="72229"/>
                      </a:lnTo>
                      <a:lnTo>
                        <a:pt x="11799" y="83312"/>
                      </a:lnTo>
                      <a:lnTo>
                        <a:pt x="13556" y="101273"/>
                      </a:lnTo>
                      <a:lnTo>
                        <a:pt x="12552" y="107006"/>
                      </a:lnTo>
                      <a:lnTo>
                        <a:pt x="14811" y="113121"/>
                      </a:lnTo>
                      <a:lnTo>
                        <a:pt x="92133" y="110445"/>
                      </a:lnTo>
                      <a:lnTo>
                        <a:pt x="97907" y="119617"/>
                      </a:lnTo>
                      <a:lnTo>
                        <a:pt x="105941" y="92101"/>
                      </a:lnTo>
                      <a:lnTo>
                        <a:pt x="103430" y="81783"/>
                      </a:lnTo>
                      <a:lnTo>
                        <a:pt x="116736" y="65732"/>
                      </a:lnTo>
                      <a:lnTo>
                        <a:pt x="119748" y="54267"/>
                      </a:lnTo>
                      <a:lnTo>
                        <a:pt x="109958" y="37070"/>
                      </a:lnTo>
                      <a:lnTo>
                        <a:pt x="99665" y="19108"/>
                      </a:lnTo>
                      <a:lnTo>
                        <a:pt x="97907" y="0"/>
                      </a:lnTo>
                      <a:lnTo>
                        <a:pt x="2510" y="2675"/>
                      </a:lnTo>
                      <a:lnTo>
                        <a:pt x="0" y="2292"/>
                      </a:lnTo>
                      <a:lnTo>
                        <a:pt x="0" y="11082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0" name="Shape 1311"/>
                <p:cNvSpPr/>
                <p:nvPr/>
              </p:nvSpPr>
              <p:spPr>
                <a:xfrm>
                  <a:off x="4818154" y="2376885"/>
                  <a:ext cx="983234" cy="77374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6992" y="17478"/>
                      </a:moveTo>
                      <a:lnTo>
                        <a:pt x="10601" y="20869"/>
                      </a:lnTo>
                      <a:lnTo>
                        <a:pt x="12857" y="20086"/>
                      </a:lnTo>
                      <a:lnTo>
                        <a:pt x="15338" y="24000"/>
                      </a:lnTo>
                      <a:lnTo>
                        <a:pt x="13308" y="24000"/>
                      </a:lnTo>
                      <a:lnTo>
                        <a:pt x="11052" y="29478"/>
                      </a:lnTo>
                      <a:lnTo>
                        <a:pt x="16240" y="38347"/>
                      </a:lnTo>
                      <a:lnTo>
                        <a:pt x="20300" y="39913"/>
                      </a:lnTo>
                      <a:lnTo>
                        <a:pt x="19849" y="95739"/>
                      </a:lnTo>
                      <a:lnTo>
                        <a:pt x="20075" y="109304"/>
                      </a:lnTo>
                      <a:lnTo>
                        <a:pt x="100150" y="106173"/>
                      </a:lnTo>
                      <a:lnTo>
                        <a:pt x="100827" y="114521"/>
                      </a:lnTo>
                      <a:lnTo>
                        <a:pt x="97669" y="119739"/>
                      </a:lnTo>
                      <a:lnTo>
                        <a:pt x="109849" y="118956"/>
                      </a:lnTo>
                      <a:lnTo>
                        <a:pt x="111879" y="114521"/>
                      </a:lnTo>
                      <a:lnTo>
                        <a:pt x="111879" y="109304"/>
                      </a:lnTo>
                      <a:lnTo>
                        <a:pt x="114812" y="105391"/>
                      </a:lnTo>
                      <a:lnTo>
                        <a:pt x="115714" y="101739"/>
                      </a:lnTo>
                      <a:lnTo>
                        <a:pt x="118872" y="100956"/>
                      </a:lnTo>
                      <a:lnTo>
                        <a:pt x="119774" y="93130"/>
                      </a:lnTo>
                      <a:lnTo>
                        <a:pt x="115488" y="91826"/>
                      </a:lnTo>
                      <a:lnTo>
                        <a:pt x="112556" y="85826"/>
                      </a:lnTo>
                      <a:lnTo>
                        <a:pt x="108045" y="71739"/>
                      </a:lnTo>
                      <a:lnTo>
                        <a:pt x="103308" y="69391"/>
                      </a:lnTo>
                      <a:lnTo>
                        <a:pt x="97443" y="64173"/>
                      </a:lnTo>
                      <a:lnTo>
                        <a:pt x="95413" y="56608"/>
                      </a:lnTo>
                      <a:lnTo>
                        <a:pt x="98796" y="45130"/>
                      </a:lnTo>
                      <a:lnTo>
                        <a:pt x="96090" y="42782"/>
                      </a:lnTo>
                      <a:lnTo>
                        <a:pt x="88872" y="43043"/>
                      </a:lnTo>
                      <a:lnTo>
                        <a:pt x="87744" y="36000"/>
                      </a:lnTo>
                      <a:lnTo>
                        <a:pt x="76240" y="22173"/>
                      </a:lnTo>
                      <a:lnTo>
                        <a:pt x="73308" y="10695"/>
                      </a:lnTo>
                      <a:lnTo>
                        <a:pt x="74661" y="6260"/>
                      </a:lnTo>
                      <a:lnTo>
                        <a:pt x="69473" y="0"/>
                      </a:lnTo>
                      <a:lnTo>
                        <a:pt x="0" y="1826"/>
                      </a:lnTo>
                      <a:lnTo>
                        <a:pt x="6992" y="17478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31" name="Shape 1312"/>
                <p:cNvSpPr/>
                <p:nvPr/>
              </p:nvSpPr>
              <p:spPr>
                <a:xfrm>
                  <a:off x="4985954" y="3044950"/>
                  <a:ext cx="745992" cy="64761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4752" y="40666"/>
                      </a:moveTo>
                      <a:lnTo>
                        <a:pt x="3564" y="98666"/>
                      </a:lnTo>
                      <a:lnTo>
                        <a:pt x="6237" y="102000"/>
                      </a:lnTo>
                      <a:lnTo>
                        <a:pt x="14851" y="102000"/>
                      </a:lnTo>
                      <a:lnTo>
                        <a:pt x="15148" y="119666"/>
                      </a:lnTo>
                      <a:lnTo>
                        <a:pt x="86435" y="118333"/>
                      </a:lnTo>
                      <a:lnTo>
                        <a:pt x="84950" y="100333"/>
                      </a:lnTo>
                      <a:lnTo>
                        <a:pt x="90891" y="80333"/>
                      </a:lnTo>
                      <a:lnTo>
                        <a:pt x="99801" y="67000"/>
                      </a:lnTo>
                      <a:lnTo>
                        <a:pt x="99207" y="63000"/>
                      </a:lnTo>
                      <a:lnTo>
                        <a:pt x="105742" y="50333"/>
                      </a:lnTo>
                      <a:lnTo>
                        <a:pt x="109306" y="37000"/>
                      </a:lnTo>
                      <a:lnTo>
                        <a:pt x="108118" y="36000"/>
                      </a:lnTo>
                      <a:lnTo>
                        <a:pt x="114059" y="30666"/>
                      </a:lnTo>
                      <a:lnTo>
                        <a:pt x="119702" y="18666"/>
                      </a:lnTo>
                      <a:lnTo>
                        <a:pt x="117623" y="16000"/>
                      </a:lnTo>
                      <a:lnTo>
                        <a:pt x="101584" y="17000"/>
                      </a:lnTo>
                      <a:lnTo>
                        <a:pt x="105742" y="10333"/>
                      </a:lnTo>
                      <a:lnTo>
                        <a:pt x="104851" y="0"/>
                      </a:lnTo>
                      <a:lnTo>
                        <a:pt x="0" y="3666"/>
                      </a:lnTo>
                      <a:lnTo>
                        <a:pt x="4752" y="40666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32" name="Shape 1313"/>
                <p:cNvSpPr/>
                <p:nvPr/>
              </p:nvSpPr>
              <p:spPr>
                <a:xfrm>
                  <a:off x="5085182" y="3654419"/>
                  <a:ext cx="842399" cy="66025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916"/>
                      </a:moveTo>
                      <a:lnTo>
                        <a:pt x="1315" y="33282"/>
                      </a:lnTo>
                      <a:lnTo>
                        <a:pt x="12105" y="56488"/>
                      </a:lnTo>
                      <a:lnTo>
                        <a:pt x="8157" y="75419"/>
                      </a:lnTo>
                      <a:lnTo>
                        <a:pt x="8947" y="90992"/>
                      </a:lnTo>
                      <a:lnTo>
                        <a:pt x="3947" y="98625"/>
                      </a:lnTo>
                      <a:lnTo>
                        <a:pt x="6052" y="101068"/>
                      </a:lnTo>
                      <a:lnTo>
                        <a:pt x="21842" y="98931"/>
                      </a:lnTo>
                      <a:lnTo>
                        <a:pt x="41842" y="105038"/>
                      </a:lnTo>
                      <a:lnTo>
                        <a:pt x="47894" y="98931"/>
                      </a:lnTo>
                      <a:lnTo>
                        <a:pt x="67105" y="108396"/>
                      </a:lnTo>
                      <a:lnTo>
                        <a:pt x="68684" y="113587"/>
                      </a:lnTo>
                      <a:lnTo>
                        <a:pt x="76315" y="117862"/>
                      </a:lnTo>
                      <a:lnTo>
                        <a:pt x="80000" y="112977"/>
                      </a:lnTo>
                      <a:lnTo>
                        <a:pt x="89473" y="116946"/>
                      </a:lnTo>
                      <a:lnTo>
                        <a:pt x="94999" y="113587"/>
                      </a:lnTo>
                      <a:lnTo>
                        <a:pt x="93947" y="106564"/>
                      </a:lnTo>
                      <a:lnTo>
                        <a:pt x="109473" y="112977"/>
                      </a:lnTo>
                      <a:lnTo>
                        <a:pt x="108947" y="119694"/>
                      </a:lnTo>
                      <a:lnTo>
                        <a:pt x="119736" y="110839"/>
                      </a:lnTo>
                      <a:lnTo>
                        <a:pt x="109999" y="109618"/>
                      </a:lnTo>
                      <a:lnTo>
                        <a:pt x="102894" y="100458"/>
                      </a:lnTo>
                      <a:lnTo>
                        <a:pt x="111842" y="89770"/>
                      </a:lnTo>
                      <a:lnTo>
                        <a:pt x="111842" y="83053"/>
                      </a:lnTo>
                      <a:lnTo>
                        <a:pt x="101842" y="92519"/>
                      </a:lnTo>
                      <a:lnTo>
                        <a:pt x="97105" y="89770"/>
                      </a:lnTo>
                      <a:lnTo>
                        <a:pt x="101578" y="84274"/>
                      </a:lnTo>
                      <a:lnTo>
                        <a:pt x="90526" y="87938"/>
                      </a:lnTo>
                      <a:lnTo>
                        <a:pt x="83421" y="84580"/>
                      </a:lnTo>
                      <a:lnTo>
                        <a:pt x="85263" y="78778"/>
                      </a:lnTo>
                      <a:lnTo>
                        <a:pt x="103684" y="83053"/>
                      </a:lnTo>
                      <a:lnTo>
                        <a:pt x="96315" y="68702"/>
                      </a:lnTo>
                      <a:lnTo>
                        <a:pt x="97631" y="58320"/>
                      </a:lnTo>
                      <a:lnTo>
                        <a:pt x="55789" y="60458"/>
                      </a:lnTo>
                      <a:lnTo>
                        <a:pt x="60263" y="38473"/>
                      </a:lnTo>
                      <a:lnTo>
                        <a:pt x="67894" y="26870"/>
                      </a:lnTo>
                      <a:lnTo>
                        <a:pt x="65526" y="23816"/>
                      </a:lnTo>
                      <a:lnTo>
                        <a:pt x="62631" y="0"/>
                      </a:lnTo>
                      <a:lnTo>
                        <a:pt x="0" y="916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33" name="Shape 1314"/>
                <p:cNvSpPr/>
                <p:nvPr/>
              </p:nvSpPr>
              <p:spPr>
                <a:xfrm>
                  <a:off x="5516532" y="1205731"/>
                  <a:ext cx="840076" cy="39046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42989" y="78103"/>
                      </a:moveTo>
                      <a:lnTo>
                        <a:pt x="44835" y="85344"/>
                      </a:lnTo>
                      <a:lnTo>
                        <a:pt x="48791" y="87931"/>
                      </a:lnTo>
                      <a:lnTo>
                        <a:pt x="54593" y="119482"/>
                      </a:lnTo>
                      <a:lnTo>
                        <a:pt x="65406" y="76034"/>
                      </a:lnTo>
                      <a:lnTo>
                        <a:pt x="70945" y="77586"/>
                      </a:lnTo>
                      <a:lnTo>
                        <a:pt x="77538" y="71379"/>
                      </a:lnTo>
                      <a:lnTo>
                        <a:pt x="89142" y="71379"/>
                      </a:lnTo>
                      <a:lnTo>
                        <a:pt x="93098" y="60517"/>
                      </a:lnTo>
                      <a:lnTo>
                        <a:pt x="115252" y="62068"/>
                      </a:lnTo>
                      <a:lnTo>
                        <a:pt x="119736" y="55344"/>
                      </a:lnTo>
                      <a:lnTo>
                        <a:pt x="112615" y="38793"/>
                      </a:lnTo>
                      <a:lnTo>
                        <a:pt x="98637" y="39310"/>
                      </a:lnTo>
                      <a:lnTo>
                        <a:pt x="87824" y="36724"/>
                      </a:lnTo>
                      <a:lnTo>
                        <a:pt x="73846" y="36724"/>
                      </a:lnTo>
                      <a:lnTo>
                        <a:pt x="69362" y="50172"/>
                      </a:lnTo>
                      <a:lnTo>
                        <a:pt x="62241" y="42413"/>
                      </a:lnTo>
                      <a:lnTo>
                        <a:pt x="54857" y="43448"/>
                      </a:lnTo>
                      <a:lnTo>
                        <a:pt x="52219" y="29482"/>
                      </a:lnTo>
                      <a:lnTo>
                        <a:pt x="36659" y="26896"/>
                      </a:lnTo>
                      <a:lnTo>
                        <a:pt x="34813" y="21724"/>
                      </a:lnTo>
                      <a:lnTo>
                        <a:pt x="41670" y="6724"/>
                      </a:lnTo>
                      <a:lnTo>
                        <a:pt x="47472" y="5172"/>
                      </a:lnTo>
                      <a:lnTo>
                        <a:pt x="41670" y="0"/>
                      </a:lnTo>
                      <a:lnTo>
                        <a:pt x="33230" y="4137"/>
                      </a:lnTo>
                      <a:lnTo>
                        <a:pt x="18461" y="34137"/>
                      </a:lnTo>
                      <a:lnTo>
                        <a:pt x="11076" y="36206"/>
                      </a:lnTo>
                      <a:lnTo>
                        <a:pt x="0" y="51206"/>
                      </a:lnTo>
                      <a:lnTo>
                        <a:pt x="42989" y="78103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34" name="Shape 1315"/>
                <p:cNvSpPr/>
                <p:nvPr/>
              </p:nvSpPr>
              <p:spPr>
                <a:xfrm>
                  <a:off x="6059510" y="1447097"/>
                  <a:ext cx="570892" cy="70105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3592" y="99568"/>
                      </a:moveTo>
                      <a:lnTo>
                        <a:pt x="11262" y="79712"/>
                      </a:lnTo>
                      <a:lnTo>
                        <a:pt x="1553" y="64460"/>
                      </a:lnTo>
                      <a:lnTo>
                        <a:pt x="6213" y="34244"/>
                      </a:lnTo>
                      <a:lnTo>
                        <a:pt x="22912" y="18129"/>
                      </a:lnTo>
                      <a:lnTo>
                        <a:pt x="22135" y="30215"/>
                      </a:lnTo>
                      <a:lnTo>
                        <a:pt x="27572" y="27625"/>
                      </a:lnTo>
                      <a:lnTo>
                        <a:pt x="27184" y="17841"/>
                      </a:lnTo>
                      <a:lnTo>
                        <a:pt x="33786" y="12374"/>
                      </a:lnTo>
                      <a:lnTo>
                        <a:pt x="36116" y="1438"/>
                      </a:lnTo>
                      <a:lnTo>
                        <a:pt x="41941" y="0"/>
                      </a:lnTo>
                      <a:lnTo>
                        <a:pt x="78058" y="9496"/>
                      </a:lnTo>
                      <a:lnTo>
                        <a:pt x="81165" y="17266"/>
                      </a:lnTo>
                      <a:lnTo>
                        <a:pt x="86213" y="24460"/>
                      </a:lnTo>
                      <a:lnTo>
                        <a:pt x="87378" y="37697"/>
                      </a:lnTo>
                      <a:lnTo>
                        <a:pt x="74563" y="48633"/>
                      </a:lnTo>
                      <a:lnTo>
                        <a:pt x="74563" y="57266"/>
                      </a:lnTo>
                      <a:lnTo>
                        <a:pt x="81165" y="60431"/>
                      </a:lnTo>
                      <a:lnTo>
                        <a:pt x="91262" y="48633"/>
                      </a:lnTo>
                      <a:lnTo>
                        <a:pt x="100582" y="44316"/>
                      </a:lnTo>
                      <a:lnTo>
                        <a:pt x="107184" y="46906"/>
                      </a:lnTo>
                      <a:lnTo>
                        <a:pt x="119611" y="73381"/>
                      </a:lnTo>
                      <a:lnTo>
                        <a:pt x="110679" y="84604"/>
                      </a:lnTo>
                      <a:lnTo>
                        <a:pt x="109126" y="92661"/>
                      </a:lnTo>
                      <a:lnTo>
                        <a:pt x="104077" y="95251"/>
                      </a:lnTo>
                      <a:lnTo>
                        <a:pt x="103689" y="103021"/>
                      </a:lnTo>
                      <a:lnTo>
                        <a:pt x="97475" y="112230"/>
                      </a:lnTo>
                      <a:lnTo>
                        <a:pt x="58252" y="116546"/>
                      </a:lnTo>
                      <a:lnTo>
                        <a:pt x="57087" y="114820"/>
                      </a:lnTo>
                      <a:lnTo>
                        <a:pt x="0" y="119712"/>
                      </a:lnTo>
                      <a:lnTo>
                        <a:pt x="13592" y="99568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35" name="Shape 1316"/>
                <p:cNvSpPr/>
                <p:nvPr/>
              </p:nvSpPr>
              <p:spPr>
                <a:xfrm>
                  <a:off x="5200153" y="1313990"/>
                  <a:ext cx="784613" cy="7435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3396" y="45339"/>
                      </a:moveTo>
                      <a:lnTo>
                        <a:pt x="2547" y="59728"/>
                      </a:lnTo>
                      <a:lnTo>
                        <a:pt x="17264" y="68687"/>
                      </a:lnTo>
                      <a:lnTo>
                        <a:pt x="22924" y="74660"/>
                      </a:lnTo>
                      <a:lnTo>
                        <a:pt x="34528" y="83348"/>
                      </a:lnTo>
                      <a:lnTo>
                        <a:pt x="36226" y="93122"/>
                      </a:lnTo>
                      <a:lnTo>
                        <a:pt x="38490" y="106696"/>
                      </a:lnTo>
                      <a:lnTo>
                        <a:pt x="49811" y="119728"/>
                      </a:lnTo>
                      <a:lnTo>
                        <a:pt x="108962" y="115656"/>
                      </a:lnTo>
                      <a:lnTo>
                        <a:pt x="105566" y="97466"/>
                      </a:lnTo>
                      <a:lnTo>
                        <a:pt x="111226" y="69502"/>
                      </a:lnTo>
                      <a:lnTo>
                        <a:pt x="110660" y="61900"/>
                      </a:lnTo>
                      <a:lnTo>
                        <a:pt x="119716" y="39909"/>
                      </a:lnTo>
                      <a:lnTo>
                        <a:pt x="117169" y="39095"/>
                      </a:lnTo>
                      <a:lnTo>
                        <a:pt x="111792" y="51583"/>
                      </a:lnTo>
                      <a:lnTo>
                        <a:pt x="106981" y="52398"/>
                      </a:lnTo>
                      <a:lnTo>
                        <a:pt x="105000" y="57828"/>
                      </a:lnTo>
                      <a:lnTo>
                        <a:pt x="99905" y="61357"/>
                      </a:lnTo>
                      <a:lnTo>
                        <a:pt x="103584" y="49683"/>
                      </a:lnTo>
                      <a:lnTo>
                        <a:pt x="106981" y="45339"/>
                      </a:lnTo>
                      <a:lnTo>
                        <a:pt x="100754" y="28778"/>
                      </a:lnTo>
                      <a:lnTo>
                        <a:pt x="96509" y="27420"/>
                      </a:lnTo>
                      <a:lnTo>
                        <a:pt x="94528" y="23619"/>
                      </a:lnTo>
                      <a:lnTo>
                        <a:pt x="48113" y="9502"/>
                      </a:lnTo>
                      <a:lnTo>
                        <a:pt x="42735" y="7058"/>
                      </a:lnTo>
                      <a:lnTo>
                        <a:pt x="39339" y="9502"/>
                      </a:lnTo>
                      <a:lnTo>
                        <a:pt x="38207" y="8959"/>
                      </a:lnTo>
                      <a:lnTo>
                        <a:pt x="39905" y="3800"/>
                      </a:lnTo>
                      <a:lnTo>
                        <a:pt x="41037" y="542"/>
                      </a:lnTo>
                      <a:lnTo>
                        <a:pt x="39622" y="0"/>
                      </a:lnTo>
                      <a:lnTo>
                        <a:pt x="20377" y="7601"/>
                      </a:lnTo>
                      <a:lnTo>
                        <a:pt x="18396" y="7601"/>
                      </a:lnTo>
                      <a:lnTo>
                        <a:pt x="14716" y="6244"/>
                      </a:lnTo>
                      <a:lnTo>
                        <a:pt x="11320" y="8416"/>
                      </a:lnTo>
                      <a:lnTo>
                        <a:pt x="11886" y="21990"/>
                      </a:lnTo>
                      <a:lnTo>
                        <a:pt x="0" y="36108"/>
                      </a:lnTo>
                      <a:lnTo>
                        <a:pt x="3396" y="45339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36" name="Shape 1317"/>
                <p:cNvSpPr/>
                <p:nvPr/>
              </p:nvSpPr>
              <p:spPr>
                <a:xfrm>
                  <a:off x="5399952" y="2032764"/>
                  <a:ext cx="592090" cy="94584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910" y="49110"/>
                      </a:moveTo>
                      <a:lnTo>
                        <a:pt x="14522" y="33950"/>
                      </a:lnTo>
                      <a:lnTo>
                        <a:pt x="10318" y="27971"/>
                      </a:lnTo>
                      <a:lnTo>
                        <a:pt x="30955" y="19003"/>
                      </a:lnTo>
                      <a:lnTo>
                        <a:pt x="35159" y="12384"/>
                      </a:lnTo>
                      <a:lnTo>
                        <a:pt x="20254" y="2989"/>
                      </a:lnTo>
                      <a:lnTo>
                        <a:pt x="100127" y="0"/>
                      </a:lnTo>
                      <a:lnTo>
                        <a:pt x="102038" y="7046"/>
                      </a:lnTo>
                      <a:lnTo>
                        <a:pt x="110445" y="16014"/>
                      </a:lnTo>
                      <a:lnTo>
                        <a:pt x="117324" y="61708"/>
                      </a:lnTo>
                      <a:lnTo>
                        <a:pt x="115796" y="71103"/>
                      </a:lnTo>
                      <a:lnTo>
                        <a:pt x="119617" y="76654"/>
                      </a:lnTo>
                      <a:lnTo>
                        <a:pt x="114649" y="86903"/>
                      </a:lnTo>
                      <a:lnTo>
                        <a:pt x="108535" y="91601"/>
                      </a:lnTo>
                      <a:lnTo>
                        <a:pt x="105477" y="98861"/>
                      </a:lnTo>
                      <a:lnTo>
                        <a:pt x="108917" y="101209"/>
                      </a:lnTo>
                      <a:lnTo>
                        <a:pt x="105859" y="105480"/>
                      </a:lnTo>
                      <a:lnTo>
                        <a:pt x="107388" y="107188"/>
                      </a:lnTo>
                      <a:lnTo>
                        <a:pt x="97834" y="109323"/>
                      </a:lnTo>
                      <a:lnTo>
                        <a:pt x="95923" y="116797"/>
                      </a:lnTo>
                      <a:lnTo>
                        <a:pt x="82165" y="114448"/>
                      </a:lnTo>
                      <a:lnTo>
                        <a:pt x="75286" y="119786"/>
                      </a:lnTo>
                      <a:lnTo>
                        <a:pt x="71082" y="119359"/>
                      </a:lnTo>
                      <a:lnTo>
                        <a:pt x="66114" y="114448"/>
                      </a:lnTo>
                      <a:lnTo>
                        <a:pt x="58853" y="102704"/>
                      </a:lnTo>
                      <a:lnTo>
                        <a:pt x="40891" y="96512"/>
                      </a:lnTo>
                      <a:lnTo>
                        <a:pt x="37452" y="90533"/>
                      </a:lnTo>
                      <a:lnTo>
                        <a:pt x="42802" y="81138"/>
                      </a:lnTo>
                      <a:lnTo>
                        <a:pt x="38216" y="79217"/>
                      </a:lnTo>
                      <a:lnTo>
                        <a:pt x="25987" y="79430"/>
                      </a:lnTo>
                      <a:lnTo>
                        <a:pt x="24076" y="73451"/>
                      </a:lnTo>
                      <a:lnTo>
                        <a:pt x="4585" y="62135"/>
                      </a:lnTo>
                      <a:lnTo>
                        <a:pt x="0" y="52740"/>
                      </a:lnTo>
                      <a:lnTo>
                        <a:pt x="1910" y="49110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37" name="Shape 1318"/>
                <p:cNvSpPr/>
                <p:nvPr/>
              </p:nvSpPr>
              <p:spPr>
                <a:xfrm>
                  <a:off x="5928960" y="2117951"/>
                  <a:ext cx="457352" cy="71168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3870" y="119716"/>
                      </a:moveTo>
                      <a:lnTo>
                        <a:pt x="6774" y="116312"/>
                      </a:lnTo>
                      <a:lnTo>
                        <a:pt x="30483" y="115460"/>
                      </a:lnTo>
                      <a:lnTo>
                        <a:pt x="48870" y="111773"/>
                      </a:lnTo>
                      <a:lnTo>
                        <a:pt x="66774" y="104680"/>
                      </a:lnTo>
                      <a:lnTo>
                        <a:pt x="82258" y="104680"/>
                      </a:lnTo>
                      <a:lnTo>
                        <a:pt x="100161" y="87375"/>
                      </a:lnTo>
                      <a:lnTo>
                        <a:pt x="105483" y="88226"/>
                      </a:lnTo>
                      <a:lnTo>
                        <a:pt x="119516" y="82553"/>
                      </a:lnTo>
                      <a:lnTo>
                        <a:pt x="115645" y="78014"/>
                      </a:lnTo>
                      <a:lnTo>
                        <a:pt x="117096" y="75460"/>
                      </a:lnTo>
                      <a:lnTo>
                        <a:pt x="104032" y="1418"/>
                      </a:lnTo>
                      <a:lnTo>
                        <a:pt x="102580" y="0"/>
                      </a:lnTo>
                      <a:lnTo>
                        <a:pt x="31451" y="4539"/>
                      </a:lnTo>
                      <a:lnTo>
                        <a:pt x="17903" y="8794"/>
                      </a:lnTo>
                      <a:lnTo>
                        <a:pt x="6290" y="6808"/>
                      </a:lnTo>
                      <a:lnTo>
                        <a:pt x="14516" y="67234"/>
                      </a:lnTo>
                      <a:lnTo>
                        <a:pt x="12580" y="79716"/>
                      </a:lnTo>
                      <a:lnTo>
                        <a:pt x="17419" y="87375"/>
                      </a:lnTo>
                      <a:lnTo>
                        <a:pt x="11612" y="100992"/>
                      </a:lnTo>
                      <a:lnTo>
                        <a:pt x="3870" y="107234"/>
                      </a:lnTo>
                      <a:lnTo>
                        <a:pt x="0" y="116879"/>
                      </a:lnTo>
                      <a:lnTo>
                        <a:pt x="3870" y="119716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38" name="Shape 1319"/>
                <p:cNvSpPr/>
                <p:nvPr/>
              </p:nvSpPr>
              <p:spPr>
                <a:xfrm>
                  <a:off x="5754189" y="2563415"/>
                  <a:ext cx="1073253" cy="4970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827" y="113491"/>
                      </a:moveTo>
                      <a:lnTo>
                        <a:pt x="3517" y="112677"/>
                      </a:lnTo>
                      <a:lnTo>
                        <a:pt x="4344" y="100067"/>
                      </a:lnTo>
                      <a:lnTo>
                        <a:pt x="2482" y="99254"/>
                      </a:lnTo>
                      <a:lnTo>
                        <a:pt x="6413" y="89084"/>
                      </a:lnTo>
                      <a:lnTo>
                        <a:pt x="13862" y="93966"/>
                      </a:lnTo>
                      <a:lnTo>
                        <a:pt x="14896" y="79322"/>
                      </a:lnTo>
                      <a:lnTo>
                        <a:pt x="20068" y="75661"/>
                      </a:lnTo>
                      <a:lnTo>
                        <a:pt x="19241" y="72406"/>
                      </a:lnTo>
                      <a:lnTo>
                        <a:pt x="21931" y="58983"/>
                      </a:lnTo>
                      <a:lnTo>
                        <a:pt x="32068" y="57762"/>
                      </a:lnTo>
                      <a:lnTo>
                        <a:pt x="39931" y="52474"/>
                      </a:lnTo>
                      <a:lnTo>
                        <a:pt x="45103" y="45966"/>
                      </a:lnTo>
                      <a:lnTo>
                        <a:pt x="47793" y="42305"/>
                      </a:lnTo>
                      <a:lnTo>
                        <a:pt x="54413" y="42305"/>
                      </a:lnTo>
                      <a:lnTo>
                        <a:pt x="62068" y="17491"/>
                      </a:lnTo>
                      <a:lnTo>
                        <a:pt x="64344" y="19118"/>
                      </a:lnTo>
                      <a:lnTo>
                        <a:pt x="70344" y="10983"/>
                      </a:lnTo>
                      <a:lnTo>
                        <a:pt x="68689" y="4067"/>
                      </a:lnTo>
                      <a:lnTo>
                        <a:pt x="69517" y="406"/>
                      </a:lnTo>
                      <a:lnTo>
                        <a:pt x="74482" y="0"/>
                      </a:lnTo>
                      <a:lnTo>
                        <a:pt x="78000" y="2440"/>
                      </a:lnTo>
                      <a:lnTo>
                        <a:pt x="88344" y="14644"/>
                      </a:lnTo>
                      <a:lnTo>
                        <a:pt x="95793" y="13830"/>
                      </a:lnTo>
                      <a:lnTo>
                        <a:pt x="99310" y="9355"/>
                      </a:lnTo>
                      <a:lnTo>
                        <a:pt x="107379" y="19525"/>
                      </a:lnTo>
                      <a:lnTo>
                        <a:pt x="110068" y="39050"/>
                      </a:lnTo>
                      <a:lnTo>
                        <a:pt x="119793" y="53288"/>
                      </a:lnTo>
                      <a:lnTo>
                        <a:pt x="115034" y="63457"/>
                      </a:lnTo>
                      <a:lnTo>
                        <a:pt x="106758" y="79322"/>
                      </a:lnTo>
                      <a:lnTo>
                        <a:pt x="106758" y="82576"/>
                      </a:lnTo>
                      <a:lnTo>
                        <a:pt x="94965" y="98033"/>
                      </a:lnTo>
                      <a:lnTo>
                        <a:pt x="28758" y="110237"/>
                      </a:lnTo>
                      <a:lnTo>
                        <a:pt x="21724" y="109830"/>
                      </a:lnTo>
                      <a:lnTo>
                        <a:pt x="21931" y="116338"/>
                      </a:lnTo>
                      <a:lnTo>
                        <a:pt x="0" y="119593"/>
                      </a:lnTo>
                      <a:lnTo>
                        <a:pt x="827" y="113491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" name="Shape 1320"/>
                <p:cNvSpPr/>
                <p:nvPr/>
              </p:nvSpPr>
              <p:spPr>
                <a:xfrm>
                  <a:off x="5637482" y="2936113"/>
                  <a:ext cx="1259098" cy="38500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938" y="98515"/>
                      </a:moveTo>
                      <a:lnTo>
                        <a:pt x="1233" y="96943"/>
                      </a:lnTo>
                      <a:lnTo>
                        <a:pt x="4757" y="88558"/>
                      </a:lnTo>
                      <a:lnTo>
                        <a:pt x="8105" y="69694"/>
                      </a:lnTo>
                      <a:lnTo>
                        <a:pt x="6872" y="65502"/>
                      </a:lnTo>
                      <a:lnTo>
                        <a:pt x="8458" y="56593"/>
                      </a:lnTo>
                      <a:lnTo>
                        <a:pt x="8634" y="46113"/>
                      </a:lnTo>
                      <a:lnTo>
                        <a:pt x="10925" y="38253"/>
                      </a:lnTo>
                      <a:lnTo>
                        <a:pt x="29779" y="34585"/>
                      </a:lnTo>
                      <a:lnTo>
                        <a:pt x="29427" y="25676"/>
                      </a:lnTo>
                      <a:lnTo>
                        <a:pt x="35418" y="26724"/>
                      </a:lnTo>
                      <a:lnTo>
                        <a:pt x="91806" y="10480"/>
                      </a:lnTo>
                      <a:lnTo>
                        <a:pt x="119823" y="0"/>
                      </a:lnTo>
                      <a:lnTo>
                        <a:pt x="114713" y="28296"/>
                      </a:lnTo>
                      <a:lnTo>
                        <a:pt x="106960" y="33013"/>
                      </a:lnTo>
                      <a:lnTo>
                        <a:pt x="103612" y="47685"/>
                      </a:lnTo>
                      <a:lnTo>
                        <a:pt x="89867" y="71790"/>
                      </a:lnTo>
                      <a:lnTo>
                        <a:pt x="88986" y="81222"/>
                      </a:lnTo>
                      <a:lnTo>
                        <a:pt x="85462" y="86462"/>
                      </a:lnTo>
                      <a:lnTo>
                        <a:pt x="85638" y="97467"/>
                      </a:lnTo>
                      <a:lnTo>
                        <a:pt x="67312" y="104279"/>
                      </a:lnTo>
                      <a:lnTo>
                        <a:pt x="29955" y="114235"/>
                      </a:lnTo>
                      <a:lnTo>
                        <a:pt x="0" y="119475"/>
                      </a:lnTo>
                      <a:lnTo>
                        <a:pt x="1938" y="98515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0" name="Shape 1321"/>
                <p:cNvSpPr/>
                <p:nvPr/>
              </p:nvSpPr>
              <p:spPr>
                <a:xfrm>
                  <a:off x="5471160" y="3303486"/>
                  <a:ext cx="523850" cy="82000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7632" y="83852"/>
                      </a:moveTo>
                      <a:lnTo>
                        <a:pt x="19505" y="74508"/>
                      </a:lnTo>
                      <a:lnTo>
                        <a:pt x="15689" y="72049"/>
                      </a:lnTo>
                      <a:lnTo>
                        <a:pt x="11448" y="52622"/>
                      </a:lnTo>
                      <a:lnTo>
                        <a:pt x="9328" y="39098"/>
                      </a:lnTo>
                      <a:lnTo>
                        <a:pt x="17809" y="24590"/>
                      </a:lnTo>
                      <a:lnTo>
                        <a:pt x="30530" y="14508"/>
                      </a:lnTo>
                      <a:lnTo>
                        <a:pt x="29681" y="11803"/>
                      </a:lnTo>
                      <a:lnTo>
                        <a:pt x="39010" y="2213"/>
                      </a:lnTo>
                      <a:lnTo>
                        <a:pt x="111095" y="0"/>
                      </a:lnTo>
                      <a:lnTo>
                        <a:pt x="114487" y="2213"/>
                      </a:lnTo>
                      <a:lnTo>
                        <a:pt x="111095" y="76475"/>
                      </a:lnTo>
                      <a:lnTo>
                        <a:pt x="119575" y="112622"/>
                      </a:lnTo>
                      <a:lnTo>
                        <a:pt x="116183" y="114098"/>
                      </a:lnTo>
                      <a:lnTo>
                        <a:pt x="100918" y="112131"/>
                      </a:lnTo>
                      <a:lnTo>
                        <a:pt x="77173" y="119754"/>
                      </a:lnTo>
                      <a:lnTo>
                        <a:pt x="65724" y="108196"/>
                      </a:lnTo>
                      <a:lnTo>
                        <a:pt x="67420" y="99836"/>
                      </a:lnTo>
                      <a:lnTo>
                        <a:pt x="0" y="101557"/>
                      </a:lnTo>
                      <a:lnTo>
                        <a:pt x="7632" y="83852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41" name="Shape 1322"/>
                <p:cNvSpPr/>
                <p:nvPr/>
              </p:nvSpPr>
              <p:spPr>
                <a:xfrm>
                  <a:off x="5958557" y="3271541"/>
                  <a:ext cx="564213" cy="82891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3147" y="6815"/>
                      </a:moveTo>
                      <a:lnTo>
                        <a:pt x="0" y="80324"/>
                      </a:lnTo>
                      <a:lnTo>
                        <a:pt x="7475" y="116105"/>
                      </a:lnTo>
                      <a:lnTo>
                        <a:pt x="15737" y="117322"/>
                      </a:lnTo>
                      <a:lnTo>
                        <a:pt x="23213" y="114401"/>
                      </a:lnTo>
                      <a:lnTo>
                        <a:pt x="27540" y="117322"/>
                      </a:lnTo>
                      <a:lnTo>
                        <a:pt x="20459" y="119756"/>
                      </a:lnTo>
                      <a:lnTo>
                        <a:pt x="37377" y="117079"/>
                      </a:lnTo>
                      <a:lnTo>
                        <a:pt x="40918" y="113671"/>
                      </a:lnTo>
                      <a:lnTo>
                        <a:pt x="38557" y="111480"/>
                      </a:lnTo>
                      <a:lnTo>
                        <a:pt x="39737" y="108803"/>
                      </a:lnTo>
                      <a:lnTo>
                        <a:pt x="31868" y="104178"/>
                      </a:lnTo>
                      <a:lnTo>
                        <a:pt x="31868" y="100283"/>
                      </a:lnTo>
                      <a:lnTo>
                        <a:pt x="119606" y="95415"/>
                      </a:lnTo>
                      <a:lnTo>
                        <a:pt x="112131" y="76673"/>
                      </a:lnTo>
                      <a:lnTo>
                        <a:pt x="116852" y="65233"/>
                      </a:lnTo>
                      <a:lnTo>
                        <a:pt x="105442" y="50385"/>
                      </a:lnTo>
                      <a:lnTo>
                        <a:pt x="83016" y="0"/>
                      </a:lnTo>
                      <a:lnTo>
                        <a:pt x="0" y="4624"/>
                      </a:lnTo>
                      <a:lnTo>
                        <a:pt x="3147" y="6815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42" name="Shape 1323"/>
                <p:cNvSpPr/>
                <p:nvPr/>
              </p:nvSpPr>
              <p:spPr>
                <a:xfrm>
                  <a:off x="6353567" y="3230721"/>
                  <a:ext cx="793035" cy="75593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5664" y="61737"/>
                      </a:moveTo>
                      <a:lnTo>
                        <a:pt x="23776" y="78040"/>
                      </a:lnTo>
                      <a:lnTo>
                        <a:pt x="20419" y="90601"/>
                      </a:lnTo>
                      <a:lnTo>
                        <a:pt x="25734" y="111180"/>
                      </a:lnTo>
                      <a:lnTo>
                        <a:pt x="30209" y="118396"/>
                      </a:lnTo>
                      <a:lnTo>
                        <a:pt x="94265" y="114387"/>
                      </a:lnTo>
                      <a:lnTo>
                        <a:pt x="94825" y="118930"/>
                      </a:lnTo>
                      <a:lnTo>
                        <a:pt x="98741" y="119732"/>
                      </a:lnTo>
                      <a:lnTo>
                        <a:pt x="97342" y="109576"/>
                      </a:lnTo>
                      <a:lnTo>
                        <a:pt x="100139" y="106636"/>
                      </a:lnTo>
                      <a:lnTo>
                        <a:pt x="109370" y="108507"/>
                      </a:lnTo>
                      <a:lnTo>
                        <a:pt x="110769" y="101559"/>
                      </a:lnTo>
                      <a:lnTo>
                        <a:pt x="109650" y="91937"/>
                      </a:lnTo>
                      <a:lnTo>
                        <a:pt x="113566" y="89532"/>
                      </a:lnTo>
                      <a:lnTo>
                        <a:pt x="119720" y="71091"/>
                      </a:lnTo>
                      <a:lnTo>
                        <a:pt x="115244" y="70556"/>
                      </a:lnTo>
                      <a:lnTo>
                        <a:pt x="99860" y="47037"/>
                      </a:lnTo>
                      <a:lnTo>
                        <a:pt x="66293" y="17371"/>
                      </a:lnTo>
                      <a:lnTo>
                        <a:pt x="51748" y="8285"/>
                      </a:lnTo>
                      <a:lnTo>
                        <a:pt x="56503" y="0"/>
                      </a:lnTo>
                      <a:lnTo>
                        <a:pt x="29090" y="2939"/>
                      </a:lnTo>
                      <a:lnTo>
                        <a:pt x="0" y="6414"/>
                      </a:lnTo>
                      <a:lnTo>
                        <a:pt x="15664" y="61737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43" name="Shape 1324"/>
                <p:cNvSpPr/>
                <p:nvPr/>
              </p:nvSpPr>
              <p:spPr>
                <a:xfrm>
                  <a:off x="6115682" y="3904694"/>
                  <a:ext cx="1340405" cy="91941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11428"/>
                      </a:moveTo>
                      <a:lnTo>
                        <a:pt x="3310" y="15604"/>
                      </a:lnTo>
                      <a:lnTo>
                        <a:pt x="2813" y="18021"/>
                      </a:lnTo>
                      <a:lnTo>
                        <a:pt x="3806" y="20000"/>
                      </a:lnTo>
                      <a:lnTo>
                        <a:pt x="2317" y="23076"/>
                      </a:lnTo>
                      <a:lnTo>
                        <a:pt x="16386" y="16703"/>
                      </a:lnTo>
                      <a:lnTo>
                        <a:pt x="34262" y="31648"/>
                      </a:lnTo>
                      <a:lnTo>
                        <a:pt x="48993" y="21098"/>
                      </a:lnTo>
                      <a:lnTo>
                        <a:pt x="57434" y="23516"/>
                      </a:lnTo>
                      <a:lnTo>
                        <a:pt x="68358" y="37802"/>
                      </a:lnTo>
                      <a:lnTo>
                        <a:pt x="72165" y="38021"/>
                      </a:lnTo>
                      <a:lnTo>
                        <a:pt x="75641" y="47912"/>
                      </a:lnTo>
                      <a:lnTo>
                        <a:pt x="74813" y="66813"/>
                      </a:lnTo>
                      <a:lnTo>
                        <a:pt x="77296" y="69010"/>
                      </a:lnTo>
                      <a:lnTo>
                        <a:pt x="77627" y="65714"/>
                      </a:lnTo>
                      <a:lnTo>
                        <a:pt x="81103" y="65714"/>
                      </a:lnTo>
                      <a:lnTo>
                        <a:pt x="77793" y="74725"/>
                      </a:lnTo>
                      <a:lnTo>
                        <a:pt x="86896" y="87252"/>
                      </a:lnTo>
                      <a:lnTo>
                        <a:pt x="88386" y="83736"/>
                      </a:lnTo>
                      <a:lnTo>
                        <a:pt x="88882" y="92307"/>
                      </a:lnTo>
                      <a:lnTo>
                        <a:pt x="92027" y="94285"/>
                      </a:lnTo>
                      <a:lnTo>
                        <a:pt x="95172" y="104835"/>
                      </a:lnTo>
                      <a:lnTo>
                        <a:pt x="98317" y="104835"/>
                      </a:lnTo>
                      <a:lnTo>
                        <a:pt x="105268" y="114725"/>
                      </a:lnTo>
                      <a:lnTo>
                        <a:pt x="109241" y="115604"/>
                      </a:lnTo>
                      <a:lnTo>
                        <a:pt x="109241" y="117142"/>
                      </a:lnTo>
                      <a:lnTo>
                        <a:pt x="106427" y="119780"/>
                      </a:lnTo>
                      <a:lnTo>
                        <a:pt x="112551" y="118681"/>
                      </a:lnTo>
                      <a:lnTo>
                        <a:pt x="116524" y="116263"/>
                      </a:lnTo>
                      <a:lnTo>
                        <a:pt x="118675" y="102417"/>
                      </a:lnTo>
                      <a:lnTo>
                        <a:pt x="119834" y="102857"/>
                      </a:lnTo>
                      <a:lnTo>
                        <a:pt x="118675" y="83736"/>
                      </a:lnTo>
                      <a:lnTo>
                        <a:pt x="117351" y="78021"/>
                      </a:lnTo>
                      <a:lnTo>
                        <a:pt x="104275" y="50109"/>
                      </a:lnTo>
                      <a:lnTo>
                        <a:pt x="94179" y="23516"/>
                      </a:lnTo>
                      <a:lnTo>
                        <a:pt x="88055" y="1978"/>
                      </a:lnTo>
                      <a:lnTo>
                        <a:pt x="86565" y="1318"/>
                      </a:lnTo>
                      <a:lnTo>
                        <a:pt x="80937" y="0"/>
                      </a:lnTo>
                      <a:lnTo>
                        <a:pt x="79448" y="2197"/>
                      </a:lnTo>
                      <a:lnTo>
                        <a:pt x="80275" y="10549"/>
                      </a:lnTo>
                      <a:lnTo>
                        <a:pt x="77958" y="9890"/>
                      </a:lnTo>
                      <a:lnTo>
                        <a:pt x="77462" y="6153"/>
                      </a:lnTo>
                      <a:lnTo>
                        <a:pt x="39393" y="9450"/>
                      </a:lnTo>
                      <a:lnTo>
                        <a:pt x="36744" y="3516"/>
                      </a:lnTo>
                      <a:lnTo>
                        <a:pt x="0" y="7912"/>
                      </a:lnTo>
                      <a:lnTo>
                        <a:pt x="0" y="11428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4" name="Shape 1325"/>
                <p:cNvSpPr/>
                <p:nvPr/>
              </p:nvSpPr>
              <p:spPr>
                <a:xfrm>
                  <a:off x="6320778" y="2015018"/>
                  <a:ext cx="619966" cy="63181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21440"/>
                      </a:moveTo>
                      <a:lnTo>
                        <a:pt x="9671" y="104320"/>
                      </a:lnTo>
                      <a:lnTo>
                        <a:pt x="24358" y="105920"/>
                      </a:lnTo>
                      <a:lnTo>
                        <a:pt x="42268" y="115520"/>
                      </a:lnTo>
                      <a:lnTo>
                        <a:pt x="55164" y="114880"/>
                      </a:lnTo>
                      <a:lnTo>
                        <a:pt x="61253" y="111680"/>
                      </a:lnTo>
                      <a:lnTo>
                        <a:pt x="75582" y="119680"/>
                      </a:lnTo>
                      <a:lnTo>
                        <a:pt x="83820" y="112640"/>
                      </a:lnTo>
                      <a:lnTo>
                        <a:pt x="85611" y="99520"/>
                      </a:lnTo>
                      <a:lnTo>
                        <a:pt x="91343" y="102080"/>
                      </a:lnTo>
                      <a:lnTo>
                        <a:pt x="94208" y="91520"/>
                      </a:lnTo>
                      <a:lnTo>
                        <a:pt x="114268" y="75520"/>
                      </a:lnTo>
                      <a:lnTo>
                        <a:pt x="117492" y="49600"/>
                      </a:lnTo>
                      <a:lnTo>
                        <a:pt x="115343" y="44480"/>
                      </a:lnTo>
                      <a:lnTo>
                        <a:pt x="119641" y="41280"/>
                      </a:lnTo>
                      <a:lnTo>
                        <a:pt x="111761" y="0"/>
                      </a:lnTo>
                      <a:lnTo>
                        <a:pt x="91343" y="9280"/>
                      </a:lnTo>
                      <a:lnTo>
                        <a:pt x="81313" y="18880"/>
                      </a:lnTo>
                      <a:lnTo>
                        <a:pt x="73791" y="19840"/>
                      </a:lnTo>
                      <a:lnTo>
                        <a:pt x="61970" y="24960"/>
                      </a:lnTo>
                      <a:lnTo>
                        <a:pt x="35820" y="16640"/>
                      </a:lnTo>
                      <a:lnTo>
                        <a:pt x="0" y="21440"/>
                      </a:lnTo>
                    </a:path>
                  </a:pathLst>
                </a:custGeom>
                <a:noFill/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45" name="Shape 1326"/>
                <p:cNvSpPr/>
                <p:nvPr/>
              </p:nvSpPr>
              <p:spPr>
                <a:xfrm>
                  <a:off x="6712489" y="2233311"/>
                  <a:ext cx="662652" cy="59618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82711"/>
                      </a:moveTo>
                      <a:lnTo>
                        <a:pt x="4022" y="98983"/>
                      </a:lnTo>
                      <a:lnTo>
                        <a:pt x="19776" y="110847"/>
                      </a:lnTo>
                      <a:lnTo>
                        <a:pt x="26815" y="119661"/>
                      </a:lnTo>
                      <a:lnTo>
                        <a:pt x="49944" y="110169"/>
                      </a:lnTo>
                      <a:lnTo>
                        <a:pt x="60000" y="108474"/>
                      </a:lnTo>
                      <a:lnTo>
                        <a:pt x="65363" y="101355"/>
                      </a:lnTo>
                      <a:lnTo>
                        <a:pt x="74748" y="65423"/>
                      </a:lnTo>
                      <a:lnTo>
                        <a:pt x="84134" y="69830"/>
                      </a:lnTo>
                      <a:lnTo>
                        <a:pt x="102905" y="30847"/>
                      </a:lnTo>
                      <a:lnTo>
                        <a:pt x="117318" y="38983"/>
                      </a:lnTo>
                      <a:lnTo>
                        <a:pt x="119664" y="32203"/>
                      </a:lnTo>
                      <a:lnTo>
                        <a:pt x="109273" y="23728"/>
                      </a:lnTo>
                      <a:lnTo>
                        <a:pt x="101229" y="24406"/>
                      </a:lnTo>
                      <a:lnTo>
                        <a:pt x="98882" y="29152"/>
                      </a:lnTo>
                      <a:lnTo>
                        <a:pt x="84134" y="33220"/>
                      </a:lnTo>
                      <a:lnTo>
                        <a:pt x="74748" y="44067"/>
                      </a:lnTo>
                      <a:lnTo>
                        <a:pt x="72067" y="26779"/>
                      </a:lnTo>
                      <a:lnTo>
                        <a:pt x="45921" y="31186"/>
                      </a:lnTo>
                      <a:lnTo>
                        <a:pt x="41229" y="0"/>
                      </a:lnTo>
                      <a:lnTo>
                        <a:pt x="37206" y="3050"/>
                      </a:lnTo>
                      <a:lnTo>
                        <a:pt x="39217" y="8474"/>
                      </a:lnTo>
                      <a:lnTo>
                        <a:pt x="36201" y="35932"/>
                      </a:lnTo>
                      <a:lnTo>
                        <a:pt x="17430" y="52881"/>
                      </a:lnTo>
                      <a:lnTo>
                        <a:pt x="14748" y="64067"/>
                      </a:lnTo>
                      <a:lnTo>
                        <a:pt x="9385" y="61694"/>
                      </a:lnTo>
                      <a:lnTo>
                        <a:pt x="7709" y="75254"/>
                      </a:lnTo>
                      <a:lnTo>
                        <a:pt x="0" y="82711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46" name="Shape 1327"/>
                <p:cNvSpPr/>
                <p:nvPr/>
              </p:nvSpPr>
              <p:spPr>
                <a:xfrm>
                  <a:off x="6611837" y="2382157"/>
                  <a:ext cx="1141493" cy="58383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1085" y="106512"/>
                      </a:moveTo>
                      <a:lnTo>
                        <a:pt x="11085" y="103746"/>
                      </a:lnTo>
                      <a:lnTo>
                        <a:pt x="18865" y="90259"/>
                      </a:lnTo>
                      <a:lnTo>
                        <a:pt x="23144" y="81268"/>
                      </a:lnTo>
                      <a:lnTo>
                        <a:pt x="27423" y="90259"/>
                      </a:lnTo>
                      <a:lnTo>
                        <a:pt x="40648" y="80922"/>
                      </a:lnTo>
                      <a:lnTo>
                        <a:pt x="46482" y="79193"/>
                      </a:lnTo>
                      <a:lnTo>
                        <a:pt x="49789" y="71585"/>
                      </a:lnTo>
                      <a:lnTo>
                        <a:pt x="55040" y="34927"/>
                      </a:lnTo>
                      <a:lnTo>
                        <a:pt x="60680" y="39769"/>
                      </a:lnTo>
                      <a:lnTo>
                        <a:pt x="71377" y="0"/>
                      </a:lnTo>
                      <a:lnTo>
                        <a:pt x="79740" y="8299"/>
                      </a:lnTo>
                      <a:lnTo>
                        <a:pt x="81102" y="1383"/>
                      </a:lnTo>
                      <a:lnTo>
                        <a:pt x="85186" y="3112"/>
                      </a:lnTo>
                      <a:lnTo>
                        <a:pt x="92965" y="15561"/>
                      </a:lnTo>
                      <a:lnTo>
                        <a:pt x="90048" y="27319"/>
                      </a:lnTo>
                      <a:lnTo>
                        <a:pt x="91215" y="32507"/>
                      </a:lnTo>
                      <a:lnTo>
                        <a:pt x="94327" y="30086"/>
                      </a:lnTo>
                      <a:lnTo>
                        <a:pt x="96661" y="35965"/>
                      </a:lnTo>
                      <a:lnTo>
                        <a:pt x="108525" y="42536"/>
                      </a:lnTo>
                      <a:lnTo>
                        <a:pt x="97439" y="41498"/>
                      </a:lnTo>
                      <a:lnTo>
                        <a:pt x="108914" y="59827"/>
                      </a:lnTo>
                      <a:lnTo>
                        <a:pt x="101717" y="58097"/>
                      </a:lnTo>
                      <a:lnTo>
                        <a:pt x="116304" y="74697"/>
                      </a:lnTo>
                      <a:lnTo>
                        <a:pt x="119805" y="85763"/>
                      </a:lnTo>
                      <a:lnTo>
                        <a:pt x="117277" y="84034"/>
                      </a:lnTo>
                      <a:lnTo>
                        <a:pt x="116888" y="87146"/>
                      </a:lnTo>
                      <a:lnTo>
                        <a:pt x="69821" y="103054"/>
                      </a:lnTo>
                      <a:lnTo>
                        <a:pt x="30729" y="112391"/>
                      </a:lnTo>
                      <a:lnTo>
                        <a:pt x="0" y="119654"/>
                      </a:lnTo>
                      <a:lnTo>
                        <a:pt x="11085" y="106512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47" name="Shape 1328"/>
                <p:cNvSpPr/>
                <p:nvPr/>
              </p:nvSpPr>
              <p:spPr>
                <a:xfrm>
                  <a:off x="6540343" y="2813654"/>
                  <a:ext cx="1259098" cy="5111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102236"/>
                      </a:moveTo>
                      <a:lnTo>
                        <a:pt x="17268" y="97894"/>
                      </a:lnTo>
                      <a:lnTo>
                        <a:pt x="27488" y="86842"/>
                      </a:lnTo>
                      <a:lnTo>
                        <a:pt x="46519" y="82105"/>
                      </a:lnTo>
                      <a:lnTo>
                        <a:pt x="54449" y="92763"/>
                      </a:lnTo>
                      <a:lnTo>
                        <a:pt x="66784" y="89210"/>
                      </a:lnTo>
                      <a:lnTo>
                        <a:pt x="85638" y="119605"/>
                      </a:lnTo>
                      <a:lnTo>
                        <a:pt x="92863" y="115657"/>
                      </a:lnTo>
                      <a:lnTo>
                        <a:pt x="103436" y="80921"/>
                      </a:lnTo>
                      <a:lnTo>
                        <a:pt x="111894" y="73815"/>
                      </a:lnTo>
                      <a:lnTo>
                        <a:pt x="114537" y="63552"/>
                      </a:lnTo>
                      <a:lnTo>
                        <a:pt x="105374" y="67105"/>
                      </a:lnTo>
                      <a:lnTo>
                        <a:pt x="102907" y="60394"/>
                      </a:lnTo>
                      <a:lnTo>
                        <a:pt x="108546" y="56842"/>
                      </a:lnTo>
                      <a:lnTo>
                        <a:pt x="108546" y="52105"/>
                      </a:lnTo>
                      <a:lnTo>
                        <a:pt x="102026" y="47368"/>
                      </a:lnTo>
                      <a:lnTo>
                        <a:pt x="110132" y="40657"/>
                      </a:lnTo>
                      <a:lnTo>
                        <a:pt x="109603" y="48157"/>
                      </a:lnTo>
                      <a:lnTo>
                        <a:pt x="115066" y="47368"/>
                      </a:lnTo>
                      <a:lnTo>
                        <a:pt x="117885" y="35131"/>
                      </a:lnTo>
                      <a:lnTo>
                        <a:pt x="119823" y="34736"/>
                      </a:lnTo>
                      <a:lnTo>
                        <a:pt x="118414" y="24078"/>
                      </a:lnTo>
                      <a:lnTo>
                        <a:pt x="114713" y="34736"/>
                      </a:lnTo>
                      <a:lnTo>
                        <a:pt x="111365" y="10263"/>
                      </a:lnTo>
                      <a:lnTo>
                        <a:pt x="113832" y="9473"/>
                      </a:lnTo>
                      <a:lnTo>
                        <a:pt x="117004" y="16184"/>
                      </a:lnTo>
                      <a:lnTo>
                        <a:pt x="114537" y="4736"/>
                      </a:lnTo>
                      <a:lnTo>
                        <a:pt x="112070" y="0"/>
                      </a:lnTo>
                      <a:lnTo>
                        <a:pt x="69427" y="18157"/>
                      </a:lnTo>
                      <a:lnTo>
                        <a:pt x="34185" y="28421"/>
                      </a:lnTo>
                      <a:lnTo>
                        <a:pt x="29074" y="50131"/>
                      </a:lnTo>
                      <a:lnTo>
                        <a:pt x="21497" y="53684"/>
                      </a:lnTo>
                      <a:lnTo>
                        <a:pt x="17973" y="64736"/>
                      </a:lnTo>
                      <a:lnTo>
                        <a:pt x="4405" y="82894"/>
                      </a:lnTo>
                      <a:lnTo>
                        <a:pt x="3524" y="90000"/>
                      </a:lnTo>
                      <a:lnTo>
                        <a:pt x="0" y="93947"/>
                      </a:lnTo>
                      <a:lnTo>
                        <a:pt x="0" y="102236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" name="Shape 1329"/>
                <p:cNvSpPr/>
                <p:nvPr/>
              </p:nvSpPr>
              <p:spPr>
                <a:xfrm>
                  <a:off x="6700819" y="3163281"/>
                  <a:ext cx="750348" cy="51832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5024" y="15194"/>
                      </a:moveTo>
                      <a:lnTo>
                        <a:pt x="21871" y="4285"/>
                      </a:lnTo>
                      <a:lnTo>
                        <a:pt x="54088" y="0"/>
                      </a:lnTo>
                      <a:lnTo>
                        <a:pt x="67093" y="10519"/>
                      </a:lnTo>
                      <a:lnTo>
                        <a:pt x="88078" y="6623"/>
                      </a:lnTo>
                      <a:lnTo>
                        <a:pt x="119704" y="36623"/>
                      </a:lnTo>
                      <a:lnTo>
                        <a:pt x="105812" y="59220"/>
                      </a:lnTo>
                      <a:lnTo>
                        <a:pt x="106108" y="69740"/>
                      </a:lnTo>
                      <a:lnTo>
                        <a:pt x="82167" y="98571"/>
                      </a:lnTo>
                      <a:lnTo>
                        <a:pt x="78325" y="99350"/>
                      </a:lnTo>
                      <a:lnTo>
                        <a:pt x="76551" y="108311"/>
                      </a:lnTo>
                      <a:lnTo>
                        <a:pt x="71527" y="103246"/>
                      </a:lnTo>
                      <a:lnTo>
                        <a:pt x="76256" y="111818"/>
                      </a:lnTo>
                      <a:lnTo>
                        <a:pt x="71822" y="119610"/>
                      </a:lnTo>
                      <a:lnTo>
                        <a:pt x="67093" y="118441"/>
                      </a:lnTo>
                      <a:lnTo>
                        <a:pt x="50837" y="84155"/>
                      </a:lnTo>
                      <a:lnTo>
                        <a:pt x="15369" y="40909"/>
                      </a:lnTo>
                      <a:lnTo>
                        <a:pt x="0" y="27662"/>
                      </a:lnTo>
                      <a:lnTo>
                        <a:pt x="5024" y="15194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49" name="Shape 1330"/>
                <p:cNvSpPr/>
                <p:nvPr/>
              </p:nvSpPr>
              <p:spPr>
                <a:xfrm>
                  <a:off x="7650048" y="2238771"/>
                  <a:ext cx="164332" cy="3139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11304"/>
                      </a:moveTo>
                      <a:lnTo>
                        <a:pt x="15714" y="0"/>
                      </a:lnTo>
                      <a:lnTo>
                        <a:pt x="38571" y="0"/>
                      </a:lnTo>
                      <a:lnTo>
                        <a:pt x="30000" y="12173"/>
                      </a:lnTo>
                      <a:lnTo>
                        <a:pt x="24285" y="16521"/>
                      </a:lnTo>
                      <a:lnTo>
                        <a:pt x="30000" y="29565"/>
                      </a:lnTo>
                      <a:lnTo>
                        <a:pt x="57142" y="48695"/>
                      </a:lnTo>
                      <a:lnTo>
                        <a:pt x="61428" y="62608"/>
                      </a:lnTo>
                      <a:lnTo>
                        <a:pt x="85714" y="79130"/>
                      </a:lnTo>
                      <a:lnTo>
                        <a:pt x="104285" y="82608"/>
                      </a:lnTo>
                      <a:lnTo>
                        <a:pt x="112857" y="93043"/>
                      </a:lnTo>
                      <a:lnTo>
                        <a:pt x="97142" y="102608"/>
                      </a:lnTo>
                      <a:lnTo>
                        <a:pt x="112857" y="101739"/>
                      </a:lnTo>
                      <a:lnTo>
                        <a:pt x="118571" y="110434"/>
                      </a:lnTo>
                      <a:lnTo>
                        <a:pt x="47142" y="119130"/>
                      </a:lnTo>
                      <a:lnTo>
                        <a:pt x="0" y="11304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50" name="Shape 1331"/>
                <p:cNvSpPr/>
                <p:nvPr/>
              </p:nvSpPr>
              <p:spPr>
                <a:xfrm>
                  <a:off x="6902469" y="1892559"/>
                  <a:ext cx="855176" cy="50050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9330" y="119595"/>
                      </a:moveTo>
                      <a:lnTo>
                        <a:pt x="29287" y="113939"/>
                      </a:lnTo>
                      <a:lnTo>
                        <a:pt x="101339" y="92525"/>
                      </a:lnTo>
                      <a:lnTo>
                        <a:pt x="104190" y="87272"/>
                      </a:lnTo>
                      <a:lnTo>
                        <a:pt x="108596" y="87272"/>
                      </a:lnTo>
                      <a:lnTo>
                        <a:pt x="113002" y="82020"/>
                      </a:lnTo>
                      <a:lnTo>
                        <a:pt x="119740" y="68282"/>
                      </a:lnTo>
                      <a:lnTo>
                        <a:pt x="108077" y="53333"/>
                      </a:lnTo>
                      <a:lnTo>
                        <a:pt x="107559" y="39595"/>
                      </a:lnTo>
                      <a:lnTo>
                        <a:pt x="113002" y="20606"/>
                      </a:lnTo>
                      <a:lnTo>
                        <a:pt x="105226" y="13737"/>
                      </a:lnTo>
                      <a:lnTo>
                        <a:pt x="96414" y="0"/>
                      </a:lnTo>
                      <a:lnTo>
                        <a:pt x="17105" y="23434"/>
                      </a:lnTo>
                      <a:lnTo>
                        <a:pt x="12958" y="13737"/>
                      </a:lnTo>
                      <a:lnTo>
                        <a:pt x="0" y="29090"/>
                      </a:lnTo>
                      <a:lnTo>
                        <a:pt x="9330" y="119595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51" name="Shape 1332"/>
                <p:cNvSpPr/>
                <p:nvPr/>
              </p:nvSpPr>
              <p:spPr>
                <a:xfrm>
                  <a:off x="7674327" y="1979523"/>
                  <a:ext cx="185845" cy="40827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7128" y="81322"/>
                      </a:moveTo>
                      <a:lnTo>
                        <a:pt x="28514" y="74876"/>
                      </a:lnTo>
                      <a:lnTo>
                        <a:pt x="58217" y="58016"/>
                      </a:lnTo>
                      <a:lnTo>
                        <a:pt x="4752" y="39669"/>
                      </a:lnTo>
                      <a:lnTo>
                        <a:pt x="3564" y="23305"/>
                      </a:lnTo>
                      <a:lnTo>
                        <a:pt x="27326" y="0"/>
                      </a:lnTo>
                      <a:lnTo>
                        <a:pt x="108118" y="11404"/>
                      </a:lnTo>
                      <a:lnTo>
                        <a:pt x="108118" y="15867"/>
                      </a:lnTo>
                      <a:lnTo>
                        <a:pt x="99801" y="28760"/>
                      </a:lnTo>
                      <a:lnTo>
                        <a:pt x="91485" y="32231"/>
                      </a:lnTo>
                      <a:lnTo>
                        <a:pt x="89108" y="38677"/>
                      </a:lnTo>
                      <a:lnTo>
                        <a:pt x="98613" y="40661"/>
                      </a:lnTo>
                      <a:lnTo>
                        <a:pt x="117623" y="38677"/>
                      </a:lnTo>
                      <a:lnTo>
                        <a:pt x="118811" y="59008"/>
                      </a:lnTo>
                      <a:lnTo>
                        <a:pt x="117623" y="71900"/>
                      </a:lnTo>
                      <a:lnTo>
                        <a:pt x="118811" y="78347"/>
                      </a:lnTo>
                      <a:lnTo>
                        <a:pt x="111683" y="84793"/>
                      </a:lnTo>
                      <a:lnTo>
                        <a:pt x="103366" y="85289"/>
                      </a:lnTo>
                      <a:lnTo>
                        <a:pt x="106930" y="91239"/>
                      </a:lnTo>
                      <a:lnTo>
                        <a:pt x="78415" y="119504"/>
                      </a:lnTo>
                      <a:lnTo>
                        <a:pt x="68910" y="119504"/>
                      </a:lnTo>
                      <a:lnTo>
                        <a:pt x="67722" y="108595"/>
                      </a:lnTo>
                      <a:lnTo>
                        <a:pt x="46336" y="109090"/>
                      </a:lnTo>
                      <a:lnTo>
                        <a:pt x="5940" y="97685"/>
                      </a:lnTo>
                      <a:lnTo>
                        <a:pt x="0" y="88264"/>
                      </a:lnTo>
                      <a:lnTo>
                        <a:pt x="7128" y="81322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52" name="Shape 1333"/>
                <p:cNvSpPr/>
                <p:nvPr/>
              </p:nvSpPr>
              <p:spPr>
                <a:xfrm>
                  <a:off x="6997524" y="1342386"/>
                  <a:ext cx="874342" cy="70823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4059" y="109738"/>
                      </a:moveTo>
                      <a:lnTo>
                        <a:pt x="81945" y="93206"/>
                      </a:lnTo>
                      <a:lnTo>
                        <a:pt x="90317" y="103182"/>
                      </a:lnTo>
                      <a:lnTo>
                        <a:pt x="97928" y="107743"/>
                      </a:lnTo>
                      <a:lnTo>
                        <a:pt x="115179" y="114299"/>
                      </a:lnTo>
                      <a:lnTo>
                        <a:pt x="116448" y="119714"/>
                      </a:lnTo>
                      <a:lnTo>
                        <a:pt x="119492" y="112304"/>
                      </a:lnTo>
                      <a:lnTo>
                        <a:pt x="119746" y="102042"/>
                      </a:lnTo>
                      <a:lnTo>
                        <a:pt x="116448" y="82945"/>
                      </a:lnTo>
                      <a:lnTo>
                        <a:pt x="116448" y="62707"/>
                      </a:lnTo>
                      <a:lnTo>
                        <a:pt x="108076" y="33064"/>
                      </a:lnTo>
                      <a:lnTo>
                        <a:pt x="106807" y="20237"/>
                      </a:lnTo>
                      <a:lnTo>
                        <a:pt x="101479" y="0"/>
                      </a:lnTo>
                      <a:lnTo>
                        <a:pt x="76363" y="6555"/>
                      </a:lnTo>
                      <a:lnTo>
                        <a:pt x="62156" y="23657"/>
                      </a:lnTo>
                      <a:lnTo>
                        <a:pt x="61395" y="27933"/>
                      </a:lnTo>
                      <a:lnTo>
                        <a:pt x="53276" y="38479"/>
                      </a:lnTo>
                      <a:lnTo>
                        <a:pt x="55560" y="41900"/>
                      </a:lnTo>
                      <a:lnTo>
                        <a:pt x="57082" y="44465"/>
                      </a:lnTo>
                      <a:lnTo>
                        <a:pt x="55813" y="45320"/>
                      </a:lnTo>
                      <a:lnTo>
                        <a:pt x="58097" y="49311"/>
                      </a:lnTo>
                      <a:lnTo>
                        <a:pt x="58604" y="53016"/>
                      </a:lnTo>
                      <a:lnTo>
                        <a:pt x="50739" y="61567"/>
                      </a:lnTo>
                      <a:lnTo>
                        <a:pt x="39323" y="65273"/>
                      </a:lnTo>
                      <a:lnTo>
                        <a:pt x="36532" y="67553"/>
                      </a:lnTo>
                      <a:lnTo>
                        <a:pt x="32219" y="65558"/>
                      </a:lnTo>
                      <a:lnTo>
                        <a:pt x="19281" y="67268"/>
                      </a:lnTo>
                      <a:lnTo>
                        <a:pt x="9640" y="71543"/>
                      </a:lnTo>
                      <a:lnTo>
                        <a:pt x="9640" y="76959"/>
                      </a:lnTo>
                      <a:lnTo>
                        <a:pt x="11670" y="80950"/>
                      </a:lnTo>
                      <a:lnTo>
                        <a:pt x="12938" y="80950"/>
                      </a:lnTo>
                      <a:lnTo>
                        <a:pt x="14207" y="85510"/>
                      </a:lnTo>
                      <a:lnTo>
                        <a:pt x="11670" y="87790"/>
                      </a:lnTo>
                      <a:lnTo>
                        <a:pt x="10655" y="91781"/>
                      </a:lnTo>
                      <a:lnTo>
                        <a:pt x="0" y="103182"/>
                      </a:lnTo>
                      <a:lnTo>
                        <a:pt x="4059" y="109738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54" name="Shape 1335"/>
                <p:cNvSpPr/>
                <p:nvPr/>
              </p:nvSpPr>
              <p:spPr>
                <a:xfrm>
                  <a:off x="7846629" y="1944028"/>
                  <a:ext cx="273541" cy="14739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8108" y="118620"/>
                      </a:moveTo>
                      <a:lnTo>
                        <a:pt x="50270" y="77241"/>
                      </a:lnTo>
                      <a:lnTo>
                        <a:pt x="79459" y="55172"/>
                      </a:lnTo>
                      <a:lnTo>
                        <a:pt x="48648" y="91034"/>
                      </a:lnTo>
                      <a:lnTo>
                        <a:pt x="51891" y="93793"/>
                      </a:lnTo>
                      <a:lnTo>
                        <a:pt x="96486" y="38620"/>
                      </a:lnTo>
                      <a:lnTo>
                        <a:pt x="119189" y="5517"/>
                      </a:lnTo>
                      <a:lnTo>
                        <a:pt x="116756" y="0"/>
                      </a:lnTo>
                      <a:lnTo>
                        <a:pt x="95675" y="19310"/>
                      </a:lnTo>
                      <a:lnTo>
                        <a:pt x="94054" y="17931"/>
                      </a:lnTo>
                      <a:lnTo>
                        <a:pt x="84324" y="38620"/>
                      </a:lnTo>
                      <a:lnTo>
                        <a:pt x="77837" y="38620"/>
                      </a:lnTo>
                      <a:lnTo>
                        <a:pt x="93243" y="0"/>
                      </a:lnTo>
                      <a:lnTo>
                        <a:pt x="77027" y="30344"/>
                      </a:lnTo>
                      <a:lnTo>
                        <a:pt x="22702" y="62068"/>
                      </a:lnTo>
                      <a:lnTo>
                        <a:pt x="13783" y="85517"/>
                      </a:lnTo>
                      <a:lnTo>
                        <a:pt x="4054" y="91034"/>
                      </a:lnTo>
                      <a:lnTo>
                        <a:pt x="0" y="106206"/>
                      </a:lnTo>
                      <a:lnTo>
                        <a:pt x="8108" y="118620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indent="-11938">
                    <a:buClr>
                      <a:srgbClr val="000000"/>
                    </a:buClr>
                    <a:buSzPts val="188"/>
                  </a:pPr>
                  <a:endParaRPr sz="1200" b="1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55" name="Shape 1336"/>
                <p:cNvSpPr/>
                <p:nvPr/>
              </p:nvSpPr>
              <p:spPr>
                <a:xfrm>
                  <a:off x="7859456" y="1787849"/>
                  <a:ext cx="254375" cy="21283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0434" y="85846"/>
                      </a:moveTo>
                      <a:lnTo>
                        <a:pt x="9565" y="119076"/>
                      </a:lnTo>
                      <a:lnTo>
                        <a:pt x="19130" y="116307"/>
                      </a:lnTo>
                      <a:lnTo>
                        <a:pt x="41739" y="98769"/>
                      </a:lnTo>
                      <a:lnTo>
                        <a:pt x="49565" y="83076"/>
                      </a:lnTo>
                      <a:lnTo>
                        <a:pt x="53913" y="85846"/>
                      </a:lnTo>
                      <a:lnTo>
                        <a:pt x="85217" y="76615"/>
                      </a:lnTo>
                      <a:lnTo>
                        <a:pt x="86086" y="70153"/>
                      </a:lnTo>
                      <a:lnTo>
                        <a:pt x="91304" y="73846"/>
                      </a:lnTo>
                      <a:lnTo>
                        <a:pt x="97391" y="69230"/>
                      </a:lnTo>
                      <a:lnTo>
                        <a:pt x="106956" y="67384"/>
                      </a:lnTo>
                      <a:lnTo>
                        <a:pt x="119130" y="60000"/>
                      </a:lnTo>
                      <a:lnTo>
                        <a:pt x="107826" y="0"/>
                      </a:lnTo>
                      <a:lnTo>
                        <a:pt x="0" y="24000"/>
                      </a:lnTo>
                      <a:lnTo>
                        <a:pt x="10434" y="85846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56" name="Shape 1337"/>
                <p:cNvSpPr/>
                <p:nvPr/>
              </p:nvSpPr>
              <p:spPr>
                <a:xfrm>
                  <a:off x="8088189" y="1775425"/>
                  <a:ext cx="115572" cy="12613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23225" y="118378"/>
                      </a:moveTo>
                      <a:lnTo>
                        <a:pt x="73548" y="102162"/>
                      </a:lnTo>
                      <a:lnTo>
                        <a:pt x="77419" y="55135"/>
                      </a:lnTo>
                      <a:lnTo>
                        <a:pt x="89032" y="66486"/>
                      </a:lnTo>
                      <a:lnTo>
                        <a:pt x="92903" y="89189"/>
                      </a:lnTo>
                      <a:lnTo>
                        <a:pt x="102580" y="87567"/>
                      </a:lnTo>
                      <a:lnTo>
                        <a:pt x="118064" y="66486"/>
                      </a:lnTo>
                      <a:lnTo>
                        <a:pt x="102580" y="38918"/>
                      </a:lnTo>
                      <a:lnTo>
                        <a:pt x="77419" y="35675"/>
                      </a:lnTo>
                      <a:lnTo>
                        <a:pt x="58064" y="3243"/>
                      </a:lnTo>
                      <a:lnTo>
                        <a:pt x="40645" y="0"/>
                      </a:lnTo>
                      <a:lnTo>
                        <a:pt x="0" y="11351"/>
                      </a:lnTo>
                      <a:lnTo>
                        <a:pt x="23225" y="118378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57" name="Shape 1338"/>
                <p:cNvSpPr/>
                <p:nvPr/>
              </p:nvSpPr>
              <p:spPr>
                <a:xfrm>
                  <a:off x="7857319" y="1621022"/>
                  <a:ext cx="495974" cy="22525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111940"/>
                      </a:moveTo>
                      <a:lnTo>
                        <a:pt x="55522" y="88656"/>
                      </a:lnTo>
                      <a:lnTo>
                        <a:pt x="65373" y="81492"/>
                      </a:lnTo>
                      <a:lnTo>
                        <a:pt x="69402" y="84179"/>
                      </a:lnTo>
                      <a:lnTo>
                        <a:pt x="73880" y="102089"/>
                      </a:lnTo>
                      <a:lnTo>
                        <a:pt x="80149" y="103880"/>
                      </a:lnTo>
                      <a:lnTo>
                        <a:pt x="83283" y="119104"/>
                      </a:lnTo>
                      <a:lnTo>
                        <a:pt x="87313" y="119104"/>
                      </a:lnTo>
                      <a:lnTo>
                        <a:pt x="92238" y="105671"/>
                      </a:lnTo>
                      <a:lnTo>
                        <a:pt x="93582" y="94029"/>
                      </a:lnTo>
                      <a:lnTo>
                        <a:pt x="98059" y="109253"/>
                      </a:lnTo>
                      <a:lnTo>
                        <a:pt x="119552" y="94925"/>
                      </a:lnTo>
                      <a:lnTo>
                        <a:pt x="118208" y="78805"/>
                      </a:lnTo>
                      <a:lnTo>
                        <a:pt x="112388" y="58208"/>
                      </a:lnTo>
                      <a:lnTo>
                        <a:pt x="108805" y="54626"/>
                      </a:lnTo>
                      <a:lnTo>
                        <a:pt x="105671" y="55522"/>
                      </a:lnTo>
                      <a:lnTo>
                        <a:pt x="105671" y="60895"/>
                      </a:lnTo>
                      <a:lnTo>
                        <a:pt x="111492" y="60895"/>
                      </a:lnTo>
                      <a:lnTo>
                        <a:pt x="113283" y="81492"/>
                      </a:lnTo>
                      <a:lnTo>
                        <a:pt x="103880" y="89552"/>
                      </a:lnTo>
                      <a:lnTo>
                        <a:pt x="92238" y="72537"/>
                      </a:lnTo>
                      <a:lnTo>
                        <a:pt x="87761" y="54626"/>
                      </a:lnTo>
                      <a:lnTo>
                        <a:pt x="81492" y="49253"/>
                      </a:lnTo>
                      <a:lnTo>
                        <a:pt x="81492" y="54626"/>
                      </a:lnTo>
                      <a:lnTo>
                        <a:pt x="76119" y="45671"/>
                      </a:lnTo>
                      <a:lnTo>
                        <a:pt x="80597" y="32238"/>
                      </a:lnTo>
                      <a:lnTo>
                        <a:pt x="84626" y="20597"/>
                      </a:lnTo>
                      <a:lnTo>
                        <a:pt x="77014" y="0"/>
                      </a:lnTo>
                      <a:lnTo>
                        <a:pt x="65820" y="17014"/>
                      </a:lnTo>
                      <a:lnTo>
                        <a:pt x="25970" y="37611"/>
                      </a:lnTo>
                      <a:lnTo>
                        <a:pt x="0" y="48358"/>
                      </a:lnTo>
                      <a:lnTo>
                        <a:pt x="0" y="111940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58" name="Shape 1339"/>
                <p:cNvSpPr/>
                <p:nvPr/>
              </p:nvSpPr>
              <p:spPr>
                <a:xfrm>
                  <a:off x="8252792" y="1841092"/>
                  <a:ext cx="47042" cy="31892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114000"/>
                      </a:moveTo>
                      <a:lnTo>
                        <a:pt x="43200" y="0"/>
                      </a:lnTo>
                      <a:lnTo>
                        <a:pt x="115200" y="48000"/>
                      </a:lnTo>
                      <a:lnTo>
                        <a:pt x="0" y="114000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indent="-11938">
                    <a:buClr>
                      <a:srgbClr val="000000"/>
                    </a:buClr>
                    <a:buSzPts val="188"/>
                  </a:pPr>
                  <a:endParaRPr sz="1200" b="1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59" name="Shape 1340"/>
                <p:cNvSpPr/>
                <p:nvPr/>
              </p:nvSpPr>
              <p:spPr>
                <a:xfrm>
                  <a:off x="8336163" y="1835768"/>
                  <a:ext cx="34265" cy="28445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112941"/>
                      </a:moveTo>
                      <a:lnTo>
                        <a:pt x="56842" y="0"/>
                      </a:lnTo>
                      <a:lnTo>
                        <a:pt x="113684" y="77647"/>
                      </a:lnTo>
                      <a:lnTo>
                        <a:pt x="0" y="112941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indent="-11938">
                    <a:buClr>
                      <a:srgbClr val="000000"/>
                    </a:buClr>
                    <a:buSzPts val="188"/>
                  </a:pPr>
                  <a:endParaRPr sz="1200" b="1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60" name="Shape 1341"/>
                <p:cNvSpPr/>
                <p:nvPr/>
              </p:nvSpPr>
              <p:spPr>
                <a:xfrm>
                  <a:off x="7750433" y="1289145"/>
                  <a:ext cx="237243" cy="42580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19534" y="48379"/>
                      </a:moveTo>
                      <a:lnTo>
                        <a:pt x="23255" y="70197"/>
                      </a:lnTo>
                      <a:lnTo>
                        <a:pt x="53953" y="119525"/>
                      </a:lnTo>
                      <a:lnTo>
                        <a:pt x="107906" y="113359"/>
                      </a:lnTo>
                      <a:lnTo>
                        <a:pt x="103255" y="43636"/>
                      </a:lnTo>
                      <a:lnTo>
                        <a:pt x="117209" y="29881"/>
                      </a:lnTo>
                      <a:lnTo>
                        <a:pt x="119069" y="0"/>
                      </a:lnTo>
                      <a:lnTo>
                        <a:pt x="0" y="14703"/>
                      </a:lnTo>
                      <a:lnTo>
                        <a:pt x="19534" y="48379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61" name="Shape 1342"/>
                <p:cNvSpPr/>
                <p:nvPr/>
              </p:nvSpPr>
              <p:spPr>
                <a:xfrm>
                  <a:off x="7958112" y="1227029"/>
                  <a:ext cx="220110" cy="46689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55451"/>
                      </a:moveTo>
                      <a:lnTo>
                        <a:pt x="14000" y="42888"/>
                      </a:lnTo>
                      <a:lnTo>
                        <a:pt x="16000" y="15595"/>
                      </a:lnTo>
                      <a:lnTo>
                        <a:pt x="16000" y="5198"/>
                      </a:lnTo>
                      <a:lnTo>
                        <a:pt x="38000" y="0"/>
                      </a:lnTo>
                      <a:lnTo>
                        <a:pt x="92000" y="74512"/>
                      </a:lnTo>
                      <a:lnTo>
                        <a:pt x="119000" y="90108"/>
                      </a:lnTo>
                      <a:lnTo>
                        <a:pt x="118000" y="100938"/>
                      </a:lnTo>
                      <a:lnTo>
                        <a:pt x="93000" y="109169"/>
                      </a:lnTo>
                      <a:lnTo>
                        <a:pt x="4000" y="119566"/>
                      </a:lnTo>
                      <a:lnTo>
                        <a:pt x="0" y="55451"/>
                      </a:lnTo>
                    </a:path>
                  </a:pathLst>
                </a:custGeom>
                <a:solidFill>
                  <a:srgbClr val="D5D1C5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endParaRPr kumimoji="0" sz="12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62" name="Shape 1343"/>
                <p:cNvSpPr/>
                <p:nvPr/>
              </p:nvSpPr>
              <p:spPr>
                <a:xfrm>
                  <a:off x="8028334" y="815286"/>
                  <a:ext cx="540982" cy="766563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64473"/>
                      </a:moveTo>
                      <a:lnTo>
                        <a:pt x="6962" y="64736"/>
                      </a:lnTo>
                      <a:lnTo>
                        <a:pt x="7372" y="57105"/>
                      </a:lnTo>
                      <a:lnTo>
                        <a:pt x="15563" y="46315"/>
                      </a:lnTo>
                      <a:lnTo>
                        <a:pt x="11877" y="38421"/>
                      </a:lnTo>
                      <a:lnTo>
                        <a:pt x="28668" y="1052"/>
                      </a:lnTo>
                      <a:lnTo>
                        <a:pt x="32764" y="1052"/>
                      </a:lnTo>
                      <a:lnTo>
                        <a:pt x="34402" y="5789"/>
                      </a:lnTo>
                      <a:lnTo>
                        <a:pt x="51194" y="1578"/>
                      </a:lnTo>
                      <a:lnTo>
                        <a:pt x="51604" y="0"/>
                      </a:lnTo>
                      <a:lnTo>
                        <a:pt x="65119" y="1842"/>
                      </a:lnTo>
                      <a:lnTo>
                        <a:pt x="87645" y="38947"/>
                      </a:lnTo>
                      <a:lnTo>
                        <a:pt x="97883" y="38947"/>
                      </a:lnTo>
                      <a:lnTo>
                        <a:pt x="115904" y="52894"/>
                      </a:lnTo>
                      <a:lnTo>
                        <a:pt x="113447" y="55526"/>
                      </a:lnTo>
                      <a:lnTo>
                        <a:pt x="119590" y="55526"/>
                      </a:lnTo>
                      <a:lnTo>
                        <a:pt x="115494" y="62105"/>
                      </a:lnTo>
                      <a:lnTo>
                        <a:pt x="106075" y="66578"/>
                      </a:lnTo>
                      <a:lnTo>
                        <a:pt x="95836" y="70000"/>
                      </a:lnTo>
                      <a:lnTo>
                        <a:pt x="94607" y="74210"/>
                      </a:lnTo>
                      <a:lnTo>
                        <a:pt x="89692" y="70526"/>
                      </a:lnTo>
                      <a:lnTo>
                        <a:pt x="79863" y="75526"/>
                      </a:lnTo>
                      <a:lnTo>
                        <a:pt x="75358" y="75263"/>
                      </a:lnTo>
                      <a:lnTo>
                        <a:pt x="72081" y="72368"/>
                      </a:lnTo>
                      <a:lnTo>
                        <a:pt x="69215" y="86842"/>
                      </a:lnTo>
                      <a:lnTo>
                        <a:pt x="61023" y="88947"/>
                      </a:lnTo>
                      <a:lnTo>
                        <a:pt x="56928" y="94736"/>
                      </a:lnTo>
                      <a:lnTo>
                        <a:pt x="51604" y="94473"/>
                      </a:lnTo>
                      <a:lnTo>
                        <a:pt x="39726" y="102894"/>
                      </a:lnTo>
                      <a:lnTo>
                        <a:pt x="39317" y="109736"/>
                      </a:lnTo>
                      <a:lnTo>
                        <a:pt x="36450" y="112368"/>
                      </a:lnTo>
                      <a:lnTo>
                        <a:pt x="33174" y="119736"/>
                      </a:lnTo>
                      <a:lnTo>
                        <a:pt x="22116" y="109736"/>
                      </a:lnTo>
                      <a:lnTo>
                        <a:pt x="0" y="64473"/>
                      </a:lnTo>
                    </a:path>
                  </a:pathLst>
                </a:custGeom>
                <a:solidFill>
                  <a:srgbClr val="FFC000"/>
                </a:solidFill>
                <a:ln w="12700" cap="rnd" cmpd="sng">
                  <a:solidFill>
                    <a:srgbClr val="968C6D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marL="0" marR="0" lvl="0" indent="-11938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Y</a:t>
                  </a:r>
                </a:p>
              </p:txBody>
            </p:sp>
            <p:sp>
              <p:nvSpPr>
                <p:cNvPr id="63" name="Shape 1344"/>
                <p:cNvSpPr/>
                <p:nvPr/>
              </p:nvSpPr>
              <p:spPr>
                <a:xfrm>
                  <a:off x="8120903" y="1015832"/>
                  <a:ext cx="301417" cy="20141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ME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lang="en-US" sz="1200" b="1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20%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65" name="Shape 1346"/>
                <p:cNvSpPr/>
                <p:nvPr/>
              </p:nvSpPr>
              <p:spPr>
                <a:xfrm>
                  <a:off x="7439136" y="1650677"/>
                  <a:ext cx="289511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NY</a:t>
                  </a:r>
                </a:p>
              </p:txBody>
            </p:sp>
            <p:sp>
              <p:nvSpPr>
                <p:cNvPr id="66" name="Shape 1347"/>
                <p:cNvSpPr/>
                <p:nvPr/>
              </p:nvSpPr>
              <p:spPr>
                <a:xfrm>
                  <a:off x="7197314" y="2029216"/>
                  <a:ext cx="289511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PA</a:t>
                  </a:r>
                </a:p>
              </p:txBody>
            </p:sp>
            <p:sp>
              <p:nvSpPr>
                <p:cNvPr id="68" name="Shape 1349"/>
                <p:cNvSpPr/>
                <p:nvPr/>
              </p:nvSpPr>
              <p:spPr>
                <a:xfrm>
                  <a:off x="7220505" y="2600684"/>
                  <a:ext cx="289511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VA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69" name="Shape 1350"/>
                <p:cNvSpPr/>
                <p:nvPr/>
              </p:nvSpPr>
              <p:spPr>
                <a:xfrm>
                  <a:off x="7145482" y="2921914"/>
                  <a:ext cx="294738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NC</a:t>
                  </a:r>
                  <a:endPara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0" name="Shape 1351"/>
                <p:cNvSpPr/>
                <p:nvPr/>
              </p:nvSpPr>
              <p:spPr>
                <a:xfrm>
                  <a:off x="6999232" y="3257344"/>
                  <a:ext cx="289511" cy="201410"/>
                </a:xfrm>
                <a:prstGeom prst="rect">
                  <a:avLst/>
                </a:prstGeom>
                <a:solidFill>
                  <a:srgbClr val="D5D1C5"/>
                </a:solidFill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SC</a:t>
                  </a:r>
                </a:p>
              </p:txBody>
            </p:sp>
            <p:sp>
              <p:nvSpPr>
                <p:cNvPr id="71" name="Shape 1352"/>
                <p:cNvSpPr/>
                <p:nvPr/>
              </p:nvSpPr>
              <p:spPr>
                <a:xfrm>
                  <a:off x="6639621" y="3525328"/>
                  <a:ext cx="301417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GA</a:t>
                  </a:r>
                </a:p>
              </p:txBody>
            </p:sp>
            <p:sp>
              <p:nvSpPr>
                <p:cNvPr id="72" name="Shape 1353"/>
                <p:cNvSpPr/>
                <p:nvPr/>
              </p:nvSpPr>
              <p:spPr>
                <a:xfrm>
                  <a:off x="5611252" y="2332699"/>
                  <a:ext cx="240147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IL</a:t>
                  </a:r>
                </a:p>
              </p:txBody>
            </p:sp>
            <p:sp>
              <p:nvSpPr>
                <p:cNvPr id="73" name="Shape 1354"/>
                <p:cNvSpPr/>
                <p:nvPr/>
              </p:nvSpPr>
              <p:spPr>
                <a:xfrm>
                  <a:off x="6567138" y="2222785"/>
                  <a:ext cx="214885" cy="1829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OH</a:t>
                  </a:r>
                </a:p>
              </p:txBody>
            </p:sp>
            <p:sp>
              <p:nvSpPr>
                <p:cNvPr id="74" name="Shape 1355"/>
                <p:cNvSpPr/>
                <p:nvPr/>
              </p:nvSpPr>
              <p:spPr>
                <a:xfrm>
                  <a:off x="6041927" y="2320275"/>
                  <a:ext cx="250309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IN</a:t>
                  </a:r>
                </a:p>
              </p:txBody>
            </p:sp>
            <p:sp>
              <p:nvSpPr>
                <p:cNvPr id="75" name="Shape 1356"/>
                <p:cNvSpPr/>
                <p:nvPr/>
              </p:nvSpPr>
              <p:spPr>
                <a:xfrm>
                  <a:off x="5444446" y="1583752"/>
                  <a:ext cx="274121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WI</a:t>
                  </a:r>
                </a:p>
              </p:txBody>
            </p:sp>
            <p:sp>
              <p:nvSpPr>
                <p:cNvPr id="76" name="Shape 1357"/>
                <p:cNvSpPr/>
                <p:nvPr/>
              </p:nvSpPr>
              <p:spPr>
                <a:xfrm>
                  <a:off x="6284194" y="2721368"/>
                  <a:ext cx="289511" cy="201410"/>
                </a:xfrm>
                <a:prstGeom prst="rect">
                  <a:avLst/>
                </a:prstGeom>
                <a:solidFill>
                  <a:srgbClr val="D5D1C5">
                    <a:alpha val="0"/>
                  </a:srgbClr>
                </a:solidFill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KY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77" name="Shape 1358"/>
                <p:cNvSpPr/>
                <p:nvPr/>
              </p:nvSpPr>
              <p:spPr>
                <a:xfrm>
                  <a:off x="6062578" y="3040822"/>
                  <a:ext cx="284574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lang="en-US" sz="1200" b="1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TN (FY2018)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78" name="Shape 1359"/>
                <p:cNvSpPr/>
                <p:nvPr/>
              </p:nvSpPr>
              <p:spPr>
                <a:xfrm>
                  <a:off x="6091565" y="3546626"/>
                  <a:ext cx="284574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AL</a:t>
                  </a:r>
                </a:p>
              </p:txBody>
            </p:sp>
            <p:sp>
              <p:nvSpPr>
                <p:cNvPr id="79" name="Shape 1360"/>
                <p:cNvSpPr/>
                <p:nvPr/>
              </p:nvSpPr>
              <p:spPr>
                <a:xfrm>
                  <a:off x="5621180" y="3569699"/>
                  <a:ext cx="301417" cy="201410"/>
                </a:xfrm>
                <a:prstGeom prst="rect">
                  <a:avLst/>
                </a:prstGeom>
                <a:solidFill>
                  <a:srgbClr val="D5D1C5"/>
                </a:solidFill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MS</a:t>
                  </a:r>
                </a:p>
              </p:txBody>
            </p:sp>
            <p:sp>
              <p:nvSpPr>
                <p:cNvPr id="80" name="Shape 1361"/>
                <p:cNvSpPr/>
                <p:nvPr/>
              </p:nvSpPr>
              <p:spPr>
                <a:xfrm>
                  <a:off x="5157878" y="3257344"/>
                  <a:ext cx="294738" cy="201410"/>
                </a:xfrm>
                <a:prstGeom prst="rect">
                  <a:avLst/>
                </a:prstGeom>
                <a:solidFill>
                  <a:srgbClr val="D5D1C5"/>
                </a:solidFill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AR</a:t>
                  </a:r>
                </a:p>
              </p:txBody>
            </p:sp>
            <p:sp>
              <p:nvSpPr>
                <p:cNvPr id="81" name="Shape 1362"/>
                <p:cNvSpPr/>
                <p:nvPr/>
              </p:nvSpPr>
              <p:spPr>
                <a:xfrm>
                  <a:off x="5222228" y="3887978"/>
                  <a:ext cx="284574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LA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lang="en-US" sz="1000" b="1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28%</a:t>
                  </a: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82" name="Shape 1363"/>
                <p:cNvSpPr/>
                <p:nvPr/>
              </p:nvSpPr>
              <p:spPr>
                <a:xfrm>
                  <a:off x="4123908" y="3858983"/>
                  <a:ext cx="279347" cy="201410"/>
                </a:xfrm>
                <a:prstGeom prst="rect">
                  <a:avLst/>
                </a:prstGeom>
                <a:solidFill>
                  <a:srgbClr val="D5D1C5"/>
                </a:solidFill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TX</a:t>
                  </a:r>
                </a:p>
              </p:txBody>
            </p:sp>
            <p:sp>
              <p:nvSpPr>
                <p:cNvPr id="83" name="Shape 1364"/>
                <p:cNvSpPr/>
                <p:nvPr/>
              </p:nvSpPr>
              <p:spPr>
                <a:xfrm>
                  <a:off x="4482920" y="3170380"/>
                  <a:ext cx="301417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OK</a:t>
                  </a:r>
                </a:p>
              </p:txBody>
            </p:sp>
            <p:sp>
              <p:nvSpPr>
                <p:cNvPr id="84" name="Shape 1365"/>
                <p:cNvSpPr/>
                <p:nvPr/>
              </p:nvSpPr>
              <p:spPr>
                <a:xfrm>
                  <a:off x="5127565" y="2656566"/>
                  <a:ext cx="328466" cy="16527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MO</a:t>
                  </a:r>
                </a:p>
              </p:txBody>
            </p:sp>
            <p:sp>
              <p:nvSpPr>
                <p:cNvPr id="85" name="Shape 1366"/>
                <p:cNvSpPr/>
                <p:nvPr/>
              </p:nvSpPr>
              <p:spPr>
                <a:xfrm>
                  <a:off x="4302390" y="2634407"/>
                  <a:ext cx="289511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KS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lang="en-US" sz="1000" b="1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20%</a:t>
                  </a:r>
                  <a:endPara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86" name="Shape 1367"/>
                <p:cNvSpPr/>
                <p:nvPr/>
              </p:nvSpPr>
              <p:spPr>
                <a:xfrm>
                  <a:off x="5005123" y="2032764"/>
                  <a:ext cx="250309" cy="201410"/>
                </a:xfrm>
                <a:prstGeom prst="rect">
                  <a:avLst/>
                </a:prstGeom>
                <a:solidFill>
                  <a:srgbClr val="D5D1C5"/>
                </a:solidFill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IA</a:t>
                  </a:r>
                  <a:endPara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7" name="Shape 1368"/>
                <p:cNvSpPr/>
                <p:nvPr/>
              </p:nvSpPr>
              <p:spPr>
                <a:xfrm>
                  <a:off x="4834483" y="1331674"/>
                  <a:ext cx="306644" cy="201410"/>
                </a:xfrm>
                <a:prstGeom prst="rect">
                  <a:avLst/>
                </a:prstGeom>
                <a:solidFill>
                  <a:srgbClr val="D5D1C5"/>
                </a:solidFill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MN</a:t>
                  </a:r>
                </a:p>
              </p:txBody>
            </p:sp>
            <p:sp>
              <p:nvSpPr>
                <p:cNvPr id="88" name="Shape 1369"/>
                <p:cNvSpPr/>
                <p:nvPr/>
              </p:nvSpPr>
              <p:spPr>
                <a:xfrm>
                  <a:off x="4089007" y="1117604"/>
                  <a:ext cx="294738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ND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lang="en-US" sz="1200" b="1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30%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89" name="Shape 1370"/>
                <p:cNvSpPr/>
                <p:nvPr/>
              </p:nvSpPr>
              <p:spPr>
                <a:xfrm>
                  <a:off x="3855512" y="2006988"/>
                  <a:ext cx="1015983" cy="42686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0" tIns="0" rIns="0" bIns="0" anchor="ctr" anchorCtr="1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NE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lang="en-US" sz="900" b="1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100%</a:t>
                  </a:r>
                </a:p>
                <a:p>
                  <a:pPr algn="ctr">
                    <a:buClr>
                      <a:srgbClr val="FFFFFF"/>
                    </a:buClr>
                    <a:buSzPts val="188"/>
                    <a:defRPr/>
                  </a:pPr>
                  <a:r>
                    <a:rPr kumimoji="0" lang="en-US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Less </a:t>
                  </a:r>
                  <a:r>
                    <a:rPr lang="en-US" sz="9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§</a:t>
                  </a:r>
                  <a:r>
                    <a:rPr kumimoji="0" lang="en-US" sz="9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965(c)</a:t>
                  </a:r>
                </a:p>
              </p:txBody>
            </p:sp>
            <p:sp>
              <p:nvSpPr>
                <p:cNvPr id="90" name="Shape 1371"/>
                <p:cNvSpPr/>
                <p:nvPr/>
              </p:nvSpPr>
              <p:spPr>
                <a:xfrm>
                  <a:off x="3103687" y="3241369"/>
                  <a:ext cx="306644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NM</a:t>
                  </a:r>
                </a:p>
              </p:txBody>
            </p:sp>
            <p:sp>
              <p:nvSpPr>
                <p:cNvPr id="91" name="Shape 1372"/>
                <p:cNvSpPr/>
                <p:nvPr/>
              </p:nvSpPr>
              <p:spPr>
                <a:xfrm>
                  <a:off x="2255497" y="3186352"/>
                  <a:ext cx="284574" cy="201410"/>
                </a:xfrm>
                <a:prstGeom prst="rect">
                  <a:avLst/>
                </a:prstGeom>
                <a:solidFill>
                  <a:srgbClr val="D5D1C5"/>
                </a:solidFill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AZ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92" name="Shape 1373"/>
                <p:cNvSpPr/>
                <p:nvPr/>
              </p:nvSpPr>
              <p:spPr>
                <a:xfrm>
                  <a:off x="2828265" y="2246091"/>
                  <a:ext cx="1179307" cy="6699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CO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lang="en-US" sz="900" b="1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100%</a:t>
                  </a:r>
                </a:p>
                <a:p>
                  <a:pPr lvl="0" algn="ctr">
                    <a:buClr>
                      <a:srgbClr val="000000"/>
                    </a:buClr>
                    <a:buSzPts val="188"/>
                    <a:defRPr/>
                  </a:pPr>
                  <a:r>
                    <a:rPr lang="en-US" sz="900" b="1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Less </a:t>
                  </a:r>
                  <a:r>
                    <a:rPr lang="en-US" sz="9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§</a:t>
                  </a:r>
                  <a:r>
                    <a:rPr lang="en-US" sz="900" b="1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965(c) </a:t>
                  </a:r>
                </a:p>
                <a:p>
                  <a:pPr lvl="0" algn="ctr">
                    <a:buClr>
                      <a:srgbClr val="000000"/>
                    </a:buClr>
                    <a:buSzPts val="188"/>
                    <a:defRPr/>
                  </a:pPr>
                  <a:r>
                    <a:rPr lang="en-US" sz="900" b="1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&amp; FTC</a:t>
                  </a:r>
                  <a:endParaRPr kumimoji="0" 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93" name="Shape 1374"/>
                <p:cNvSpPr/>
                <p:nvPr/>
              </p:nvSpPr>
              <p:spPr>
                <a:xfrm>
                  <a:off x="2429425" y="2362867"/>
                  <a:ext cx="284574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UT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lang="en-US" sz="1200" b="1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50%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E7E6E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94" name="Shape 1375"/>
                <p:cNvSpPr/>
                <p:nvPr/>
              </p:nvSpPr>
              <p:spPr>
                <a:xfrm>
                  <a:off x="3154845" y="1754250"/>
                  <a:ext cx="231301" cy="1829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WY</a:t>
                  </a:r>
                </a:p>
              </p:txBody>
            </p:sp>
            <p:sp>
              <p:nvSpPr>
                <p:cNvPr id="95" name="Shape 1376"/>
                <p:cNvSpPr/>
                <p:nvPr/>
              </p:nvSpPr>
              <p:spPr>
                <a:xfrm>
                  <a:off x="2974990" y="1117604"/>
                  <a:ext cx="296480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MT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lang="en-US" sz="1200" b="1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20%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96" name="Shape 1377"/>
                <p:cNvSpPr/>
                <p:nvPr/>
              </p:nvSpPr>
              <p:spPr>
                <a:xfrm>
                  <a:off x="1731356" y="723118"/>
                  <a:ext cx="238761" cy="1829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WA</a:t>
                  </a:r>
                </a:p>
              </p:txBody>
            </p:sp>
            <p:sp>
              <p:nvSpPr>
                <p:cNvPr id="97" name="Shape 1378"/>
                <p:cNvSpPr/>
                <p:nvPr/>
              </p:nvSpPr>
              <p:spPr>
                <a:xfrm>
                  <a:off x="1092685" y="1172991"/>
                  <a:ext cx="947899" cy="46766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OR</a:t>
                  </a:r>
                  <a:r>
                    <a:rPr lang="en-US" sz="1200" b="1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 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20% </a:t>
                  </a:r>
                </a:p>
              </p:txBody>
            </p:sp>
            <p:sp>
              <p:nvSpPr>
                <p:cNvPr id="98" name="Shape 1379"/>
                <p:cNvSpPr/>
                <p:nvPr/>
              </p:nvSpPr>
              <p:spPr>
                <a:xfrm>
                  <a:off x="1917990" y="1281056"/>
                  <a:ext cx="859337" cy="63531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ID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lang="en-US" sz="900" b="1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15%</a:t>
                  </a:r>
                </a:p>
                <a:p>
                  <a:pPr algn="ctr">
                    <a:buClr>
                      <a:srgbClr val="FFFFFF"/>
                    </a:buClr>
                    <a:buSzPts val="188"/>
                    <a:defRPr/>
                  </a:pPr>
                  <a:r>
                    <a:rPr lang="en-US" sz="900" b="1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Less </a:t>
                  </a:r>
                  <a:r>
                    <a:rPr lang="en-US" sz="9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§</a:t>
                  </a:r>
                  <a:r>
                    <a:rPr lang="en-US" sz="900" b="1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965(c)</a:t>
                  </a:r>
                  <a:endParaRPr kumimoji="0" lang="en-US" sz="9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99" name="Shape 1380"/>
                <p:cNvSpPr/>
                <p:nvPr/>
              </p:nvSpPr>
              <p:spPr>
                <a:xfrm>
                  <a:off x="1772943" y="2087902"/>
                  <a:ext cx="198471" cy="1829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NV</a:t>
                  </a:r>
                </a:p>
              </p:txBody>
            </p:sp>
            <p:sp>
              <p:nvSpPr>
                <p:cNvPr id="100" name="Shape 1381"/>
                <p:cNvSpPr/>
                <p:nvPr/>
              </p:nvSpPr>
              <p:spPr>
                <a:xfrm>
                  <a:off x="1188931" y="2455156"/>
                  <a:ext cx="294738" cy="201410"/>
                </a:xfrm>
                <a:prstGeom prst="rect">
                  <a:avLst/>
                </a:prstGeom>
                <a:solidFill>
                  <a:srgbClr val="D5D1C5"/>
                </a:solidFill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CA**</a:t>
                  </a:r>
                  <a:endPara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E7E6E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04" name="Shape 1385"/>
                <p:cNvSpPr/>
                <p:nvPr/>
              </p:nvSpPr>
              <p:spPr>
                <a:xfrm>
                  <a:off x="7956057" y="2162624"/>
                  <a:ext cx="849265" cy="40605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VT</a:t>
                  </a:r>
                  <a:r>
                    <a:rPr kumimoji="0" lang="en-US" sz="12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: </a:t>
                  </a:r>
                  <a:r>
                    <a:rPr lang="en-US" sz="1200" kern="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100% </a:t>
                  </a:r>
                </a:p>
                <a:p>
                  <a:pPr marL="0" marR="0" lvl="0" indent="0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Less </a:t>
                  </a:r>
                  <a:r>
                    <a:rPr lang="en-US" sz="1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§</a:t>
                  </a:r>
                  <a:r>
                    <a:rPr kumimoji="0" lang="en-US" sz="100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965(c)</a:t>
                  </a:r>
                </a:p>
              </p:txBody>
            </p:sp>
            <p:sp>
              <p:nvSpPr>
                <p:cNvPr id="106" name="Shape 1387"/>
                <p:cNvSpPr/>
                <p:nvPr/>
              </p:nvSpPr>
              <p:spPr>
                <a:xfrm>
                  <a:off x="6790790" y="2545991"/>
                  <a:ext cx="316227" cy="19451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WV</a:t>
                  </a:r>
                </a:p>
              </p:txBody>
            </p:sp>
            <p:sp>
              <p:nvSpPr>
                <p:cNvPr id="110" name="Shape 1418"/>
                <p:cNvSpPr/>
                <p:nvPr/>
              </p:nvSpPr>
              <p:spPr>
                <a:xfrm>
                  <a:off x="4135920" y="1560794"/>
                  <a:ext cx="267442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SD</a:t>
                  </a:r>
                </a:p>
              </p:txBody>
            </p:sp>
            <p:sp>
              <p:nvSpPr>
                <p:cNvPr id="111" name="Shape 1419"/>
                <p:cNvSpPr/>
                <p:nvPr/>
              </p:nvSpPr>
              <p:spPr>
                <a:xfrm>
                  <a:off x="7008156" y="4253072"/>
                  <a:ext cx="301417" cy="22155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FL</a:t>
                  </a:r>
                </a:p>
              </p:txBody>
            </p:sp>
            <p:sp>
              <p:nvSpPr>
                <p:cNvPr id="112" name="Shape 1420"/>
                <p:cNvSpPr/>
                <p:nvPr/>
              </p:nvSpPr>
              <p:spPr>
                <a:xfrm>
                  <a:off x="6203172" y="1761935"/>
                  <a:ext cx="274121" cy="2014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anchor="ctr" anchorCtr="1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88"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  <a:sym typeface="Arial"/>
                    </a:rPr>
                    <a:t>MI</a:t>
                  </a:r>
                </a:p>
              </p:txBody>
            </p:sp>
            <p:grpSp>
              <p:nvGrpSpPr>
                <p:cNvPr id="113" name="Group 112"/>
                <p:cNvGrpSpPr/>
                <p:nvPr/>
              </p:nvGrpSpPr>
              <p:grpSpPr>
                <a:xfrm>
                  <a:off x="1998403" y="4214802"/>
                  <a:ext cx="1068804" cy="879165"/>
                  <a:chOff x="1905753" y="4587205"/>
                  <a:chExt cx="818547" cy="680493"/>
                </a:xfrm>
                <a:solidFill>
                  <a:srgbClr val="D5D1C5"/>
                </a:solidFill>
              </p:grpSpPr>
              <p:grpSp>
                <p:nvGrpSpPr>
                  <p:cNvPr id="114" name="Group 113"/>
                  <p:cNvGrpSpPr/>
                  <p:nvPr/>
                </p:nvGrpSpPr>
                <p:grpSpPr>
                  <a:xfrm>
                    <a:off x="1905753" y="4824401"/>
                    <a:ext cx="682156" cy="443297"/>
                    <a:chOff x="3486903" y="5157403"/>
                    <a:chExt cx="451743" cy="293564"/>
                  </a:xfrm>
                  <a:grpFill/>
                </p:grpSpPr>
                <p:sp>
                  <p:nvSpPr>
                    <p:cNvPr id="117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3520190" y="5157403"/>
                      <a:ext cx="38042" cy="37880"/>
                    </a:xfrm>
                    <a:custGeom>
                      <a:avLst/>
                      <a:gdLst>
                        <a:gd name="T0" fmla="*/ 0 w 24"/>
                        <a:gd name="T1" fmla="*/ 12 h 24"/>
                        <a:gd name="T2" fmla="*/ 0 w 24"/>
                        <a:gd name="T3" fmla="*/ 6 h 24"/>
                        <a:gd name="T4" fmla="*/ 12 w 24"/>
                        <a:gd name="T5" fmla="*/ 0 h 24"/>
                        <a:gd name="T6" fmla="*/ 24 w 24"/>
                        <a:gd name="T7" fmla="*/ 0 h 24"/>
                        <a:gd name="T8" fmla="*/ 24 w 24"/>
                        <a:gd name="T9" fmla="*/ 0 h 24"/>
                        <a:gd name="T10" fmla="*/ 24 w 24"/>
                        <a:gd name="T11" fmla="*/ 12 h 24"/>
                        <a:gd name="T12" fmla="*/ 24 w 24"/>
                        <a:gd name="T13" fmla="*/ 12 h 24"/>
                        <a:gd name="T14" fmla="*/ 18 w 24"/>
                        <a:gd name="T15" fmla="*/ 24 h 24"/>
                        <a:gd name="T16" fmla="*/ 18 w 24"/>
                        <a:gd name="T17" fmla="*/ 24 h 24"/>
                        <a:gd name="T18" fmla="*/ 12 w 24"/>
                        <a:gd name="T19" fmla="*/ 24 h 24"/>
                        <a:gd name="T20" fmla="*/ 0 w 24"/>
                        <a:gd name="T21" fmla="*/ 18 h 24"/>
                        <a:gd name="T22" fmla="*/ 0 w 24"/>
                        <a:gd name="T23" fmla="*/ 12 h 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</a:cxnLst>
                      <a:rect l="0" t="0" r="r" b="b"/>
                      <a:pathLst>
                        <a:path w="24" h="24">
                          <a:moveTo>
                            <a:pt x="0" y="12"/>
                          </a:moveTo>
                          <a:lnTo>
                            <a:pt x="0" y="6"/>
                          </a:lnTo>
                          <a:lnTo>
                            <a:pt x="12" y="0"/>
                          </a:lnTo>
                          <a:lnTo>
                            <a:pt x="24" y="0"/>
                          </a:lnTo>
                          <a:lnTo>
                            <a:pt x="24" y="0"/>
                          </a:lnTo>
                          <a:lnTo>
                            <a:pt x="24" y="12"/>
                          </a:lnTo>
                          <a:lnTo>
                            <a:pt x="24" y="12"/>
                          </a:lnTo>
                          <a:lnTo>
                            <a:pt x="18" y="24"/>
                          </a:lnTo>
                          <a:lnTo>
                            <a:pt x="18" y="24"/>
                          </a:lnTo>
                          <a:lnTo>
                            <a:pt x="12" y="24"/>
                          </a:lnTo>
                          <a:lnTo>
                            <a:pt x="0" y="18"/>
                          </a:lnTo>
                          <a:lnTo>
                            <a:pt x="0" y="12"/>
                          </a:lnTo>
                          <a:close/>
                        </a:path>
                      </a:pathLst>
                    </a:custGeom>
                    <a:solidFill>
                      <a:srgbClr val="D5D1C5"/>
                    </a:solidFill>
                    <a:ln w="9525" cmpd="sng">
                      <a:solidFill>
                        <a:srgbClr val="968C6D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p:txBody>
                </p:sp>
                <p:sp>
                  <p:nvSpPr>
                    <p:cNvPr id="118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3653335" y="5204752"/>
                      <a:ext cx="47552" cy="47350"/>
                    </a:xfrm>
                    <a:custGeom>
                      <a:avLst/>
                      <a:gdLst>
                        <a:gd name="T0" fmla="*/ 6 w 30"/>
                        <a:gd name="T1" fmla="*/ 6 h 30"/>
                        <a:gd name="T2" fmla="*/ 6 w 30"/>
                        <a:gd name="T3" fmla="*/ 6 h 30"/>
                        <a:gd name="T4" fmla="*/ 6 w 30"/>
                        <a:gd name="T5" fmla="*/ 0 h 30"/>
                        <a:gd name="T6" fmla="*/ 12 w 30"/>
                        <a:gd name="T7" fmla="*/ 0 h 30"/>
                        <a:gd name="T8" fmla="*/ 18 w 30"/>
                        <a:gd name="T9" fmla="*/ 12 h 30"/>
                        <a:gd name="T10" fmla="*/ 24 w 30"/>
                        <a:gd name="T11" fmla="*/ 18 h 30"/>
                        <a:gd name="T12" fmla="*/ 30 w 30"/>
                        <a:gd name="T13" fmla="*/ 24 h 30"/>
                        <a:gd name="T14" fmla="*/ 24 w 30"/>
                        <a:gd name="T15" fmla="*/ 30 h 30"/>
                        <a:gd name="T16" fmla="*/ 24 w 30"/>
                        <a:gd name="T17" fmla="*/ 30 h 30"/>
                        <a:gd name="T18" fmla="*/ 12 w 30"/>
                        <a:gd name="T19" fmla="*/ 24 h 30"/>
                        <a:gd name="T20" fmla="*/ 12 w 30"/>
                        <a:gd name="T21" fmla="*/ 24 h 30"/>
                        <a:gd name="T22" fmla="*/ 12 w 30"/>
                        <a:gd name="T23" fmla="*/ 24 h 30"/>
                        <a:gd name="T24" fmla="*/ 6 w 30"/>
                        <a:gd name="T25" fmla="*/ 24 h 30"/>
                        <a:gd name="T26" fmla="*/ 6 w 30"/>
                        <a:gd name="T27" fmla="*/ 24 h 30"/>
                        <a:gd name="T28" fmla="*/ 0 w 30"/>
                        <a:gd name="T29" fmla="*/ 18 h 30"/>
                        <a:gd name="T30" fmla="*/ 0 w 30"/>
                        <a:gd name="T31" fmla="*/ 18 h 30"/>
                        <a:gd name="T32" fmla="*/ 0 w 30"/>
                        <a:gd name="T33" fmla="*/ 6 h 30"/>
                        <a:gd name="T34" fmla="*/ 0 w 30"/>
                        <a:gd name="T35" fmla="*/ 6 h 30"/>
                        <a:gd name="T36" fmla="*/ 6 w 30"/>
                        <a:gd name="T37" fmla="*/ 6 h 3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</a:cxnLst>
                      <a:rect l="0" t="0" r="r" b="b"/>
                      <a:pathLst>
                        <a:path w="30" h="30">
                          <a:moveTo>
                            <a:pt x="6" y="6"/>
                          </a:moveTo>
                          <a:lnTo>
                            <a:pt x="6" y="6"/>
                          </a:lnTo>
                          <a:lnTo>
                            <a:pt x="6" y="0"/>
                          </a:lnTo>
                          <a:lnTo>
                            <a:pt x="12" y="0"/>
                          </a:lnTo>
                          <a:lnTo>
                            <a:pt x="18" y="12"/>
                          </a:lnTo>
                          <a:lnTo>
                            <a:pt x="24" y="18"/>
                          </a:lnTo>
                          <a:lnTo>
                            <a:pt x="30" y="24"/>
                          </a:lnTo>
                          <a:lnTo>
                            <a:pt x="24" y="30"/>
                          </a:lnTo>
                          <a:lnTo>
                            <a:pt x="24" y="30"/>
                          </a:lnTo>
                          <a:lnTo>
                            <a:pt x="12" y="24"/>
                          </a:lnTo>
                          <a:lnTo>
                            <a:pt x="12" y="24"/>
                          </a:lnTo>
                          <a:lnTo>
                            <a:pt x="12" y="24"/>
                          </a:lnTo>
                          <a:lnTo>
                            <a:pt x="6" y="24"/>
                          </a:lnTo>
                          <a:lnTo>
                            <a:pt x="6" y="24"/>
                          </a:lnTo>
                          <a:lnTo>
                            <a:pt x="0" y="18"/>
                          </a:lnTo>
                          <a:lnTo>
                            <a:pt x="0" y="18"/>
                          </a:lnTo>
                          <a:lnTo>
                            <a:pt x="0" y="6"/>
                          </a:lnTo>
                          <a:lnTo>
                            <a:pt x="0" y="6"/>
                          </a:lnTo>
                          <a:lnTo>
                            <a:pt x="6" y="6"/>
                          </a:lnTo>
                          <a:close/>
                        </a:path>
                      </a:pathLst>
                    </a:custGeom>
                    <a:solidFill>
                      <a:srgbClr val="D5D1C5"/>
                    </a:solidFill>
                    <a:ln w="9525" cmpd="sng">
                      <a:solidFill>
                        <a:srgbClr val="968C6D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p:txBody>
                </p:sp>
                <p:sp>
                  <p:nvSpPr>
                    <p:cNvPr id="119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3729418" y="5242631"/>
                      <a:ext cx="47552" cy="18940"/>
                    </a:xfrm>
                    <a:custGeom>
                      <a:avLst/>
                      <a:gdLst>
                        <a:gd name="T0" fmla="*/ 6 w 30"/>
                        <a:gd name="T1" fmla="*/ 0 h 12"/>
                        <a:gd name="T2" fmla="*/ 0 w 30"/>
                        <a:gd name="T3" fmla="*/ 12 h 12"/>
                        <a:gd name="T4" fmla="*/ 0 w 30"/>
                        <a:gd name="T5" fmla="*/ 12 h 12"/>
                        <a:gd name="T6" fmla="*/ 18 w 30"/>
                        <a:gd name="T7" fmla="*/ 12 h 12"/>
                        <a:gd name="T8" fmla="*/ 18 w 30"/>
                        <a:gd name="T9" fmla="*/ 12 h 12"/>
                        <a:gd name="T10" fmla="*/ 24 w 30"/>
                        <a:gd name="T11" fmla="*/ 12 h 12"/>
                        <a:gd name="T12" fmla="*/ 30 w 30"/>
                        <a:gd name="T13" fmla="*/ 12 h 12"/>
                        <a:gd name="T14" fmla="*/ 30 w 30"/>
                        <a:gd name="T15" fmla="*/ 6 h 12"/>
                        <a:gd name="T16" fmla="*/ 18 w 30"/>
                        <a:gd name="T17" fmla="*/ 6 h 12"/>
                        <a:gd name="T18" fmla="*/ 6 w 30"/>
                        <a:gd name="T19" fmla="*/ 6 h 12"/>
                        <a:gd name="T20" fmla="*/ 6 w 30"/>
                        <a:gd name="T21" fmla="*/ 0 h 1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</a:cxnLst>
                      <a:rect l="0" t="0" r="r" b="b"/>
                      <a:pathLst>
                        <a:path w="30" h="12">
                          <a:moveTo>
                            <a:pt x="6" y="0"/>
                          </a:moveTo>
                          <a:lnTo>
                            <a:pt x="0" y="12"/>
                          </a:lnTo>
                          <a:lnTo>
                            <a:pt x="0" y="12"/>
                          </a:lnTo>
                          <a:lnTo>
                            <a:pt x="18" y="12"/>
                          </a:lnTo>
                          <a:lnTo>
                            <a:pt x="18" y="12"/>
                          </a:lnTo>
                          <a:lnTo>
                            <a:pt x="24" y="12"/>
                          </a:lnTo>
                          <a:lnTo>
                            <a:pt x="30" y="12"/>
                          </a:lnTo>
                          <a:lnTo>
                            <a:pt x="30" y="6"/>
                          </a:lnTo>
                          <a:lnTo>
                            <a:pt x="18" y="6"/>
                          </a:lnTo>
                          <a:lnTo>
                            <a:pt x="6" y="6"/>
                          </a:lnTo>
                          <a:lnTo>
                            <a:pt x="6" y="0"/>
                          </a:lnTo>
                          <a:close/>
                        </a:path>
                      </a:pathLst>
                    </a:custGeom>
                    <a:solidFill>
                      <a:srgbClr val="D5D1C5"/>
                    </a:solidFill>
                    <a:ln w="9525" cmpd="sng">
                      <a:solidFill>
                        <a:srgbClr val="968C6D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p:txBody>
                </p:sp>
                <p:sp>
                  <p:nvSpPr>
                    <p:cNvPr id="120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3786480" y="5271041"/>
                      <a:ext cx="57062" cy="37880"/>
                    </a:xfrm>
                    <a:custGeom>
                      <a:avLst/>
                      <a:gdLst>
                        <a:gd name="T0" fmla="*/ 0 w 36"/>
                        <a:gd name="T1" fmla="*/ 0 h 24"/>
                        <a:gd name="T2" fmla="*/ 0 w 36"/>
                        <a:gd name="T3" fmla="*/ 0 h 24"/>
                        <a:gd name="T4" fmla="*/ 0 w 36"/>
                        <a:gd name="T5" fmla="*/ 0 h 24"/>
                        <a:gd name="T6" fmla="*/ 6 w 36"/>
                        <a:gd name="T7" fmla="*/ 0 h 24"/>
                        <a:gd name="T8" fmla="*/ 12 w 36"/>
                        <a:gd name="T9" fmla="*/ 6 h 24"/>
                        <a:gd name="T10" fmla="*/ 24 w 36"/>
                        <a:gd name="T11" fmla="*/ 6 h 24"/>
                        <a:gd name="T12" fmla="*/ 24 w 36"/>
                        <a:gd name="T13" fmla="*/ 6 h 24"/>
                        <a:gd name="T14" fmla="*/ 30 w 36"/>
                        <a:gd name="T15" fmla="*/ 6 h 24"/>
                        <a:gd name="T16" fmla="*/ 30 w 36"/>
                        <a:gd name="T17" fmla="*/ 12 h 24"/>
                        <a:gd name="T18" fmla="*/ 36 w 36"/>
                        <a:gd name="T19" fmla="*/ 12 h 24"/>
                        <a:gd name="T20" fmla="*/ 36 w 36"/>
                        <a:gd name="T21" fmla="*/ 18 h 24"/>
                        <a:gd name="T22" fmla="*/ 24 w 36"/>
                        <a:gd name="T23" fmla="*/ 18 h 24"/>
                        <a:gd name="T24" fmla="*/ 24 w 36"/>
                        <a:gd name="T25" fmla="*/ 18 h 24"/>
                        <a:gd name="T26" fmla="*/ 18 w 36"/>
                        <a:gd name="T27" fmla="*/ 24 h 24"/>
                        <a:gd name="T28" fmla="*/ 12 w 36"/>
                        <a:gd name="T29" fmla="*/ 24 h 24"/>
                        <a:gd name="T30" fmla="*/ 12 w 36"/>
                        <a:gd name="T31" fmla="*/ 18 h 24"/>
                        <a:gd name="T32" fmla="*/ 12 w 36"/>
                        <a:gd name="T33" fmla="*/ 18 h 24"/>
                        <a:gd name="T34" fmla="*/ 6 w 36"/>
                        <a:gd name="T35" fmla="*/ 12 h 24"/>
                        <a:gd name="T36" fmla="*/ 6 w 36"/>
                        <a:gd name="T37" fmla="*/ 12 h 24"/>
                        <a:gd name="T38" fmla="*/ 0 w 36"/>
                        <a:gd name="T39" fmla="*/ 0 h 2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</a:cxnLst>
                      <a:rect l="0" t="0" r="r" b="b"/>
                      <a:pathLst>
                        <a:path w="36" h="24">
                          <a:moveTo>
                            <a:pt x="0" y="0"/>
                          </a:moveTo>
                          <a:lnTo>
                            <a:pt x="0" y="0"/>
                          </a:lnTo>
                          <a:lnTo>
                            <a:pt x="0" y="0"/>
                          </a:lnTo>
                          <a:lnTo>
                            <a:pt x="6" y="0"/>
                          </a:lnTo>
                          <a:lnTo>
                            <a:pt x="12" y="6"/>
                          </a:lnTo>
                          <a:lnTo>
                            <a:pt x="24" y="6"/>
                          </a:lnTo>
                          <a:lnTo>
                            <a:pt x="24" y="6"/>
                          </a:lnTo>
                          <a:lnTo>
                            <a:pt x="30" y="6"/>
                          </a:lnTo>
                          <a:lnTo>
                            <a:pt x="30" y="12"/>
                          </a:lnTo>
                          <a:lnTo>
                            <a:pt x="36" y="12"/>
                          </a:lnTo>
                          <a:lnTo>
                            <a:pt x="36" y="18"/>
                          </a:lnTo>
                          <a:lnTo>
                            <a:pt x="24" y="18"/>
                          </a:lnTo>
                          <a:lnTo>
                            <a:pt x="24" y="18"/>
                          </a:lnTo>
                          <a:lnTo>
                            <a:pt x="18" y="24"/>
                          </a:lnTo>
                          <a:lnTo>
                            <a:pt x="12" y="24"/>
                          </a:lnTo>
                          <a:lnTo>
                            <a:pt x="12" y="18"/>
                          </a:lnTo>
                          <a:lnTo>
                            <a:pt x="12" y="18"/>
                          </a:lnTo>
                          <a:lnTo>
                            <a:pt x="6" y="12"/>
                          </a:lnTo>
                          <a:lnTo>
                            <a:pt x="6" y="1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D5D1C5"/>
                    </a:solidFill>
                    <a:ln w="9525" cmpd="sng">
                      <a:solidFill>
                        <a:srgbClr val="968C6D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p:txBody>
                </p:sp>
                <p:sp>
                  <p:nvSpPr>
                    <p:cNvPr id="121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3834032" y="5327859"/>
                      <a:ext cx="104614" cy="123108"/>
                    </a:xfrm>
                    <a:custGeom>
                      <a:avLst/>
                      <a:gdLst>
                        <a:gd name="T0" fmla="*/ 12 w 66"/>
                        <a:gd name="T1" fmla="*/ 6 h 78"/>
                        <a:gd name="T2" fmla="*/ 12 w 66"/>
                        <a:gd name="T3" fmla="*/ 0 h 78"/>
                        <a:gd name="T4" fmla="*/ 12 w 66"/>
                        <a:gd name="T5" fmla="*/ 0 h 78"/>
                        <a:gd name="T6" fmla="*/ 24 w 66"/>
                        <a:gd name="T7" fmla="*/ 12 h 78"/>
                        <a:gd name="T8" fmla="*/ 24 w 66"/>
                        <a:gd name="T9" fmla="*/ 12 h 78"/>
                        <a:gd name="T10" fmla="*/ 48 w 66"/>
                        <a:gd name="T11" fmla="*/ 24 h 78"/>
                        <a:gd name="T12" fmla="*/ 54 w 66"/>
                        <a:gd name="T13" fmla="*/ 24 h 78"/>
                        <a:gd name="T14" fmla="*/ 54 w 66"/>
                        <a:gd name="T15" fmla="*/ 24 h 78"/>
                        <a:gd name="T16" fmla="*/ 54 w 66"/>
                        <a:gd name="T17" fmla="*/ 30 h 78"/>
                        <a:gd name="T18" fmla="*/ 54 w 66"/>
                        <a:gd name="T19" fmla="*/ 30 h 78"/>
                        <a:gd name="T20" fmla="*/ 60 w 66"/>
                        <a:gd name="T21" fmla="*/ 42 h 78"/>
                        <a:gd name="T22" fmla="*/ 66 w 66"/>
                        <a:gd name="T23" fmla="*/ 42 h 78"/>
                        <a:gd name="T24" fmla="*/ 66 w 66"/>
                        <a:gd name="T25" fmla="*/ 42 h 78"/>
                        <a:gd name="T26" fmla="*/ 66 w 66"/>
                        <a:gd name="T27" fmla="*/ 54 h 78"/>
                        <a:gd name="T28" fmla="*/ 54 w 66"/>
                        <a:gd name="T29" fmla="*/ 60 h 78"/>
                        <a:gd name="T30" fmla="*/ 30 w 66"/>
                        <a:gd name="T31" fmla="*/ 66 h 78"/>
                        <a:gd name="T32" fmla="*/ 24 w 66"/>
                        <a:gd name="T33" fmla="*/ 78 h 78"/>
                        <a:gd name="T34" fmla="*/ 24 w 66"/>
                        <a:gd name="T35" fmla="*/ 78 h 78"/>
                        <a:gd name="T36" fmla="*/ 18 w 66"/>
                        <a:gd name="T37" fmla="*/ 78 h 78"/>
                        <a:gd name="T38" fmla="*/ 6 w 66"/>
                        <a:gd name="T39" fmla="*/ 72 h 78"/>
                        <a:gd name="T40" fmla="*/ 12 w 66"/>
                        <a:gd name="T41" fmla="*/ 54 h 78"/>
                        <a:gd name="T42" fmla="*/ 12 w 66"/>
                        <a:gd name="T43" fmla="*/ 48 h 78"/>
                        <a:gd name="T44" fmla="*/ 0 w 66"/>
                        <a:gd name="T45" fmla="*/ 36 h 78"/>
                        <a:gd name="T46" fmla="*/ 0 w 66"/>
                        <a:gd name="T47" fmla="*/ 30 h 78"/>
                        <a:gd name="T48" fmla="*/ 6 w 66"/>
                        <a:gd name="T49" fmla="*/ 30 h 78"/>
                        <a:gd name="T50" fmla="*/ 12 w 66"/>
                        <a:gd name="T51" fmla="*/ 30 h 78"/>
                        <a:gd name="T52" fmla="*/ 12 w 66"/>
                        <a:gd name="T53" fmla="*/ 30 h 78"/>
                        <a:gd name="T54" fmla="*/ 12 w 66"/>
                        <a:gd name="T55" fmla="*/ 12 h 78"/>
                        <a:gd name="T56" fmla="*/ 12 w 66"/>
                        <a:gd name="T57" fmla="*/ 6 h 7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</a:cxnLst>
                      <a:rect l="0" t="0" r="r" b="b"/>
                      <a:pathLst>
                        <a:path w="66" h="78">
                          <a:moveTo>
                            <a:pt x="12" y="6"/>
                          </a:moveTo>
                          <a:lnTo>
                            <a:pt x="12" y="0"/>
                          </a:lnTo>
                          <a:lnTo>
                            <a:pt x="12" y="0"/>
                          </a:lnTo>
                          <a:lnTo>
                            <a:pt x="24" y="12"/>
                          </a:lnTo>
                          <a:lnTo>
                            <a:pt x="24" y="12"/>
                          </a:lnTo>
                          <a:lnTo>
                            <a:pt x="48" y="24"/>
                          </a:lnTo>
                          <a:lnTo>
                            <a:pt x="54" y="24"/>
                          </a:lnTo>
                          <a:lnTo>
                            <a:pt x="54" y="24"/>
                          </a:lnTo>
                          <a:lnTo>
                            <a:pt x="54" y="30"/>
                          </a:lnTo>
                          <a:lnTo>
                            <a:pt x="54" y="30"/>
                          </a:lnTo>
                          <a:lnTo>
                            <a:pt x="60" y="42"/>
                          </a:lnTo>
                          <a:lnTo>
                            <a:pt x="66" y="42"/>
                          </a:lnTo>
                          <a:lnTo>
                            <a:pt x="66" y="42"/>
                          </a:lnTo>
                          <a:lnTo>
                            <a:pt x="66" y="54"/>
                          </a:lnTo>
                          <a:lnTo>
                            <a:pt x="54" y="60"/>
                          </a:lnTo>
                          <a:lnTo>
                            <a:pt x="30" y="66"/>
                          </a:lnTo>
                          <a:lnTo>
                            <a:pt x="24" y="78"/>
                          </a:lnTo>
                          <a:lnTo>
                            <a:pt x="24" y="78"/>
                          </a:lnTo>
                          <a:lnTo>
                            <a:pt x="18" y="78"/>
                          </a:lnTo>
                          <a:lnTo>
                            <a:pt x="6" y="72"/>
                          </a:lnTo>
                          <a:lnTo>
                            <a:pt x="12" y="54"/>
                          </a:lnTo>
                          <a:lnTo>
                            <a:pt x="12" y="48"/>
                          </a:lnTo>
                          <a:lnTo>
                            <a:pt x="0" y="36"/>
                          </a:lnTo>
                          <a:lnTo>
                            <a:pt x="0" y="30"/>
                          </a:lnTo>
                          <a:lnTo>
                            <a:pt x="6" y="30"/>
                          </a:lnTo>
                          <a:lnTo>
                            <a:pt x="12" y="30"/>
                          </a:lnTo>
                          <a:lnTo>
                            <a:pt x="12" y="30"/>
                          </a:lnTo>
                          <a:lnTo>
                            <a:pt x="12" y="12"/>
                          </a:lnTo>
                          <a:lnTo>
                            <a:pt x="12" y="6"/>
                          </a:lnTo>
                          <a:close/>
                        </a:path>
                      </a:pathLst>
                    </a:custGeom>
                    <a:solidFill>
                      <a:srgbClr val="D5D1C5"/>
                    </a:solidFill>
                    <a:ln w="9525" cmpd="sng">
                      <a:solidFill>
                        <a:srgbClr val="968C6D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p:txBody>
                </p:sp>
                <p:sp>
                  <p:nvSpPr>
                    <p:cNvPr id="122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62704" y="5285245"/>
                      <a:ext cx="0" cy="0"/>
                    </a:xfrm>
                    <a:prstGeom prst="rect">
                      <a:avLst/>
                    </a:prstGeom>
                    <a:grpFill/>
                    <a:ln w="9525">
                      <a:solidFill>
                        <a:srgbClr val="968C6D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p:txBody>
                </p:sp>
                <p:sp>
                  <p:nvSpPr>
                    <p:cNvPr id="123" name="Oval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91235" y="5313655"/>
                      <a:ext cx="9510" cy="9470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968C6D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p:txBody>
                </p:sp>
                <p:sp>
                  <p:nvSpPr>
                    <p:cNvPr id="124" name="Oval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86903" y="5190547"/>
                      <a:ext cx="19021" cy="9470"/>
                    </a:xfrm>
                    <a:prstGeom prst="ellipse">
                      <a:avLst/>
                    </a:prstGeom>
                    <a:grpFill/>
                    <a:ln w="9525">
                      <a:solidFill>
                        <a:srgbClr val="968C6D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  <a:sym typeface="Arial"/>
                      </a:endParaRPr>
                    </a:p>
                  </p:txBody>
                </p:sp>
              </p:grpSp>
              <p:sp>
                <p:nvSpPr>
                  <p:cNvPr id="115" name="Shape 1550"/>
                  <p:cNvSpPr/>
                  <p:nvPr/>
                </p:nvSpPr>
                <p:spPr>
                  <a:xfrm>
                    <a:off x="2471840" y="4587205"/>
                    <a:ext cx="252460" cy="195437"/>
                  </a:xfrm>
                  <a:prstGeom prst="rect">
                    <a:avLst/>
                  </a:prstGeom>
                  <a:solidFill>
                    <a:srgbClr val="D5D1C5"/>
                  </a:solidFill>
                  <a:ln w="12700" cap="rnd" cmpd="sng">
                    <a:solidFill>
                      <a:srgbClr val="968C6D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 wrap="square" lIns="91425" tIns="45700" rIns="91425" bIns="45700" anchor="t" anchorCtr="0">
                    <a:noAutofit/>
                  </a:bodyPr>
                  <a:lstStyle/>
                  <a:p>
                    <a:pPr indent="-11938">
                      <a:buClr>
                        <a:srgbClr val="000000"/>
                      </a:buClr>
                      <a:buSzPts val="188"/>
                    </a:pPr>
                    <a:r>
                      <a:rPr lang="en-US" sz="1200" b="1" kern="0" dirty="0">
                        <a:latin typeface="Arial" panose="020B0604020202020204" pitchFamily="34" charset="0"/>
                        <a:cs typeface="Arial" panose="020B0604020202020204" pitchFamily="34" charset="0"/>
                        <a:sym typeface="Arial"/>
                      </a:rPr>
                      <a:t>HI</a:t>
                    </a:r>
                  </a:p>
                </p:txBody>
              </p:sp>
              <p:cxnSp>
                <p:nvCxnSpPr>
                  <p:cNvPr id="116" name="Shape 1384"/>
                  <p:cNvCxnSpPr>
                    <a:stCxn id="120" idx="7"/>
                    <a:endCxn id="115" idx="2"/>
                  </p:cNvCxnSpPr>
                  <p:nvPr/>
                </p:nvCxnSpPr>
                <p:spPr>
                  <a:xfrm flipV="1">
                    <a:off x="2429936" y="4782640"/>
                    <a:ext cx="168135" cy="227660"/>
                  </a:xfrm>
                  <a:prstGeom prst="straightConnector1">
                    <a:avLst/>
                  </a:prstGeom>
                  <a:grpFill/>
                  <a:ln w="12700" cap="flat" cmpd="sng">
                    <a:solidFill>
                      <a:srgbClr val="968C6D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</p:spPr>
              </p:cxnSp>
            </p:grpSp>
          </p:grpSp>
          <p:sp>
            <p:nvSpPr>
              <p:cNvPr id="125" name="TextBox 124">
                <a:extLst>
                  <a:ext uri="{FF2B5EF4-FFF2-40B4-BE49-F238E27FC236}">
                    <a16:creationId xmlns="" xmlns:a16="http://schemas.microsoft.com/office/drawing/2014/main" id="{948CF2C4-ED40-407C-9D9F-E4E9F0A16ECF}"/>
                  </a:ext>
                </a:extLst>
              </p:cNvPr>
              <p:cNvSpPr txBox="1"/>
              <p:nvPr/>
            </p:nvSpPr>
            <p:spPr>
              <a:xfrm>
                <a:off x="-98129" y="6511216"/>
                <a:ext cx="7542260" cy="271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**</a:t>
                </a: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No conformity update but taxes a portion of foreign dividends (when distributed) for water’s edge filers.</a:t>
                </a: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="" xmlns:a16="http://schemas.microsoft.com/office/drawing/2014/main" id="{D7A8B0E5-443D-47C8-98FA-8969C2A5E236}"/>
                  </a:ext>
                </a:extLst>
              </p:cNvPr>
              <p:cNvSpPr txBox="1"/>
              <p:nvPr/>
            </p:nvSpPr>
            <p:spPr>
              <a:xfrm>
                <a:off x="10487593" y="3915006"/>
                <a:ext cx="907700" cy="304925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CT</a:t>
                </a: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: 5%</a:t>
                </a:r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="" xmlns:a16="http://schemas.microsoft.com/office/drawing/2014/main" id="{27BE1D55-FC7B-4A37-8FF0-AF382CAD3A32}"/>
                  </a:ext>
                </a:extLst>
              </p:cNvPr>
              <p:cNvSpPr txBox="1"/>
              <p:nvPr/>
            </p:nvSpPr>
            <p:spPr>
              <a:xfrm>
                <a:off x="10489406" y="3610985"/>
                <a:ext cx="905887" cy="304925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MA</a:t>
                </a: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: 5%</a:t>
                </a:r>
              </a:p>
            </p:txBody>
          </p:sp>
          <p:sp>
            <p:nvSpPr>
              <p:cNvPr id="166" name="TextBox 165">
                <a:extLst>
                  <a:ext uri="{FF2B5EF4-FFF2-40B4-BE49-F238E27FC236}">
                    <a16:creationId xmlns="" xmlns:a16="http://schemas.microsoft.com/office/drawing/2014/main" id="{E66E301A-7FD4-497C-89B8-48A116339935}"/>
                  </a:ext>
                </a:extLst>
              </p:cNvPr>
              <p:cNvSpPr txBox="1"/>
              <p:nvPr/>
            </p:nvSpPr>
            <p:spPr>
              <a:xfrm>
                <a:off x="10482724" y="4206797"/>
                <a:ext cx="925940" cy="304925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NJ</a:t>
                </a: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: 5%</a:t>
                </a:r>
              </a:p>
            </p:txBody>
          </p:sp>
          <p:sp>
            <p:nvSpPr>
              <p:cNvPr id="170" name="TextBox 169">
                <a:extLst>
                  <a:ext uri="{FF2B5EF4-FFF2-40B4-BE49-F238E27FC236}">
                    <a16:creationId xmlns="" xmlns:a16="http://schemas.microsoft.com/office/drawing/2014/main" id="{BB4B6C25-5BBF-4337-BBEE-7C5D2B9D26A5}"/>
                  </a:ext>
                </a:extLst>
              </p:cNvPr>
              <p:cNvSpPr txBox="1"/>
              <p:nvPr/>
            </p:nvSpPr>
            <p:spPr>
              <a:xfrm>
                <a:off x="7083402" y="5413580"/>
                <a:ext cx="2288884" cy="508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OK</a:t>
                </a: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: No transition tax for non-</a:t>
                </a:r>
                <a:r>
                  <a:rPr lang="en-US" sz="1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domiciliaries</a:t>
                </a:r>
                <a:endParaRPr lang="en-US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1" name="Shape 1385">
                <a:extLst>
                  <a:ext uri="{FF2B5EF4-FFF2-40B4-BE49-F238E27FC236}">
                    <a16:creationId xmlns="" xmlns:a16="http://schemas.microsoft.com/office/drawing/2014/main" id="{FBF3CEE7-8429-4890-AB52-86EDA0CF6751}"/>
                  </a:ext>
                </a:extLst>
              </p:cNvPr>
              <p:cNvSpPr/>
              <p:nvPr/>
            </p:nvSpPr>
            <p:spPr>
              <a:xfrm>
                <a:off x="10494339" y="4484939"/>
                <a:ext cx="910350" cy="44877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txBody>
              <a:bodyPr wrap="none" lIns="0" tIns="0" rIns="0" bIns="0" anchor="ctr" anchorCtr="1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88"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RI</a:t>
                </a:r>
                <a:r>
                  <a:rPr kumimoji="0" lang="en-US" sz="12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: </a:t>
                </a:r>
                <a:r>
                  <a:rPr lang="en-US" sz="1200" kern="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100% 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88"/>
                  <a:buFontTx/>
                  <a:buNone/>
                  <a:tabLst/>
                  <a:defRPr/>
                </a:pPr>
                <a:r>
                  <a:rPr kumimoji="0" 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Less </a:t>
                </a: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§</a:t>
                </a:r>
                <a:r>
                  <a:rPr kumimoji="0" lang="en-US" sz="100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965(c)</a:t>
                </a:r>
              </a:p>
            </p:txBody>
          </p:sp>
        </p:grpSp>
        <p:cxnSp>
          <p:nvCxnSpPr>
            <p:cNvPr id="138" name="Connector: Curved 137">
              <a:extLst>
                <a:ext uri="{FF2B5EF4-FFF2-40B4-BE49-F238E27FC236}">
                  <a16:creationId xmlns="" xmlns:a16="http://schemas.microsoft.com/office/drawing/2014/main" id="{C5239349-9542-40E4-BC39-C30E1A1ED4D1}"/>
                </a:ext>
              </a:extLst>
            </p:cNvPr>
            <p:cNvCxnSpPr>
              <a:cxnSpLocks/>
              <a:stCxn id="83" idx="2"/>
            </p:cNvCxnSpPr>
            <p:nvPr/>
          </p:nvCxnSpPr>
          <p:spPr>
            <a:xfrm rot="16200000" flipH="1">
              <a:off x="6316847" y="4842009"/>
              <a:ext cx="1320272" cy="558443"/>
            </a:xfrm>
            <a:prstGeom prst="curvedConnector3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Shape 1381">
            <a:extLst>
              <a:ext uri="{FF2B5EF4-FFF2-40B4-BE49-F238E27FC236}">
                <a16:creationId xmlns="" xmlns:a16="http://schemas.microsoft.com/office/drawing/2014/main" id="{4444CE1B-96AD-4BF6-9B2C-B0B127D2608A}"/>
              </a:ext>
            </a:extLst>
          </p:cNvPr>
          <p:cNvSpPr/>
          <p:nvPr/>
        </p:nvSpPr>
        <p:spPr>
          <a:xfrm>
            <a:off x="3003088" y="3871071"/>
            <a:ext cx="431136" cy="36755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non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8"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  <a:sym typeface="Arial"/>
              </a:rPr>
              <a:t>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8"/>
              <a:buFontTx/>
              <a:buNone/>
              <a:tabLst/>
              <a:defRPr/>
            </a:pPr>
            <a:r>
              <a:rPr lang="en-US" sz="1200" b="1" kern="0" dirty="0">
                <a:solidFill>
                  <a:prstClr val="black"/>
                </a:solidFill>
                <a:sym typeface="Arial"/>
              </a:rPr>
              <a:t>20%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ea typeface="+mn-ea"/>
              <a:cs typeface="+mn-cs"/>
              <a:sym typeface="Arial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="" xmlns:a16="http://schemas.microsoft.com/office/drawing/2014/main" id="{3C20A807-4DD5-4C17-9D30-1C41002D9BD4}"/>
              </a:ext>
            </a:extLst>
          </p:cNvPr>
          <p:cNvSpPr txBox="1"/>
          <p:nvPr/>
        </p:nvSpPr>
        <p:spPr>
          <a:xfrm>
            <a:off x="230037" y="6210094"/>
            <a:ext cx="3343900" cy="87297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Council On State Taxation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D83DD73-910C-478F-AED9-6C63229F18D8}"/>
              </a:ext>
            </a:extLst>
          </p:cNvPr>
          <p:cNvSpPr txBox="1"/>
          <p:nvPr/>
        </p:nvSpPr>
        <p:spPr>
          <a:xfrm>
            <a:off x="239561" y="5483066"/>
            <a:ext cx="7283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Based generally on 80% or more direct corporate ownership of foreign corporations. Other rules may apply for smaller % ownership or PIT purposes.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3CD1431F-C9C4-4131-AA32-107AEB63BE3C}"/>
              </a:ext>
            </a:extLst>
          </p:cNvPr>
          <p:cNvGrpSpPr/>
          <p:nvPr/>
        </p:nvGrpSpPr>
        <p:grpSpPr>
          <a:xfrm>
            <a:off x="230036" y="965281"/>
            <a:ext cx="3368570" cy="2066264"/>
            <a:chOff x="230036" y="965281"/>
            <a:chExt cx="3368570" cy="2066264"/>
          </a:xfrm>
        </p:grpSpPr>
        <p:grpSp>
          <p:nvGrpSpPr>
            <p:cNvPr id="4" name="Group 3">
              <a:extLst>
                <a:ext uri="{FF2B5EF4-FFF2-40B4-BE49-F238E27FC236}">
                  <a16:creationId xmlns="" xmlns:a16="http://schemas.microsoft.com/office/drawing/2014/main" id="{A446F2F0-5082-4C30-A941-00EF03696734}"/>
                </a:ext>
              </a:extLst>
            </p:cNvPr>
            <p:cNvGrpSpPr/>
            <p:nvPr/>
          </p:nvGrpSpPr>
          <p:grpSpPr>
            <a:xfrm>
              <a:off x="239561" y="965281"/>
              <a:ext cx="3359045" cy="1218539"/>
              <a:chOff x="288723" y="827630"/>
              <a:chExt cx="3359045" cy="1218539"/>
            </a:xfrm>
          </p:grpSpPr>
          <p:sp>
            <p:nvSpPr>
              <p:cNvPr id="1284" name="Oval 1283">
                <a:extLst>
                  <a:ext uri="{FF2B5EF4-FFF2-40B4-BE49-F238E27FC236}">
                    <a16:creationId xmlns="" xmlns:a16="http://schemas.microsoft.com/office/drawing/2014/main" id="{5047AA73-5A8F-4091-AFE6-FC2F0EDB649C}"/>
                  </a:ext>
                </a:extLst>
              </p:cNvPr>
              <p:cNvSpPr/>
              <p:nvPr/>
            </p:nvSpPr>
            <p:spPr>
              <a:xfrm>
                <a:off x="288723" y="1455852"/>
                <a:ext cx="247650" cy="247650"/>
              </a:xfrm>
              <a:prstGeom prst="ellipse">
                <a:avLst/>
              </a:prstGeom>
              <a:solidFill>
                <a:srgbClr val="D5D1C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7" name="TextBox 1286">
                <a:extLst>
                  <a:ext uri="{FF2B5EF4-FFF2-40B4-BE49-F238E27FC236}">
                    <a16:creationId xmlns="" xmlns:a16="http://schemas.microsoft.com/office/drawing/2014/main" id="{CD100B2C-29A3-414A-BA0F-7946E82D8233}"/>
                  </a:ext>
                </a:extLst>
              </p:cNvPr>
              <p:cNvSpPr txBox="1"/>
              <p:nvPr/>
            </p:nvSpPr>
            <p:spPr>
              <a:xfrm>
                <a:off x="522303" y="1399838"/>
                <a:ext cx="25564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0%: State does not impose corporate income tax on IRC §965 repatriated income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="" xmlns:a16="http://schemas.microsoft.com/office/drawing/2014/main" id="{E1C27703-A630-4AC3-A9C6-3C53F68499DA}"/>
                  </a:ext>
                </a:extLst>
              </p:cNvPr>
              <p:cNvSpPr/>
              <p:nvPr/>
            </p:nvSpPr>
            <p:spPr>
              <a:xfrm>
                <a:off x="290122" y="883644"/>
                <a:ext cx="247650" cy="24765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="" xmlns:a16="http://schemas.microsoft.com/office/drawing/2014/main" id="{29C2B14E-E8EC-4F2A-92CE-B4B711DD12DC}"/>
                  </a:ext>
                </a:extLst>
              </p:cNvPr>
              <p:cNvSpPr txBox="1"/>
              <p:nvPr/>
            </p:nvSpPr>
            <p:spPr>
              <a:xfrm>
                <a:off x="523702" y="827630"/>
                <a:ext cx="3124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State does not impose a corporate income tax</a:t>
                </a:r>
              </a:p>
            </p:txBody>
          </p:sp>
        </p:grpSp>
        <p:sp>
          <p:nvSpPr>
            <p:cNvPr id="134" name="Oval 133">
              <a:extLst>
                <a:ext uri="{FF2B5EF4-FFF2-40B4-BE49-F238E27FC236}">
                  <a16:creationId xmlns="" xmlns:a16="http://schemas.microsoft.com/office/drawing/2014/main" id="{DB71F363-5A34-43BD-8B35-B42B545871C1}"/>
                </a:ext>
              </a:extLst>
            </p:cNvPr>
            <p:cNvSpPr/>
            <p:nvPr/>
          </p:nvSpPr>
          <p:spPr>
            <a:xfrm>
              <a:off x="230036" y="2441228"/>
              <a:ext cx="247650" cy="24765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="" xmlns:a16="http://schemas.microsoft.com/office/drawing/2014/main" id="{A8F37849-1A9B-46AA-83AE-B8A28F8BF9BD}"/>
                </a:ext>
              </a:extLst>
            </p:cNvPr>
            <p:cNvSpPr txBox="1"/>
            <p:nvPr/>
          </p:nvSpPr>
          <p:spPr>
            <a:xfrm>
              <a:off x="463616" y="2385214"/>
              <a:ext cx="26605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State imposes corporate income tax on some or all of IRC §965 repatriated income</a:t>
              </a: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8624974" y="5265047"/>
            <a:ext cx="3210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Disclaimer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This information should be used for general guidance and not relied upon for compliance.</a:t>
            </a:r>
            <a:endParaRPr lang="en-US" sz="1200" dirty="0"/>
          </a:p>
        </p:txBody>
      </p:sp>
      <p:sp>
        <p:nvSpPr>
          <p:cNvPr id="140" name="TextBox 139">
            <a:extLst>
              <a:ext uri="{FF2B5EF4-FFF2-40B4-BE49-F238E27FC236}">
                <a16:creationId xmlns="" xmlns:a16="http://schemas.microsoft.com/office/drawing/2014/main" id="{27BE1D55-FC7B-4A37-8FF0-AF382CAD3A32}"/>
              </a:ext>
            </a:extLst>
          </p:cNvPr>
          <p:cNvSpPr txBox="1"/>
          <p:nvPr/>
        </p:nvSpPr>
        <p:spPr>
          <a:xfrm>
            <a:off x="10865117" y="2907793"/>
            <a:ext cx="907782" cy="276999"/>
          </a:xfrm>
          <a:prstGeom prst="rect">
            <a:avLst/>
          </a:prstGeom>
          <a:solidFill>
            <a:srgbClr val="D5D1C5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>
            <a:defPPr>
              <a:defRPr lang="en-US"/>
            </a:defPPr>
            <a:lvl1pPr marR="0" lvl="0" indent="-1193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"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NH: **</a:t>
            </a:r>
          </a:p>
        </p:txBody>
      </p:sp>
    </p:spTree>
    <p:extLst>
      <p:ext uri="{BB962C8B-B14F-4D97-AF65-F5344CB8AC3E}">
        <p14:creationId xmlns:p14="http://schemas.microsoft.com/office/powerpoint/2010/main" val="345672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Foreign Derived Intangible Income (FDII): IRC §250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5"/>
          </p:nvPr>
        </p:nvSpPr>
        <p:spPr>
          <a:xfrm>
            <a:off x="176463" y="1379621"/>
            <a:ext cx="11304337" cy="480862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General Overview</a:t>
            </a:r>
            <a:r>
              <a:rPr lang="en-US" dirty="0"/>
              <a:t>: Provides a 37.5% deduction (decreased to 21.875% after 2025) for certain income earned by a U.S. domestic corporation attributed to foreign sales relating to U.S. production.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Results in a reduced federal effective tax rate on covered income of 13.125%, subject to a taxable income limitation (16.40625% after 2025).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FDII is calculated in a manner similar to GILTI.  Returns in excess of 10% of fixed assets form the basis for the calculation.  Conformity may depend on whether a state’s starting point for calculation of state taxable income is Form 1120 line 28 or line 30.</a:t>
            </a:r>
          </a:p>
          <a:p>
            <a:pPr>
              <a:lnSpc>
                <a:spcPct val="110000"/>
              </a:lnSpc>
            </a:pPr>
            <a:r>
              <a:rPr lang="en-US" b="1" dirty="0"/>
              <a:t>State Tax Issues</a:t>
            </a:r>
            <a:r>
              <a:rPr lang="en-US" dirty="0"/>
              <a:t>: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Modest State Conformity – approximately one dozen states have conformed to FDII.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Selective decoupling – FDII, as enacted, is designed to work with GILTI.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 impact of FDII will be affected by a taxpayer’s state income tax filing method.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How will states apportion FDII. 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See onerous New Jersey apportionment rule for FDII.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11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Litigation over State Taxation of GILTI and IRC §965 Repatriated income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529389" y="1572126"/>
            <a:ext cx="10951411" cy="460007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Separate reporting  states: Can the foreign source income be taxed at all?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See </a:t>
            </a:r>
            <a:r>
              <a:rPr lang="en-US" i="1" dirty="0"/>
              <a:t>Kraft General Foods Inc. v. Iowa Department of Revenue</a:t>
            </a:r>
            <a:r>
              <a:rPr lang="en-US" dirty="0"/>
              <a:t>, 505 U.S. 71 (1992).  A separate reporting state may not tax dividends from a controlled foreign corporation if it does not tax dividends from a controlled domestic corporation. 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Seven separate reporting states are still coupled to GILTI (down from 11 in late 2018). </a:t>
            </a:r>
          </a:p>
          <a:p>
            <a:r>
              <a:rPr lang="en-US" b="1" dirty="0"/>
              <a:t>Combined reporting states: Can the foreign source income be taxed without appropriate factor representation (or a unitary relationship)?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Per COST, the state taxation of GILTI (</a:t>
            </a:r>
            <a:r>
              <a:rPr lang="en-US" altLang="en-US" dirty="0"/>
              <a:t>and IRC §965 repatriated income)</a:t>
            </a:r>
            <a:r>
              <a:rPr lang="en-US" dirty="0"/>
              <a:t> in combined reporting states likely violates Commerce Clause limitations unless appropriate foreign “factor representation” is allowed.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 argument will likely focus on “discrimination” and not on “undue burden.” See </a:t>
            </a:r>
            <a:r>
              <a:rPr lang="en-US" i="1" dirty="0"/>
              <a:t>Oregon Waste Systems Inc. v. Department of Environmental Quality of Oregon, </a:t>
            </a:r>
            <a:r>
              <a:rPr lang="en-US" dirty="0"/>
              <a:t>511 U.S. 93 (1994)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See contra:  </a:t>
            </a:r>
          </a:p>
          <a:p>
            <a:pPr lvl="2">
              <a:lnSpc>
                <a:spcPct val="100000"/>
              </a:lnSpc>
            </a:pPr>
            <a:r>
              <a:rPr lang="en-US" i="1" dirty="0"/>
              <a:t>E.I. du Pont de Nemours &amp; Co. v. State Tax Assessor</a:t>
            </a:r>
            <a:r>
              <a:rPr lang="en-US" dirty="0"/>
              <a:t>, 675 A.2d 82 (Maine 1996); and </a:t>
            </a:r>
          </a:p>
          <a:p>
            <a:pPr lvl="2">
              <a:lnSpc>
                <a:spcPct val="100000"/>
              </a:lnSpc>
            </a:pPr>
            <a:r>
              <a:rPr lang="en-US" i="1" dirty="0"/>
              <a:t>Appeal of Morton Thiokol, Inc.</a:t>
            </a:r>
            <a:r>
              <a:rPr lang="en-US" dirty="0"/>
              <a:t>, 864 P.2d 1175 (Kan. 1993).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914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Domestic Tax Provisions Impacting the States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7963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" name="Shape 1913"/>
          <p:cNvSpPr txBox="1">
            <a:spLocks noGrp="1"/>
          </p:cNvSpPr>
          <p:nvPr>
            <p:ph type="title"/>
          </p:nvPr>
        </p:nvSpPr>
        <p:spPr>
          <a:xfrm>
            <a:off x="726870" y="250311"/>
            <a:ext cx="10769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IN" sz="2000" b="1" dirty="0">
                <a:solidFill>
                  <a:srgbClr val="C00000"/>
                </a:solidFill>
              </a:rPr>
              <a:t>State Conformity to 30% Interest Expense Limitation </a:t>
            </a:r>
            <a:endParaRPr sz="2000" b="1" dirty="0">
              <a:solidFill>
                <a:srgbClr val="C00000"/>
              </a:solidFill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1133961" y="705203"/>
            <a:ext cx="8748982" cy="3829864"/>
            <a:chOff x="206477" y="552623"/>
            <a:chExt cx="9180621" cy="4541340"/>
          </a:xfrm>
        </p:grpSpPr>
        <p:sp>
          <p:nvSpPr>
            <p:cNvPr id="127" name="Shape 1287"/>
            <p:cNvSpPr txBox="1">
              <a:spLocks/>
            </p:cNvSpPr>
            <p:nvPr/>
          </p:nvSpPr>
          <p:spPr>
            <a:xfrm>
              <a:off x="8093763" y="2841365"/>
              <a:ext cx="645064" cy="208815"/>
            </a:xfrm>
            <a:prstGeom prst="rect">
              <a:avLst/>
            </a:prstGeom>
            <a:pattFill prst="ltVert">
              <a:fgClr>
                <a:srgbClr val="00FF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>
              <a:defPPr>
                <a:defRPr lang="en-US"/>
              </a:defPPr>
              <a:lvl1pPr indent="-11938" algn="ctr">
                <a:buClr>
                  <a:srgbClr val="000000"/>
                </a:buClr>
                <a:buSzPts val="188"/>
                <a:defRPr sz="700" b="1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en-US" dirty="0">
                  <a:sym typeface="Arial"/>
                </a:rPr>
                <a:t>DC</a:t>
              </a:r>
            </a:p>
          </p:txBody>
        </p:sp>
        <p:sp>
          <p:nvSpPr>
            <p:cNvPr id="128" name="Shape 1288"/>
            <p:cNvSpPr/>
            <p:nvPr/>
          </p:nvSpPr>
          <p:spPr>
            <a:xfrm>
              <a:off x="7110993" y="2245414"/>
              <a:ext cx="698660" cy="39850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4860"/>
                  </a:moveTo>
                  <a:lnTo>
                    <a:pt x="2651" y="69050"/>
                  </a:lnTo>
                  <a:lnTo>
                    <a:pt x="11933" y="47597"/>
                  </a:lnTo>
                  <a:lnTo>
                    <a:pt x="26519" y="39553"/>
                  </a:lnTo>
                  <a:lnTo>
                    <a:pt x="28839" y="30837"/>
                  </a:lnTo>
                  <a:lnTo>
                    <a:pt x="36795" y="28826"/>
                  </a:lnTo>
                  <a:lnTo>
                    <a:pt x="46740" y="45586"/>
                  </a:lnTo>
                  <a:lnTo>
                    <a:pt x="53701" y="49608"/>
                  </a:lnTo>
                  <a:lnTo>
                    <a:pt x="66629" y="73072"/>
                  </a:lnTo>
                  <a:lnTo>
                    <a:pt x="61657" y="95865"/>
                  </a:lnTo>
                  <a:lnTo>
                    <a:pt x="63646" y="105921"/>
                  </a:lnTo>
                  <a:lnTo>
                    <a:pt x="68950" y="101229"/>
                  </a:lnTo>
                  <a:lnTo>
                    <a:pt x="74585" y="101229"/>
                  </a:lnTo>
                  <a:lnTo>
                    <a:pt x="76906" y="108603"/>
                  </a:lnTo>
                  <a:lnTo>
                    <a:pt x="82872" y="108603"/>
                  </a:lnTo>
                  <a:lnTo>
                    <a:pt x="85524" y="106592"/>
                  </a:lnTo>
                  <a:lnTo>
                    <a:pt x="81215" y="85139"/>
                  </a:lnTo>
                  <a:lnTo>
                    <a:pt x="80552" y="47597"/>
                  </a:lnTo>
                  <a:lnTo>
                    <a:pt x="75911" y="42234"/>
                  </a:lnTo>
                  <a:lnTo>
                    <a:pt x="85524" y="24804"/>
                  </a:lnTo>
                  <a:lnTo>
                    <a:pt x="85856" y="13407"/>
                  </a:lnTo>
                  <a:lnTo>
                    <a:pt x="91491" y="14748"/>
                  </a:lnTo>
                  <a:lnTo>
                    <a:pt x="84198" y="38212"/>
                  </a:lnTo>
                  <a:lnTo>
                    <a:pt x="88508" y="66368"/>
                  </a:lnTo>
                  <a:lnTo>
                    <a:pt x="90165" y="74413"/>
                  </a:lnTo>
                  <a:lnTo>
                    <a:pt x="93149" y="77765"/>
                  </a:lnTo>
                  <a:lnTo>
                    <a:pt x="87513" y="77765"/>
                  </a:lnTo>
                  <a:lnTo>
                    <a:pt x="89502" y="94525"/>
                  </a:lnTo>
                  <a:lnTo>
                    <a:pt x="99116" y="106592"/>
                  </a:lnTo>
                  <a:lnTo>
                    <a:pt x="101104" y="108603"/>
                  </a:lnTo>
                  <a:lnTo>
                    <a:pt x="104088" y="108603"/>
                  </a:lnTo>
                  <a:lnTo>
                    <a:pt x="102762" y="119329"/>
                  </a:lnTo>
                  <a:lnTo>
                    <a:pt x="114696" y="106592"/>
                  </a:lnTo>
                  <a:lnTo>
                    <a:pt x="116685" y="90502"/>
                  </a:lnTo>
                  <a:lnTo>
                    <a:pt x="119668" y="75083"/>
                  </a:lnTo>
                  <a:lnTo>
                    <a:pt x="102762" y="81787"/>
                  </a:lnTo>
                  <a:lnTo>
                    <a:pt x="91823" y="0"/>
                  </a:lnTo>
                  <a:lnTo>
                    <a:pt x="0" y="34860"/>
                  </a:lnTo>
                </a:path>
              </a:pathLst>
            </a:custGeom>
            <a:pattFill prst="ltVert">
              <a:fgClr>
                <a:srgbClr val="00FF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29" name="Shape 1289"/>
            <p:cNvSpPr/>
            <p:nvPr/>
          </p:nvSpPr>
          <p:spPr>
            <a:xfrm>
              <a:off x="1467722" y="589893"/>
              <a:ext cx="47042" cy="4970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000"/>
                  </a:moveTo>
                  <a:lnTo>
                    <a:pt x="92307" y="0"/>
                  </a:lnTo>
                  <a:lnTo>
                    <a:pt x="115384" y="52000"/>
                  </a:lnTo>
                  <a:lnTo>
                    <a:pt x="92307" y="116000"/>
                  </a:lnTo>
                  <a:lnTo>
                    <a:pt x="0" y="52000"/>
                  </a:lnTo>
                </a:path>
              </a:pathLst>
            </a:custGeom>
            <a:noFill/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buClr>
                  <a:srgbClr val="000000"/>
                </a:buClr>
                <a:buSzPts val="188"/>
              </a:pPr>
              <a:endParaRPr sz="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30" name="Shape 1290"/>
            <p:cNvSpPr/>
            <p:nvPr/>
          </p:nvSpPr>
          <p:spPr>
            <a:xfrm>
              <a:off x="1236850" y="552623"/>
              <a:ext cx="985557" cy="6513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77" y="26046"/>
                  </a:moveTo>
                  <a:lnTo>
                    <a:pt x="2701" y="58914"/>
                  </a:lnTo>
                  <a:lnTo>
                    <a:pt x="5403" y="58914"/>
                  </a:lnTo>
                  <a:lnTo>
                    <a:pt x="3827" y="65736"/>
                  </a:lnTo>
                  <a:lnTo>
                    <a:pt x="1801" y="61705"/>
                  </a:lnTo>
                  <a:lnTo>
                    <a:pt x="0" y="70387"/>
                  </a:lnTo>
                  <a:lnTo>
                    <a:pt x="8330" y="76899"/>
                  </a:lnTo>
                  <a:lnTo>
                    <a:pt x="8555" y="80000"/>
                  </a:lnTo>
                  <a:lnTo>
                    <a:pt x="10806" y="80310"/>
                  </a:lnTo>
                  <a:lnTo>
                    <a:pt x="21838" y="104496"/>
                  </a:lnTo>
                  <a:lnTo>
                    <a:pt x="33771" y="103875"/>
                  </a:lnTo>
                  <a:lnTo>
                    <a:pt x="43001" y="109457"/>
                  </a:lnTo>
                  <a:lnTo>
                    <a:pt x="47279" y="108527"/>
                  </a:lnTo>
                  <a:lnTo>
                    <a:pt x="74746" y="109457"/>
                  </a:lnTo>
                  <a:lnTo>
                    <a:pt x="106041" y="119689"/>
                  </a:lnTo>
                  <a:lnTo>
                    <a:pt x="106491" y="106356"/>
                  </a:lnTo>
                  <a:lnTo>
                    <a:pt x="119774" y="29767"/>
                  </a:lnTo>
                  <a:lnTo>
                    <a:pt x="36697" y="0"/>
                  </a:lnTo>
                  <a:lnTo>
                    <a:pt x="37373" y="22635"/>
                  </a:lnTo>
                  <a:lnTo>
                    <a:pt x="33320" y="40930"/>
                  </a:lnTo>
                  <a:lnTo>
                    <a:pt x="32645" y="50542"/>
                  </a:lnTo>
                  <a:lnTo>
                    <a:pt x="24090" y="53643"/>
                  </a:lnTo>
                  <a:lnTo>
                    <a:pt x="23189" y="49302"/>
                  </a:lnTo>
                  <a:lnTo>
                    <a:pt x="30619" y="43100"/>
                  </a:lnTo>
                  <a:lnTo>
                    <a:pt x="29943" y="37829"/>
                  </a:lnTo>
                  <a:lnTo>
                    <a:pt x="23639" y="39069"/>
                  </a:lnTo>
                  <a:lnTo>
                    <a:pt x="28592" y="33488"/>
                  </a:lnTo>
                  <a:lnTo>
                    <a:pt x="31969" y="29457"/>
                  </a:lnTo>
                  <a:lnTo>
                    <a:pt x="4953" y="5891"/>
                  </a:lnTo>
                  <a:lnTo>
                    <a:pt x="2701" y="12403"/>
                  </a:lnTo>
                  <a:lnTo>
                    <a:pt x="4277" y="26046"/>
                  </a:lnTo>
                </a:path>
              </a:pathLst>
            </a:custGeom>
            <a:noFill/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31" name="Shape 1291"/>
            <p:cNvSpPr/>
            <p:nvPr/>
          </p:nvSpPr>
          <p:spPr>
            <a:xfrm>
              <a:off x="206477" y="3189901"/>
              <a:ext cx="1568936" cy="15492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7879" y="15782"/>
                  </a:moveTo>
                  <a:lnTo>
                    <a:pt x="77879" y="77869"/>
                  </a:lnTo>
                  <a:lnTo>
                    <a:pt x="81554" y="77869"/>
                  </a:lnTo>
                  <a:lnTo>
                    <a:pt x="92579" y="88956"/>
                  </a:lnTo>
                  <a:lnTo>
                    <a:pt x="95971" y="88956"/>
                  </a:lnTo>
                  <a:lnTo>
                    <a:pt x="92579" y="84913"/>
                  </a:lnTo>
                  <a:lnTo>
                    <a:pt x="95123" y="82043"/>
                  </a:lnTo>
                  <a:lnTo>
                    <a:pt x="103745" y="87260"/>
                  </a:lnTo>
                  <a:lnTo>
                    <a:pt x="100494" y="92478"/>
                  </a:lnTo>
                  <a:lnTo>
                    <a:pt x="112084" y="99391"/>
                  </a:lnTo>
                  <a:lnTo>
                    <a:pt x="109116" y="102521"/>
                  </a:lnTo>
                  <a:lnTo>
                    <a:pt x="110812" y="104739"/>
                  </a:lnTo>
                  <a:lnTo>
                    <a:pt x="116890" y="104739"/>
                  </a:lnTo>
                  <a:lnTo>
                    <a:pt x="116890" y="108913"/>
                  </a:lnTo>
                  <a:lnTo>
                    <a:pt x="119858" y="112434"/>
                  </a:lnTo>
                  <a:lnTo>
                    <a:pt x="116890" y="119478"/>
                  </a:lnTo>
                  <a:lnTo>
                    <a:pt x="109540" y="111260"/>
                  </a:lnTo>
                  <a:lnTo>
                    <a:pt x="109540" y="119869"/>
                  </a:lnTo>
                  <a:lnTo>
                    <a:pt x="103321" y="104217"/>
                  </a:lnTo>
                  <a:lnTo>
                    <a:pt x="97102" y="104217"/>
                  </a:lnTo>
                  <a:lnTo>
                    <a:pt x="97102" y="99000"/>
                  </a:lnTo>
                  <a:lnTo>
                    <a:pt x="93851" y="99000"/>
                  </a:lnTo>
                  <a:lnTo>
                    <a:pt x="95547" y="95347"/>
                  </a:lnTo>
                  <a:lnTo>
                    <a:pt x="93427" y="92478"/>
                  </a:lnTo>
                  <a:lnTo>
                    <a:pt x="88056" y="95347"/>
                  </a:lnTo>
                  <a:lnTo>
                    <a:pt x="88056" y="89478"/>
                  </a:lnTo>
                  <a:lnTo>
                    <a:pt x="85512" y="89478"/>
                  </a:lnTo>
                  <a:lnTo>
                    <a:pt x="77879" y="82043"/>
                  </a:lnTo>
                  <a:lnTo>
                    <a:pt x="65017" y="82043"/>
                  </a:lnTo>
                  <a:lnTo>
                    <a:pt x="63745" y="74869"/>
                  </a:lnTo>
                  <a:lnTo>
                    <a:pt x="58657" y="72521"/>
                  </a:lnTo>
                  <a:lnTo>
                    <a:pt x="55547" y="76043"/>
                  </a:lnTo>
                  <a:lnTo>
                    <a:pt x="57667" y="79043"/>
                  </a:lnTo>
                  <a:lnTo>
                    <a:pt x="52155" y="84913"/>
                  </a:lnTo>
                  <a:lnTo>
                    <a:pt x="50176" y="80217"/>
                  </a:lnTo>
                  <a:lnTo>
                    <a:pt x="50176" y="84913"/>
                  </a:lnTo>
                  <a:lnTo>
                    <a:pt x="41554" y="86608"/>
                  </a:lnTo>
                  <a:lnTo>
                    <a:pt x="46501" y="80739"/>
                  </a:lnTo>
                  <a:lnTo>
                    <a:pt x="43533" y="81391"/>
                  </a:lnTo>
                  <a:lnTo>
                    <a:pt x="43533" y="78521"/>
                  </a:lnTo>
                  <a:lnTo>
                    <a:pt x="48480" y="75521"/>
                  </a:lnTo>
                  <a:lnTo>
                    <a:pt x="53568" y="79043"/>
                  </a:lnTo>
                  <a:lnTo>
                    <a:pt x="50600" y="73695"/>
                  </a:lnTo>
                  <a:lnTo>
                    <a:pt x="53851" y="69652"/>
                  </a:lnTo>
                  <a:lnTo>
                    <a:pt x="46077" y="73695"/>
                  </a:lnTo>
                  <a:lnTo>
                    <a:pt x="46077" y="67304"/>
                  </a:lnTo>
                  <a:lnTo>
                    <a:pt x="40282" y="80217"/>
                  </a:lnTo>
                  <a:lnTo>
                    <a:pt x="34204" y="83086"/>
                  </a:lnTo>
                  <a:lnTo>
                    <a:pt x="34204" y="85304"/>
                  </a:lnTo>
                  <a:lnTo>
                    <a:pt x="42402" y="90130"/>
                  </a:lnTo>
                  <a:lnTo>
                    <a:pt x="31660" y="96000"/>
                  </a:lnTo>
                  <a:lnTo>
                    <a:pt x="28268" y="92478"/>
                  </a:lnTo>
                  <a:lnTo>
                    <a:pt x="22614" y="96000"/>
                  </a:lnTo>
                  <a:lnTo>
                    <a:pt x="29681" y="100043"/>
                  </a:lnTo>
                  <a:lnTo>
                    <a:pt x="12296" y="104217"/>
                  </a:lnTo>
                  <a:lnTo>
                    <a:pt x="11448" y="102521"/>
                  </a:lnTo>
                  <a:lnTo>
                    <a:pt x="4098" y="106043"/>
                  </a:lnTo>
                  <a:lnTo>
                    <a:pt x="0" y="105391"/>
                  </a:lnTo>
                  <a:lnTo>
                    <a:pt x="2826" y="103043"/>
                  </a:lnTo>
                  <a:lnTo>
                    <a:pt x="16819" y="97826"/>
                  </a:lnTo>
                  <a:lnTo>
                    <a:pt x="16819" y="96000"/>
                  </a:lnTo>
                  <a:lnTo>
                    <a:pt x="21766" y="93652"/>
                  </a:lnTo>
                  <a:lnTo>
                    <a:pt x="23038" y="88956"/>
                  </a:lnTo>
                  <a:lnTo>
                    <a:pt x="31660" y="84260"/>
                  </a:lnTo>
                  <a:lnTo>
                    <a:pt x="23745" y="84260"/>
                  </a:lnTo>
                  <a:lnTo>
                    <a:pt x="21342" y="87260"/>
                  </a:lnTo>
                  <a:lnTo>
                    <a:pt x="19222" y="85304"/>
                  </a:lnTo>
                  <a:lnTo>
                    <a:pt x="16395" y="86608"/>
                  </a:lnTo>
                  <a:lnTo>
                    <a:pt x="14699" y="81391"/>
                  </a:lnTo>
                  <a:lnTo>
                    <a:pt x="10176" y="81391"/>
                  </a:lnTo>
                  <a:lnTo>
                    <a:pt x="12296" y="74347"/>
                  </a:lnTo>
                  <a:lnTo>
                    <a:pt x="4946" y="76043"/>
                  </a:lnTo>
                  <a:lnTo>
                    <a:pt x="706" y="66652"/>
                  </a:lnTo>
                  <a:lnTo>
                    <a:pt x="5653" y="62478"/>
                  </a:lnTo>
                  <a:lnTo>
                    <a:pt x="2826" y="55565"/>
                  </a:lnTo>
                  <a:lnTo>
                    <a:pt x="9752" y="47869"/>
                  </a:lnTo>
                  <a:lnTo>
                    <a:pt x="13427" y="51391"/>
                  </a:lnTo>
                  <a:lnTo>
                    <a:pt x="22614" y="47869"/>
                  </a:lnTo>
                  <a:lnTo>
                    <a:pt x="20494" y="43304"/>
                  </a:lnTo>
                  <a:lnTo>
                    <a:pt x="25441" y="40304"/>
                  </a:lnTo>
                  <a:lnTo>
                    <a:pt x="22614" y="37434"/>
                  </a:lnTo>
                  <a:lnTo>
                    <a:pt x="16395" y="43304"/>
                  </a:lnTo>
                  <a:lnTo>
                    <a:pt x="10176" y="40304"/>
                  </a:lnTo>
                  <a:lnTo>
                    <a:pt x="9469" y="36130"/>
                  </a:lnTo>
                  <a:lnTo>
                    <a:pt x="1978" y="35739"/>
                  </a:lnTo>
                  <a:lnTo>
                    <a:pt x="10600" y="29869"/>
                  </a:lnTo>
                  <a:lnTo>
                    <a:pt x="13427" y="31565"/>
                  </a:lnTo>
                  <a:lnTo>
                    <a:pt x="13427" y="28565"/>
                  </a:lnTo>
                  <a:lnTo>
                    <a:pt x="19222" y="27000"/>
                  </a:lnTo>
                  <a:lnTo>
                    <a:pt x="20070" y="32739"/>
                  </a:lnTo>
                  <a:lnTo>
                    <a:pt x="24169" y="32739"/>
                  </a:lnTo>
                  <a:lnTo>
                    <a:pt x="27561" y="23869"/>
                  </a:lnTo>
                  <a:lnTo>
                    <a:pt x="20494" y="24521"/>
                  </a:lnTo>
                  <a:lnTo>
                    <a:pt x="13992" y="21000"/>
                  </a:lnTo>
                  <a:lnTo>
                    <a:pt x="15971" y="16826"/>
                  </a:lnTo>
                  <a:lnTo>
                    <a:pt x="14275" y="11608"/>
                  </a:lnTo>
                  <a:lnTo>
                    <a:pt x="29681" y="8217"/>
                  </a:lnTo>
                  <a:lnTo>
                    <a:pt x="29681" y="4043"/>
                  </a:lnTo>
                  <a:lnTo>
                    <a:pt x="38162" y="0"/>
                  </a:lnTo>
                  <a:lnTo>
                    <a:pt x="44381" y="0"/>
                  </a:lnTo>
                  <a:lnTo>
                    <a:pt x="48480" y="4043"/>
                  </a:lnTo>
                  <a:lnTo>
                    <a:pt x="48480" y="0"/>
                  </a:lnTo>
                  <a:lnTo>
                    <a:pt x="50176" y="0"/>
                  </a:lnTo>
                  <a:lnTo>
                    <a:pt x="53568" y="7434"/>
                  </a:lnTo>
                  <a:lnTo>
                    <a:pt x="58657" y="7434"/>
                  </a:lnTo>
                  <a:lnTo>
                    <a:pt x="65017" y="11086"/>
                  </a:lnTo>
                  <a:lnTo>
                    <a:pt x="71519" y="11086"/>
                  </a:lnTo>
                  <a:lnTo>
                    <a:pt x="76183" y="15782"/>
                  </a:lnTo>
                  <a:lnTo>
                    <a:pt x="77879" y="15782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32" name="Shape 1292"/>
            <p:cNvSpPr/>
            <p:nvPr/>
          </p:nvSpPr>
          <p:spPr>
            <a:xfrm>
              <a:off x="641049" y="3667310"/>
              <a:ext cx="292124" cy="19882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</p:spPr>
          <p:txBody>
            <a:bodyPr wrap="square" lIns="0" tIns="0" rIns="0" bIns="0" anchor="ctr" anchorCtr="1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AK</a:t>
              </a:r>
            </a:p>
          </p:txBody>
        </p:sp>
        <p:sp>
          <p:nvSpPr>
            <p:cNvPr id="133" name="Shape 1293"/>
            <p:cNvSpPr/>
            <p:nvPr/>
          </p:nvSpPr>
          <p:spPr>
            <a:xfrm>
              <a:off x="2152655" y="1940479"/>
              <a:ext cx="838043" cy="9458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5960" y="0"/>
                  </a:moveTo>
                  <a:lnTo>
                    <a:pt x="83708" y="8540"/>
                  </a:lnTo>
                  <a:lnTo>
                    <a:pt x="79735" y="29679"/>
                  </a:lnTo>
                  <a:lnTo>
                    <a:pt x="119735" y="34804"/>
                  </a:lnTo>
                  <a:lnTo>
                    <a:pt x="104105" y="119786"/>
                  </a:lnTo>
                  <a:lnTo>
                    <a:pt x="0" y="105266"/>
                  </a:lnTo>
                  <a:lnTo>
                    <a:pt x="25960" y="0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34" name="Shape 1294"/>
            <p:cNvSpPr/>
            <p:nvPr/>
          </p:nvSpPr>
          <p:spPr>
            <a:xfrm>
              <a:off x="986418" y="936886"/>
              <a:ext cx="1175758" cy="9033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89162"/>
                  </a:moveTo>
                  <a:lnTo>
                    <a:pt x="5094" y="58770"/>
                  </a:lnTo>
                  <a:lnTo>
                    <a:pt x="11132" y="50055"/>
                  </a:lnTo>
                  <a:lnTo>
                    <a:pt x="25660" y="0"/>
                  </a:lnTo>
                  <a:lnTo>
                    <a:pt x="33207" y="2458"/>
                  </a:lnTo>
                  <a:lnTo>
                    <a:pt x="33584" y="4692"/>
                  </a:lnTo>
                  <a:lnTo>
                    <a:pt x="35283" y="4916"/>
                  </a:lnTo>
                  <a:lnTo>
                    <a:pt x="44528" y="22346"/>
                  </a:lnTo>
                  <a:lnTo>
                    <a:pt x="54528" y="21675"/>
                  </a:lnTo>
                  <a:lnTo>
                    <a:pt x="62452" y="25921"/>
                  </a:lnTo>
                  <a:lnTo>
                    <a:pt x="66037" y="25027"/>
                  </a:lnTo>
                  <a:lnTo>
                    <a:pt x="89245" y="25921"/>
                  </a:lnTo>
                  <a:lnTo>
                    <a:pt x="115283" y="33072"/>
                  </a:lnTo>
                  <a:lnTo>
                    <a:pt x="116603" y="36871"/>
                  </a:lnTo>
                  <a:lnTo>
                    <a:pt x="119811" y="42458"/>
                  </a:lnTo>
                  <a:lnTo>
                    <a:pt x="110943" y="58770"/>
                  </a:lnTo>
                  <a:lnTo>
                    <a:pt x="105283" y="64804"/>
                  </a:lnTo>
                  <a:lnTo>
                    <a:pt x="104528" y="69050"/>
                  </a:lnTo>
                  <a:lnTo>
                    <a:pt x="107735" y="73743"/>
                  </a:lnTo>
                  <a:lnTo>
                    <a:pt x="104150" y="83351"/>
                  </a:lnTo>
                  <a:lnTo>
                    <a:pt x="96792" y="119776"/>
                  </a:lnTo>
                  <a:lnTo>
                    <a:pt x="56226" y="107932"/>
                  </a:lnTo>
                  <a:lnTo>
                    <a:pt x="0" y="89162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35" name="Shape 1295"/>
            <p:cNvSpPr/>
            <p:nvPr/>
          </p:nvSpPr>
          <p:spPr>
            <a:xfrm>
              <a:off x="864889" y="1604758"/>
              <a:ext cx="1171402" cy="183015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64" y="24312"/>
                  </a:moveTo>
                  <a:lnTo>
                    <a:pt x="757" y="33680"/>
                  </a:lnTo>
                  <a:lnTo>
                    <a:pt x="12302" y="48624"/>
                  </a:lnTo>
                  <a:lnTo>
                    <a:pt x="14384" y="47620"/>
                  </a:lnTo>
                  <a:lnTo>
                    <a:pt x="17981" y="53977"/>
                  </a:lnTo>
                  <a:lnTo>
                    <a:pt x="12113" y="49628"/>
                  </a:lnTo>
                  <a:lnTo>
                    <a:pt x="10977" y="56654"/>
                  </a:lnTo>
                  <a:lnTo>
                    <a:pt x="17413" y="60780"/>
                  </a:lnTo>
                  <a:lnTo>
                    <a:pt x="13059" y="66579"/>
                  </a:lnTo>
                  <a:lnTo>
                    <a:pt x="25552" y="82416"/>
                  </a:lnTo>
                  <a:lnTo>
                    <a:pt x="22712" y="88327"/>
                  </a:lnTo>
                  <a:lnTo>
                    <a:pt x="39558" y="93011"/>
                  </a:lnTo>
                  <a:lnTo>
                    <a:pt x="45236" y="97695"/>
                  </a:lnTo>
                  <a:lnTo>
                    <a:pt x="52429" y="99256"/>
                  </a:lnTo>
                  <a:lnTo>
                    <a:pt x="52429" y="102156"/>
                  </a:lnTo>
                  <a:lnTo>
                    <a:pt x="56971" y="102713"/>
                  </a:lnTo>
                  <a:lnTo>
                    <a:pt x="66435" y="111858"/>
                  </a:lnTo>
                  <a:lnTo>
                    <a:pt x="66813" y="118327"/>
                  </a:lnTo>
                  <a:lnTo>
                    <a:pt x="109211" y="119888"/>
                  </a:lnTo>
                  <a:lnTo>
                    <a:pt x="106561" y="117211"/>
                  </a:lnTo>
                  <a:lnTo>
                    <a:pt x="107697" y="113420"/>
                  </a:lnTo>
                  <a:lnTo>
                    <a:pt x="114700" y="106840"/>
                  </a:lnTo>
                  <a:lnTo>
                    <a:pt x="119810" y="104944"/>
                  </a:lnTo>
                  <a:lnTo>
                    <a:pt x="116782" y="102713"/>
                  </a:lnTo>
                  <a:lnTo>
                    <a:pt x="114889" y="96245"/>
                  </a:lnTo>
                  <a:lnTo>
                    <a:pt x="53753" y="41152"/>
                  </a:lnTo>
                  <a:lnTo>
                    <a:pt x="67949" y="9256"/>
                  </a:lnTo>
                  <a:lnTo>
                    <a:pt x="11545" y="0"/>
                  </a:lnTo>
                  <a:lnTo>
                    <a:pt x="9842" y="1895"/>
                  </a:lnTo>
                  <a:lnTo>
                    <a:pt x="0" y="15947"/>
                  </a:lnTo>
                  <a:lnTo>
                    <a:pt x="4164" y="24312"/>
                  </a:lnTo>
                </a:path>
              </a:pathLst>
            </a:custGeom>
            <a:solidFill>
              <a:srgbClr val="D5D1C5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36" name="Shape 1296"/>
            <p:cNvSpPr/>
            <p:nvPr/>
          </p:nvSpPr>
          <p:spPr>
            <a:xfrm>
              <a:off x="1392902" y="1763003"/>
              <a:ext cx="936193" cy="13150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3790"/>
                  </a:moveTo>
                  <a:lnTo>
                    <a:pt x="75976" y="119846"/>
                  </a:lnTo>
                  <a:lnTo>
                    <a:pt x="78816" y="103559"/>
                  </a:lnTo>
                  <a:lnTo>
                    <a:pt x="83076" y="102637"/>
                  </a:lnTo>
                  <a:lnTo>
                    <a:pt x="90414" y="105403"/>
                  </a:lnTo>
                  <a:lnTo>
                    <a:pt x="96568" y="91113"/>
                  </a:lnTo>
                  <a:lnTo>
                    <a:pt x="119763" y="15211"/>
                  </a:lnTo>
                  <a:lnTo>
                    <a:pt x="68402" y="7989"/>
                  </a:lnTo>
                  <a:lnTo>
                    <a:pt x="17751" y="0"/>
                  </a:lnTo>
                  <a:lnTo>
                    <a:pt x="0" y="43790"/>
                  </a:lnTo>
                </a:path>
              </a:pathLst>
            </a:custGeom>
            <a:noFill/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37" name="Shape 1297"/>
            <p:cNvSpPr/>
            <p:nvPr/>
          </p:nvSpPr>
          <p:spPr>
            <a:xfrm>
              <a:off x="1927328" y="712351"/>
              <a:ext cx="882762" cy="128833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6196"/>
                  </a:moveTo>
                  <a:lnTo>
                    <a:pt x="9539" y="80627"/>
                  </a:lnTo>
                  <a:lnTo>
                    <a:pt x="14309" y="73725"/>
                  </a:lnTo>
                  <a:lnTo>
                    <a:pt x="10041" y="70588"/>
                  </a:lnTo>
                  <a:lnTo>
                    <a:pt x="11297" y="67607"/>
                  </a:lnTo>
                  <a:lnTo>
                    <a:pt x="18577" y="63215"/>
                  </a:lnTo>
                  <a:lnTo>
                    <a:pt x="30376" y="51921"/>
                  </a:lnTo>
                  <a:lnTo>
                    <a:pt x="26359" y="48000"/>
                  </a:lnTo>
                  <a:lnTo>
                    <a:pt x="24351" y="45333"/>
                  </a:lnTo>
                  <a:lnTo>
                    <a:pt x="25104" y="38745"/>
                  </a:lnTo>
                  <a:lnTo>
                    <a:pt x="39665" y="0"/>
                  </a:lnTo>
                  <a:lnTo>
                    <a:pt x="55732" y="2196"/>
                  </a:lnTo>
                  <a:lnTo>
                    <a:pt x="50209" y="17254"/>
                  </a:lnTo>
                  <a:lnTo>
                    <a:pt x="53974" y="22588"/>
                  </a:lnTo>
                  <a:lnTo>
                    <a:pt x="54225" y="26039"/>
                  </a:lnTo>
                  <a:lnTo>
                    <a:pt x="52217" y="26509"/>
                  </a:lnTo>
                  <a:lnTo>
                    <a:pt x="58493" y="30274"/>
                  </a:lnTo>
                  <a:lnTo>
                    <a:pt x="64769" y="39843"/>
                  </a:lnTo>
                  <a:lnTo>
                    <a:pt x="66778" y="48470"/>
                  </a:lnTo>
                  <a:lnTo>
                    <a:pt x="67782" y="53333"/>
                  </a:lnTo>
                  <a:lnTo>
                    <a:pt x="63012" y="57725"/>
                  </a:lnTo>
                  <a:lnTo>
                    <a:pt x="66276" y="59607"/>
                  </a:lnTo>
                  <a:lnTo>
                    <a:pt x="74811" y="56784"/>
                  </a:lnTo>
                  <a:lnTo>
                    <a:pt x="80334" y="72156"/>
                  </a:lnTo>
                  <a:lnTo>
                    <a:pt x="84100" y="72941"/>
                  </a:lnTo>
                  <a:lnTo>
                    <a:pt x="84853" y="77333"/>
                  </a:lnTo>
                  <a:lnTo>
                    <a:pt x="95648" y="79058"/>
                  </a:lnTo>
                  <a:lnTo>
                    <a:pt x="112468" y="79215"/>
                  </a:lnTo>
                  <a:lnTo>
                    <a:pt x="119748" y="81098"/>
                  </a:lnTo>
                  <a:lnTo>
                    <a:pt x="109205" y="119843"/>
                  </a:lnTo>
                  <a:lnTo>
                    <a:pt x="54476" y="113411"/>
                  </a:lnTo>
                  <a:lnTo>
                    <a:pt x="0" y="106196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38" name="Shape 1298"/>
            <p:cNvSpPr/>
            <p:nvPr/>
          </p:nvSpPr>
          <p:spPr>
            <a:xfrm>
              <a:off x="2297706" y="735047"/>
              <a:ext cx="1511149" cy="86971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056" y="30000"/>
                  </a:moveTo>
                  <a:lnTo>
                    <a:pt x="2203" y="35348"/>
                  </a:lnTo>
                  <a:lnTo>
                    <a:pt x="1175" y="36046"/>
                  </a:lnTo>
                  <a:lnTo>
                    <a:pt x="4700" y="41627"/>
                  </a:lnTo>
                  <a:lnTo>
                    <a:pt x="8372" y="55813"/>
                  </a:lnTo>
                  <a:lnTo>
                    <a:pt x="9547" y="68604"/>
                  </a:lnTo>
                  <a:lnTo>
                    <a:pt x="10134" y="75813"/>
                  </a:lnTo>
                  <a:lnTo>
                    <a:pt x="7490" y="82325"/>
                  </a:lnTo>
                  <a:lnTo>
                    <a:pt x="9400" y="85116"/>
                  </a:lnTo>
                  <a:lnTo>
                    <a:pt x="14247" y="80930"/>
                  </a:lnTo>
                  <a:lnTo>
                    <a:pt x="17478" y="103720"/>
                  </a:lnTo>
                  <a:lnTo>
                    <a:pt x="19681" y="104883"/>
                  </a:lnTo>
                  <a:lnTo>
                    <a:pt x="20122" y="111395"/>
                  </a:lnTo>
                  <a:lnTo>
                    <a:pt x="21884" y="114418"/>
                  </a:lnTo>
                  <a:lnTo>
                    <a:pt x="26438" y="113953"/>
                  </a:lnTo>
                  <a:lnTo>
                    <a:pt x="36279" y="114186"/>
                  </a:lnTo>
                  <a:lnTo>
                    <a:pt x="40538" y="116976"/>
                  </a:lnTo>
                  <a:lnTo>
                    <a:pt x="41860" y="105348"/>
                  </a:lnTo>
                  <a:lnTo>
                    <a:pt x="74320" y="113023"/>
                  </a:lnTo>
                  <a:lnTo>
                    <a:pt x="114565" y="119767"/>
                  </a:lnTo>
                  <a:lnTo>
                    <a:pt x="115887" y="98139"/>
                  </a:lnTo>
                  <a:lnTo>
                    <a:pt x="119853" y="27906"/>
                  </a:lnTo>
                  <a:lnTo>
                    <a:pt x="66682" y="17906"/>
                  </a:lnTo>
                  <a:lnTo>
                    <a:pt x="40244" y="11162"/>
                  </a:lnTo>
                  <a:lnTo>
                    <a:pt x="3084" y="0"/>
                  </a:lnTo>
                  <a:lnTo>
                    <a:pt x="0" y="22325"/>
                  </a:lnTo>
                  <a:lnTo>
                    <a:pt x="2056" y="30000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39" name="Shape 1299"/>
            <p:cNvSpPr/>
            <p:nvPr/>
          </p:nvSpPr>
          <p:spPr>
            <a:xfrm>
              <a:off x="1867472" y="2762188"/>
              <a:ext cx="1006756" cy="105589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706" y="76172"/>
                  </a:moveTo>
                  <a:lnTo>
                    <a:pt x="4623" y="71578"/>
                  </a:lnTo>
                  <a:lnTo>
                    <a:pt x="5944" y="65071"/>
                  </a:lnTo>
                  <a:lnTo>
                    <a:pt x="13871" y="53779"/>
                  </a:lnTo>
                  <a:lnTo>
                    <a:pt x="19816" y="50526"/>
                  </a:lnTo>
                  <a:lnTo>
                    <a:pt x="16513" y="46698"/>
                  </a:lnTo>
                  <a:lnTo>
                    <a:pt x="14091" y="35598"/>
                  </a:lnTo>
                  <a:lnTo>
                    <a:pt x="16733" y="15502"/>
                  </a:lnTo>
                  <a:lnTo>
                    <a:pt x="20697" y="14162"/>
                  </a:lnTo>
                  <a:lnTo>
                    <a:pt x="27522" y="17607"/>
                  </a:lnTo>
                  <a:lnTo>
                    <a:pt x="33247" y="0"/>
                  </a:lnTo>
                  <a:lnTo>
                    <a:pt x="119779" y="12822"/>
                  </a:lnTo>
                  <a:lnTo>
                    <a:pt x="101504" y="119808"/>
                  </a:lnTo>
                  <a:lnTo>
                    <a:pt x="75082" y="116363"/>
                  </a:lnTo>
                  <a:lnTo>
                    <a:pt x="58568" y="112344"/>
                  </a:lnTo>
                  <a:lnTo>
                    <a:pt x="24660" y="100287"/>
                  </a:lnTo>
                  <a:lnTo>
                    <a:pt x="0" y="81913"/>
                  </a:lnTo>
                  <a:lnTo>
                    <a:pt x="7706" y="76172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40" name="Shape 1300"/>
            <p:cNvSpPr/>
            <p:nvPr/>
          </p:nvSpPr>
          <p:spPr>
            <a:xfrm>
              <a:off x="2705452" y="1500340"/>
              <a:ext cx="1036665" cy="77547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2559"/>
                  </a:moveTo>
                  <a:lnTo>
                    <a:pt x="14117" y="0"/>
                  </a:lnTo>
                  <a:lnTo>
                    <a:pt x="61176" y="8590"/>
                  </a:lnTo>
                  <a:lnTo>
                    <a:pt x="119786" y="15878"/>
                  </a:lnTo>
                  <a:lnTo>
                    <a:pt x="115721" y="67939"/>
                  </a:lnTo>
                  <a:lnTo>
                    <a:pt x="111657" y="119739"/>
                  </a:lnTo>
                  <a:lnTo>
                    <a:pt x="32085" y="108806"/>
                  </a:lnTo>
                  <a:lnTo>
                    <a:pt x="0" y="102559"/>
                  </a:lnTo>
                </a:path>
              </a:pathLst>
            </a:custGeom>
            <a:noFill/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41" name="Shape 1301"/>
            <p:cNvSpPr/>
            <p:nvPr/>
          </p:nvSpPr>
          <p:spPr>
            <a:xfrm>
              <a:off x="2868917" y="2204914"/>
              <a:ext cx="1077318" cy="7685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58" y="0"/>
                  </a:moveTo>
                  <a:lnTo>
                    <a:pt x="88865" y="10789"/>
                  </a:lnTo>
                  <a:lnTo>
                    <a:pt x="119793" y="14210"/>
                  </a:lnTo>
                  <a:lnTo>
                    <a:pt x="118350" y="40263"/>
                  </a:lnTo>
                  <a:lnTo>
                    <a:pt x="114226" y="119736"/>
                  </a:lnTo>
                  <a:lnTo>
                    <a:pt x="98556" y="118421"/>
                  </a:lnTo>
                  <a:lnTo>
                    <a:pt x="49484" y="112631"/>
                  </a:lnTo>
                  <a:lnTo>
                    <a:pt x="0" y="104473"/>
                  </a:lnTo>
                  <a:lnTo>
                    <a:pt x="11958" y="0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62" name="Shape 1302"/>
            <p:cNvSpPr/>
            <p:nvPr/>
          </p:nvSpPr>
          <p:spPr>
            <a:xfrm>
              <a:off x="2708083" y="2873635"/>
              <a:ext cx="1038988" cy="95849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5160" y="119789"/>
                  </a:moveTo>
                  <a:lnTo>
                    <a:pt x="16441" y="110526"/>
                  </a:lnTo>
                  <a:lnTo>
                    <a:pt x="46548" y="114526"/>
                  </a:lnTo>
                  <a:lnTo>
                    <a:pt x="45266" y="110105"/>
                  </a:lnTo>
                  <a:lnTo>
                    <a:pt x="109750" y="116210"/>
                  </a:lnTo>
                  <a:lnTo>
                    <a:pt x="119786" y="10947"/>
                  </a:lnTo>
                  <a:lnTo>
                    <a:pt x="68754" y="6315"/>
                  </a:lnTo>
                  <a:lnTo>
                    <a:pt x="17508" y="0"/>
                  </a:lnTo>
                  <a:lnTo>
                    <a:pt x="0" y="117684"/>
                  </a:lnTo>
                  <a:lnTo>
                    <a:pt x="15160" y="119789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63" name="Shape 1303"/>
            <p:cNvSpPr/>
            <p:nvPr/>
          </p:nvSpPr>
          <p:spPr>
            <a:xfrm>
              <a:off x="3106115" y="3029217"/>
              <a:ext cx="2062877" cy="180837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6815"/>
                  </a:moveTo>
                  <a:lnTo>
                    <a:pt x="32609" y="50055"/>
                  </a:lnTo>
                  <a:lnTo>
                    <a:pt x="37022" y="0"/>
                  </a:lnTo>
                  <a:lnTo>
                    <a:pt x="62959" y="1564"/>
                  </a:lnTo>
                  <a:lnTo>
                    <a:pt x="62098" y="23128"/>
                  </a:lnTo>
                  <a:lnTo>
                    <a:pt x="64573" y="25251"/>
                  </a:lnTo>
                  <a:lnTo>
                    <a:pt x="67049" y="25363"/>
                  </a:lnTo>
                  <a:lnTo>
                    <a:pt x="68986" y="27374"/>
                  </a:lnTo>
                  <a:lnTo>
                    <a:pt x="72968" y="28491"/>
                  </a:lnTo>
                  <a:lnTo>
                    <a:pt x="80717" y="31955"/>
                  </a:lnTo>
                  <a:lnTo>
                    <a:pt x="82224" y="30502"/>
                  </a:lnTo>
                  <a:lnTo>
                    <a:pt x="87174" y="33519"/>
                  </a:lnTo>
                  <a:lnTo>
                    <a:pt x="93847" y="33407"/>
                  </a:lnTo>
                  <a:lnTo>
                    <a:pt x="98582" y="31955"/>
                  </a:lnTo>
                  <a:lnTo>
                    <a:pt x="104825" y="30726"/>
                  </a:lnTo>
                  <a:lnTo>
                    <a:pt x="110744" y="34078"/>
                  </a:lnTo>
                  <a:lnTo>
                    <a:pt x="111713" y="35195"/>
                  </a:lnTo>
                  <a:lnTo>
                    <a:pt x="114834" y="35195"/>
                  </a:lnTo>
                  <a:lnTo>
                    <a:pt x="115479" y="52960"/>
                  </a:lnTo>
                  <a:lnTo>
                    <a:pt x="119892" y="61452"/>
                  </a:lnTo>
                  <a:lnTo>
                    <a:pt x="118278" y="68379"/>
                  </a:lnTo>
                  <a:lnTo>
                    <a:pt x="118493" y="74189"/>
                  </a:lnTo>
                  <a:lnTo>
                    <a:pt x="116556" y="76871"/>
                  </a:lnTo>
                  <a:lnTo>
                    <a:pt x="117417" y="77877"/>
                  </a:lnTo>
                  <a:lnTo>
                    <a:pt x="112466" y="79553"/>
                  </a:lnTo>
                  <a:lnTo>
                    <a:pt x="108484" y="80000"/>
                  </a:lnTo>
                  <a:lnTo>
                    <a:pt x="109237" y="76871"/>
                  </a:lnTo>
                  <a:lnTo>
                    <a:pt x="107085" y="78547"/>
                  </a:lnTo>
                  <a:lnTo>
                    <a:pt x="107300" y="82234"/>
                  </a:lnTo>
                  <a:lnTo>
                    <a:pt x="104717" y="85698"/>
                  </a:lnTo>
                  <a:lnTo>
                    <a:pt x="90511" y="93519"/>
                  </a:lnTo>
                  <a:lnTo>
                    <a:pt x="85883" y="98324"/>
                  </a:lnTo>
                  <a:lnTo>
                    <a:pt x="81793" y="108826"/>
                  </a:lnTo>
                  <a:lnTo>
                    <a:pt x="85345" y="119776"/>
                  </a:lnTo>
                  <a:lnTo>
                    <a:pt x="81901" y="119888"/>
                  </a:lnTo>
                  <a:lnTo>
                    <a:pt x="66618" y="114189"/>
                  </a:lnTo>
                  <a:lnTo>
                    <a:pt x="65004" y="109273"/>
                  </a:lnTo>
                  <a:lnTo>
                    <a:pt x="63390" y="107262"/>
                  </a:lnTo>
                  <a:lnTo>
                    <a:pt x="62744" y="101005"/>
                  </a:lnTo>
                  <a:lnTo>
                    <a:pt x="59838" y="98659"/>
                  </a:lnTo>
                  <a:lnTo>
                    <a:pt x="51551" y="82011"/>
                  </a:lnTo>
                  <a:lnTo>
                    <a:pt x="47677" y="78882"/>
                  </a:lnTo>
                  <a:lnTo>
                    <a:pt x="46385" y="76201"/>
                  </a:lnTo>
                  <a:lnTo>
                    <a:pt x="34439" y="75418"/>
                  </a:lnTo>
                  <a:lnTo>
                    <a:pt x="27874" y="83351"/>
                  </a:lnTo>
                  <a:lnTo>
                    <a:pt x="16896" y="75195"/>
                  </a:lnTo>
                  <a:lnTo>
                    <a:pt x="13775" y="63798"/>
                  </a:lnTo>
                  <a:lnTo>
                    <a:pt x="3228" y="53184"/>
                  </a:lnTo>
                  <a:lnTo>
                    <a:pt x="2044" y="49832"/>
                  </a:lnTo>
                  <a:lnTo>
                    <a:pt x="645" y="49273"/>
                  </a:lnTo>
                  <a:lnTo>
                    <a:pt x="0" y="46815"/>
                  </a:lnTo>
                </a:path>
              </a:pathLst>
            </a:custGeom>
            <a:solidFill>
              <a:srgbClr val="D5D1C5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64" name="Shape 1304"/>
            <p:cNvSpPr/>
            <p:nvPr/>
          </p:nvSpPr>
          <p:spPr>
            <a:xfrm>
              <a:off x="3754519" y="938722"/>
              <a:ext cx="970748" cy="55423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42" y="0"/>
                  </a:moveTo>
                  <a:lnTo>
                    <a:pt x="110400" y="8753"/>
                  </a:lnTo>
                  <a:lnTo>
                    <a:pt x="111085" y="38662"/>
                  </a:lnTo>
                  <a:lnTo>
                    <a:pt x="115657" y="63100"/>
                  </a:lnTo>
                  <a:lnTo>
                    <a:pt x="116571" y="94468"/>
                  </a:lnTo>
                  <a:lnTo>
                    <a:pt x="119771" y="119635"/>
                  </a:lnTo>
                  <a:lnTo>
                    <a:pt x="56457" y="116352"/>
                  </a:lnTo>
                  <a:lnTo>
                    <a:pt x="0" y="109787"/>
                  </a:lnTo>
                  <a:lnTo>
                    <a:pt x="5942" y="0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65" name="Shape 1305"/>
            <p:cNvSpPr/>
            <p:nvPr/>
          </p:nvSpPr>
          <p:spPr>
            <a:xfrm>
              <a:off x="3705896" y="1447097"/>
              <a:ext cx="1036665" cy="6300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75" y="0"/>
                  </a:moveTo>
                  <a:lnTo>
                    <a:pt x="58823" y="5760"/>
                  </a:lnTo>
                  <a:lnTo>
                    <a:pt x="117860" y="8320"/>
                  </a:lnTo>
                  <a:lnTo>
                    <a:pt x="114010" y="19840"/>
                  </a:lnTo>
                  <a:lnTo>
                    <a:pt x="119786" y="27840"/>
                  </a:lnTo>
                  <a:lnTo>
                    <a:pt x="119358" y="87040"/>
                  </a:lnTo>
                  <a:lnTo>
                    <a:pt x="117005" y="86720"/>
                  </a:lnTo>
                  <a:lnTo>
                    <a:pt x="117219" y="94080"/>
                  </a:lnTo>
                  <a:lnTo>
                    <a:pt x="119144" y="99840"/>
                  </a:lnTo>
                  <a:lnTo>
                    <a:pt x="117860" y="105600"/>
                  </a:lnTo>
                  <a:lnTo>
                    <a:pt x="119144" y="119680"/>
                  </a:lnTo>
                  <a:lnTo>
                    <a:pt x="116363" y="118080"/>
                  </a:lnTo>
                  <a:lnTo>
                    <a:pt x="113368" y="112640"/>
                  </a:lnTo>
                  <a:lnTo>
                    <a:pt x="102887" y="107520"/>
                  </a:lnTo>
                  <a:lnTo>
                    <a:pt x="92406" y="108160"/>
                  </a:lnTo>
                  <a:lnTo>
                    <a:pt x="86631" y="101440"/>
                  </a:lnTo>
                  <a:lnTo>
                    <a:pt x="0" y="93760"/>
                  </a:lnTo>
                  <a:lnTo>
                    <a:pt x="577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66" name="Shape 1306"/>
            <p:cNvSpPr/>
            <p:nvPr/>
          </p:nvSpPr>
          <p:spPr>
            <a:xfrm>
              <a:off x="3669556" y="1940479"/>
              <a:ext cx="1218444" cy="5519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282" y="0"/>
                  </a:moveTo>
                  <a:lnTo>
                    <a:pt x="77142" y="8414"/>
                  </a:lnTo>
                  <a:lnTo>
                    <a:pt x="82249" y="16097"/>
                  </a:lnTo>
                  <a:lnTo>
                    <a:pt x="91003" y="15365"/>
                  </a:lnTo>
                  <a:lnTo>
                    <a:pt x="99939" y="21219"/>
                  </a:lnTo>
                  <a:lnTo>
                    <a:pt x="102674" y="27439"/>
                  </a:lnTo>
                  <a:lnTo>
                    <a:pt x="104863" y="29268"/>
                  </a:lnTo>
                  <a:lnTo>
                    <a:pt x="108875" y="51951"/>
                  </a:lnTo>
                  <a:lnTo>
                    <a:pt x="109057" y="58902"/>
                  </a:lnTo>
                  <a:lnTo>
                    <a:pt x="111793" y="69146"/>
                  </a:lnTo>
                  <a:lnTo>
                    <a:pt x="113069" y="86341"/>
                  </a:lnTo>
                  <a:lnTo>
                    <a:pt x="112340" y="91829"/>
                  </a:lnTo>
                  <a:lnTo>
                    <a:pt x="113981" y="97682"/>
                  </a:lnTo>
                  <a:lnTo>
                    <a:pt x="119817" y="119634"/>
                  </a:lnTo>
                  <a:lnTo>
                    <a:pt x="66382" y="117804"/>
                  </a:lnTo>
                  <a:lnTo>
                    <a:pt x="26079" y="113414"/>
                  </a:lnTo>
                  <a:lnTo>
                    <a:pt x="27173" y="77195"/>
                  </a:lnTo>
                  <a:lnTo>
                    <a:pt x="0" y="72439"/>
                  </a:lnTo>
                  <a:lnTo>
                    <a:pt x="3282" y="0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67" name="Shape 1307"/>
            <p:cNvSpPr/>
            <p:nvPr/>
          </p:nvSpPr>
          <p:spPr>
            <a:xfrm>
              <a:off x="3898290" y="2464029"/>
              <a:ext cx="1098806" cy="53584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040" y="0"/>
                  </a:moveTo>
                  <a:lnTo>
                    <a:pt x="48686" y="4528"/>
                  </a:lnTo>
                  <a:lnTo>
                    <a:pt x="107676" y="6037"/>
                  </a:lnTo>
                  <a:lnTo>
                    <a:pt x="111111" y="10943"/>
                  </a:lnTo>
                  <a:lnTo>
                    <a:pt x="112929" y="9811"/>
                  </a:lnTo>
                  <a:lnTo>
                    <a:pt x="115151" y="15849"/>
                  </a:lnTo>
                  <a:lnTo>
                    <a:pt x="113333" y="15849"/>
                  </a:lnTo>
                  <a:lnTo>
                    <a:pt x="111313" y="23396"/>
                  </a:lnTo>
                  <a:lnTo>
                    <a:pt x="116161" y="36226"/>
                  </a:lnTo>
                  <a:lnTo>
                    <a:pt x="119797" y="38490"/>
                  </a:lnTo>
                  <a:lnTo>
                    <a:pt x="119191" y="119245"/>
                  </a:lnTo>
                  <a:lnTo>
                    <a:pt x="68282" y="119622"/>
                  </a:lnTo>
                  <a:lnTo>
                    <a:pt x="0" y="113584"/>
                  </a:lnTo>
                  <a:lnTo>
                    <a:pt x="4040" y="0"/>
                  </a:lnTo>
                </a:path>
              </a:pathLst>
            </a:custGeom>
            <a:solidFill>
              <a:srgbClr val="00FFFF"/>
            </a:solidFill>
            <a:ln w="9525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68" name="Shape 1308"/>
            <p:cNvSpPr/>
            <p:nvPr/>
          </p:nvSpPr>
          <p:spPr>
            <a:xfrm>
              <a:off x="3714839" y="2943260"/>
              <a:ext cx="1313878" cy="6033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95" y="0"/>
                  </a:moveTo>
                  <a:lnTo>
                    <a:pt x="13913" y="1340"/>
                  </a:lnTo>
                  <a:lnTo>
                    <a:pt x="72869" y="6703"/>
                  </a:lnTo>
                  <a:lnTo>
                    <a:pt x="116695" y="6368"/>
                  </a:lnTo>
                  <a:lnTo>
                    <a:pt x="116869" y="24134"/>
                  </a:lnTo>
                  <a:lnTo>
                    <a:pt x="119826" y="61340"/>
                  </a:lnTo>
                  <a:lnTo>
                    <a:pt x="119130" y="119664"/>
                  </a:lnTo>
                  <a:lnTo>
                    <a:pt x="109565" y="109608"/>
                  </a:lnTo>
                  <a:lnTo>
                    <a:pt x="99478" y="112960"/>
                  </a:lnTo>
                  <a:lnTo>
                    <a:pt x="91826" y="117653"/>
                  </a:lnTo>
                  <a:lnTo>
                    <a:pt x="81043" y="117988"/>
                  </a:lnTo>
                  <a:lnTo>
                    <a:pt x="72869" y="108603"/>
                  </a:lnTo>
                  <a:lnTo>
                    <a:pt x="70608" y="112960"/>
                  </a:lnTo>
                  <a:lnTo>
                    <a:pt x="57913" y="102569"/>
                  </a:lnTo>
                  <a:lnTo>
                    <a:pt x="51652" y="99217"/>
                  </a:lnTo>
                  <a:lnTo>
                    <a:pt x="48521" y="93519"/>
                  </a:lnTo>
                  <a:lnTo>
                    <a:pt x="44521" y="93184"/>
                  </a:lnTo>
                  <a:lnTo>
                    <a:pt x="40521" y="86815"/>
                  </a:lnTo>
                  <a:lnTo>
                    <a:pt x="41913" y="22122"/>
                  </a:lnTo>
                  <a:lnTo>
                    <a:pt x="0" y="17094"/>
                  </a:lnTo>
                  <a:lnTo>
                    <a:pt x="695" y="0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69" name="Shape 1309"/>
            <p:cNvSpPr/>
            <p:nvPr/>
          </p:nvSpPr>
          <p:spPr>
            <a:xfrm>
              <a:off x="4652901" y="935970"/>
              <a:ext cx="959713" cy="96912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93" y="22708"/>
                  </a:moveTo>
                  <a:lnTo>
                    <a:pt x="5317" y="36458"/>
                  </a:lnTo>
                  <a:lnTo>
                    <a:pt x="6011" y="54375"/>
                  </a:lnTo>
                  <a:lnTo>
                    <a:pt x="9248" y="68750"/>
                  </a:lnTo>
                  <a:lnTo>
                    <a:pt x="4855" y="76041"/>
                  </a:lnTo>
                  <a:lnTo>
                    <a:pt x="11098" y="81458"/>
                  </a:lnTo>
                  <a:lnTo>
                    <a:pt x="10635" y="119791"/>
                  </a:lnTo>
                  <a:lnTo>
                    <a:pt x="98034" y="118125"/>
                  </a:lnTo>
                  <a:lnTo>
                    <a:pt x="96647" y="110625"/>
                  </a:lnTo>
                  <a:lnTo>
                    <a:pt x="87167" y="103958"/>
                  </a:lnTo>
                  <a:lnTo>
                    <a:pt x="82543" y="99375"/>
                  </a:lnTo>
                  <a:lnTo>
                    <a:pt x="70520" y="92708"/>
                  </a:lnTo>
                  <a:lnTo>
                    <a:pt x="71213" y="81666"/>
                  </a:lnTo>
                  <a:lnTo>
                    <a:pt x="68439" y="74375"/>
                  </a:lnTo>
                  <a:lnTo>
                    <a:pt x="78381" y="63750"/>
                  </a:lnTo>
                  <a:lnTo>
                    <a:pt x="77687" y="53125"/>
                  </a:lnTo>
                  <a:lnTo>
                    <a:pt x="93872" y="42291"/>
                  </a:lnTo>
                  <a:lnTo>
                    <a:pt x="97572" y="36041"/>
                  </a:lnTo>
                  <a:lnTo>
                    <a:pt x="119768" y="25416"/>
                  </a:lnTo>
                  <a:lnTo>
                    <a:pt x="109826" y="21666"/>
                  </a:lnTo>
                  <a:lnTo>
                    <a:pt x="101040" y="22291"/>
                  </a:lnTo>
                  <a:lnTo>
                    <a:pt x="99190" y="19375"/>
                  </a:lnTo>
                  <a:lnTo>
                    <a:pt x="83236" y="18958"/>
                  </a:lnTo>
                  <a:lnTo>
                    <a:pt x="72601" y="16250"/>
                  </a:lnTo>
                  <a:lnTo>
                    <a:pt x="50635" y="14375"/>
                  </a:lnTo>
                  <a:lnTo>
                    <a:pt x="47167" y="10625"/>
                  </a:lnTo>
                  <a:lnTo>
                    <a:pt x="38381" y="7291"/>
                  </a:lnTo>
                  <a:lnTo>
                    <a:pt x="36763" y="0"/>
                  </a:lnTo>
                  <a:lnTo>
                    <a:pt x="31213" y="0"/>
                  </a:lnTo>
                  <a:lnTo>
                    <a:pt x="31213" y="5416"/>
                  </a:lnTo>
                  <a:lnTo>
                    <a:pt x="0" y="5416"/>
                  </a:lnTo>
                  <a:lnTo>
                    <a:pt x="693" y="22708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70" name="Shape 1310"/>
            <p:cNvSpPr/>
            <p:nvPr/>
          </p:nvSpPr>
          <p:spPr>
            <a:xfrm>
              <a:off x="4720973" y="1889522"/>
              <a:ext cx="882762" cy="55092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082"/>
                  </a:moveTo>
                  <a:lnTo>
                    <a:pt x="2259" y="17961"/>
                  </a:lnTo>
                  <a:lnTo>
                    <a:pt x="1004" y="25222"/>
                  </a:lnTo>
                  <a:lnTo>
                    <a:pt x="2259" y="41656"/>
                  </a:lnTo>
                  <a:lnTo>
                    <a:pt x="7782" y="64968"/>
                  </a:lnTo>
                  <a:lnTo>
                    <a:pt x="8033" y="72229"/>
                  </a:lnTo>
                  <a:lnTo>
                    <a:pt x="11799" y="83312"/>
                  </a:lnTo>
                  <a:lnTo>
                    <a:pt x="13556" y="101273"/>
                  </a:lnTo>
                  <a:lnTo>
                    <a:pt x="12552" y="107006"/>
                  </a:lnTo>
                  <a:lnTo>
                    <a:pt x="14811" y="113121"/>
                  </a:lnTo>
                  <a:lnTo>
                    <a:pt x="92133" y="110445"/>
                  </a:lnTo>
                  <a:lnTo>
                    <a:pt x="97907" y="119617"/>
                  </a:lnTo>
                  <a:lnTo>
                    <a:pt x="105941" y="92101"/>
                  </a:lnTo>
                  <a:lnTo>
                    <a:pt x="103430" y="81783"/>
                  </a:lnTo>
                  <a:lnTo>
                    <a:pt x="116736" y="65732"/>
                  </a:lnTo>
                  <a:lnTo>
                    <a:pt x="119748" y="54267"/>
                  </a:lnTo>
                  <a:lnTo>
                    <a:pt x="109958" y="37070"/>
                  </a:lnTo>
                  <a:lnTo>
                    <a:pt x="99665" y="19108"/>
                  </a:lnTo>
                  <a:lnTo>
                    <a:pt x="97907" y="0"/>
                  </a:lnTo>
                  <a:lnTo>
                    <a:pt x="2510" y="2675"/>
                  </a:lnTo>
                  <a:lnTo>
                    <a:pt x="0" y="2292"/>
                  </a:lnTo>
                  <a:lnTo>
                    <a:pt x="0" y="11082"/>
                  </a:lnTo>
                </a:path>
              </a:pathLst>
            </a:custGeom>
            <a:solidFill>
              <a:srgbClr val="D5D1C5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71" name="Shape 1311"/>
            <p:cNvSpPr/>
            <p:nvPr/>
          </p:nvSpPr>
          <p:spPr>
            <a:xfrm>
              <a:off x="4813330" y="2352381"/>
              <a:ext cx="983234" cy="77374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992" y="17478"/>
                  </a:moveTo>
                  <a:lnTo>
                    <a:pt x="10601" y="20869"/>
                  </a:lnTo>
                  <a:lnTo>
                    <a:pt x="12857" y="20086"/>
                  </a:lnTo>
                  <a:lnTo>
                    <a:pt x="15338" y="24000"/>
                  </a:lnTo>
                  <a:lnTo>
                    <a:pt x="13308" y="24000"/>
                  </a:lnTo>
                  <a:lnTo>
                    <a:pt x="11052" y="29478"/>
                  </a:lnTo>
                  <a:lnTo>
                    <a:pt x="16240" y="38347"/>
                  </a:lnTo>
                  <a:lnTo>
                    <a:pt x="20300" y="39913"/>
                  </a:lnTo>
                  <a:lnTo>
                    <a:pt x="19849" y="95739"/>
                  </a:lnTo>
                  <a:lnTo>
                    <a:pt x="20075" y="109304"/>
                  </a:lnTo>
                  <a:lnTo>
                    <a:pt x="100150" y="106173"/>
                  </a:lnTo>
                  <a:lnTo>
                    <a:pt x="100827" y="114521"/>
                  </a:lnTo>
                  <a:lnTo>
                    <a:pt x="97669" y="119739"/>
                  </a:lnTo>
                  <a:lnTo>
                    <a:pt x="109849" y="118956"/>
                  </a:lnTo>
                  <a:lnTo>
                    <a:pt x="111879" y="114521"/>
                  </a:lnTo>
                  <a:lnTo>
                    <a:pt x="111879" y="109304"/>
                  </a:lnTo>
                  <a:lnTo>
                    <a:pt x="114812" y="105391"/>
                  </a:lnTo>
                  <a:lnTo>
                    <a:pt x="115714" y="101739"/>
                  </a:lnTo>
                  <a:lnTo>
                    <a:pt x="118872" y="100956"/>
                  </a:lnTo>
                  <a:lnTo>
                    <a:pt x="119774" y="93130"/>
                  </a:lnTo>
                  <a:lnTo>
                    <a:pt x="115488" y="91826"/>
                  </a:lnTo>
                  <a:lnTo>
                    <a:pt x="112556" y="85826"/>
                  </a:lnTo>
                  <a:lnTo>
                    <a:pt x="108045" y="71739"/>
                  </a:lnTo>
                  <a:lnTo>
                    <a:pt x="103308" y="69391"/>
                  </a:lnTo>
                  <a:lnTo>
                    <a:pt x="97443" y="64173"/>
                  </a:lnTo>
                  <a:lnTo>
                    <a:pt x="95413" y="56608"/>
                  </a:lnTo>
                  <a:lnTo>
                    <a:pt x="98796" y="45130"/>
                  </a:lnTo>
                  <a:lnTo>
                    <a:pt x="96090" y="42782"/>
                  </a:lnTo>
                  <a:lnTo>
                    <a:pt x="88872" y="43043"/>
                  </a:lnTo>
                  <a:lnTo>
                    <a:pt x="87744" y="36000"/>
                  </a:lnTo>
                  <a:lnTo>
                    <a:pt x="76240" y="22173"/>
                  </a:lnTo>
                  <a:lnTo>
                    <a:pt x="73308" y="10695"/>
                  </a:lnTo>
                  <a:lnTo>
                    <a:pt x="74661" y="6260"/>
                  </a:lnTo>
                  <a:lnTo>
                    <a:pt x="69473" y="0"/>
                  </a:lnTo>
                  <a:lnTo>
                    <a:pt x="0" y="1826"/>
                  </a:lnTo>
                  <a:lnTo>
                    <a:pt x="6992" y="17478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72" name="Shape 1312"/>
            <p:cNvSpPr/>
            <p:nvPr/>
          </p:nvSpPr>
          <p:spPr>
            <a:xfrm>
              <a:off x="4992796" y="3023307"/>
              <a:ext cx="745992" cy="647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752" y="40666"/>
                  </a:moveTo>
                  <a:lnTo>
                    <a:pt x="3564" y="98666"/>
                  </a:lnTo>
                  <a:lnTo>
                    <a:pt x="6237" y="102000"/>
                  </a:lnTo>
                  <a:lnTo>
                    <a:pt x="14851" y="102000"/>
                  </a:lnTo>
                  <a:lnTo>
                    <a:pt x="15148" y="119666"/>
                  </a:lnTo>
                  <a:lnTo>
                    <a:pt x="86435" y="118333"/>
                  </a:lnTo>
                  <a:lnTo>
                    <a:pt x="84950" y="100333"/>
                  </a:lnTo>
                  <a:lnTo>
                    <a:pt x="90891" y="80333"/>
                  </a:lnTo>
                  <a:lnTo>
                    <a:pt x="99801" y="67000"/>
                  </a:lnTo>
                  <a:lnTo>
                    <a:pt x="99207" y="63000"/>
                  </a:lnTo>
                  <a:lnTo>
                    <a:pt x="105742" y="50333"/>
                  </a:lnTo>
                  <a:lnTo>
                    <a:pt x="109306" y="37000"/>
                  </a:lnTo>
                  <a:lnTo>
                    <a:pt x="108118" y="36000"/>
                  </a:lnTo>
                  <a:lnTo>
                    <a:pt x="114059" y="30666"/>
                  </a:lnTo>
                  <a:lnTo>
                    <a:pt x="119702" y="18666"/>
                  </a:lnTo>
                  <a:lnTo>
                    <a:pt x="117623" y="16000"/>
                  </a:lnTo>
                  <a:lnTo>
                    <a:pt x="101584" y="17000"/>
                  </a:lnTo>
                  <a:lnTo>
                    <a:pt x="105742" y="10333"/>
                  </a:lnTo>
                  <a:lnTo>
                    <a:pt x="104851" y="0"/>
                  </a:lnTo>
                  <a:lnTo>
                    <a:pt x="0" y="3666"/>
                  </a:lnTo>
                  <a:lnTo>
                    <a:pt x="4752" y="40666"/>
                  </a:lnTo>
                </a:path>
              </a:pathLst>
            </a:custGeom>
            <a:solidFill>
              <a:srgbClr val="D5D1C5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73" name="Shape 1313"/>
            <p:cNvSpPr/>
            <p:nvPr/>
          </p:nvSpPr>
          <p:spPr>
            <a:xfrm>
              <a:off x="5088992" y="3665535"/>
              <a:ext cx="842399" cy="6602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916"/>
                  </a:moveTo>
                  <a:lnTo>
                    <a:pt x="1315" y="33282"/>
                  </a:lnTo>
                  <a:lnTo>
                    <a:pt x="12105" y="56488"/>
                  </a:lnTo>
                  <a:lnTo>
                    <a:pt x="8157" y="75419"/>
                  </a:lnTo>
                  <a:lnTo>
                    <a:pt x="8947" y="90992"/>
                  </a:lnTo>
                  <a:lnTo>
                    <a:pt x="3947" y="98625"/>
                  </a:lnTo>
                  <a:lnTo>
                    <a:pt x="6052" y="101068"/>
                  </a:lnTo>
                  <a:lnTo>
                    <a:pt x="21842" y="98931"/>
                  </a:lnTo>
                  <a:lnTo>
                    <a:pt x="41842" y="105038"/>
                  </a:lnTo>
                  <a:lnTo>
                    <a:pt x="47894" y="98931"/>
                  </a:lnTo>
                  <a:lnTo>
                    <a:pt x="67105" y="108396"/>
                  </a:lnTo>
                  <a:lnTo>
                    <a:pt x="68684" y="113587"/>
                  </a:lnTo>
                  <a:lnTo>
                    <a:pt x="76315" y="117862"/>
                  </a:lnTo>
                  <a:lnTo>
                    <a:pt x="80000" y="112977"/>
                  </a:lnTo>
                  <a:lnTo>
                    <a:pt x="89473" y="116946"/>
                  </a:lnTo>
                  <a:lnTo>
                    <a:pt x="94999" y="113587"/>
                  </a:lnTo>
                  <a:lnTo>
                    <a:pt x="93947" y="106564"/>
                  </a:lnTo>
                  <a:lnTo>
                    <a:pt x="109473" y="112977"/>
                  </a:lnTo>
                  <a:lnTo>
                    <a:pt x="108947" y="119694"/>
                  </a:lnTo>
                  <a:lnTo>
                    <a:pt x="119736" y="110839"/>
                  </a:lnTo>
                  <a:lnTo>
                    <a:pt x="109999" y="109618"/>
                  </a:lnTo>
                  <a:lnTo>
                    <a:pt x="102894" y="100458"/>
                  </a:lnTo>
                  <a:lnTo>
                    <a:pt x="111842" y="89770"/>
                  </a:lnTo>
                  <a:lnTo>
                    <a:pt x="111842" y="83053"/>
                  </a:lnTo>
                  <a:lnTo>
                    <a:pt x="101842" y="92519"/>
                  </a:lnTo>
                  <a:lnTo>
                    <a:pt x="97105" y="89770"/>
                  </a:lnTo>
                  <a:lnTo>
                    <a:pt x="101578" y="84274"/>
                  </a:lnTo>
                  <a:lnTo>
                    <a:pt x="90526" y="87938"/>
                  </a:lnTo>
                  <a:lnTo>
                    <a:pt x="83421" y="84580"/>
                  </a:lnTo>
                  <a:lnTo>
                    <a:pt x="85263" y="78778"/>
                  </a:lnTo>
                  <a:lnTo>
                    <a:pt x="103684" y="83053"/>
                  </a:lnTo>
                  <a:lnTo>
                    <a:pt x="96315" y="68702"/>
                  </a:lnTo>
                  <a:lnTo>
                    <a:pt x="97631" y="58320"/>
                  </a:lnTo>
                  <a:lnTo>
                    <a:pt x="55789" y="60458"/>
                  </a:lnTo>
                  <a:lnTo>
                    <a:pt x="60263" y="38473"/>
                  </a:lnTo>
                  <a:lnTo>
                    <a:pt x="67894" y="26870"/>
                  </a:lnTo>
                  <a:lnTo>
                    <a:pt x="65526" y="23816"/>
                  </a:lnTo>
                  <a:lnTo>
                    <a:pt x="62631" y="0"/>
                  </a:lnTo>
                  <a:lnTo>
                    <a:pt x="0" y="916"/>
                  </a:lnTo>
                </a:path>
              </a:pathLst>
            </a:custGeom>
            <a:pattFill prst="ltVert">
              <a:fgClr>
                <a:srgbClr val="00FF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74" name="Shape 1314"/>
            <p:cNvSpPr/>
            <p:nvPr/>
          </p:nvSpPr>
          <p:spPr>
            <a:xfrm>
              <a:off x="5516532" y="1205731"/>
              <a:ext cx="840076" cy="3904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989" y="78103"/>
                  </a:moveTo>
                  <a:lnTo>
                    <a:pt x="44835" y="85344"/>
                  </a:lnTo>
                  <a:lnTo>
                    <a:pt x="48791" y="87931"/>
                  </a:lnTo>
                  <a:lnTo>
                    <a:pt x="54593" y="119482"/>
                  </a:lnTo>
                  <a:lnTo>
                    <a:pt x="65406" y="76034"/>
                  </a:lnTo>
                  <a:lnTo>
                    <a:pt x="70945" y="77586"/>
                  </a:lnTo>
                  <a:lnTo>
                    <a:pt x="77538" y="71379"/>
                  </a:lnTo>
                  <a:lnTo>
                    <a:pt x="89142" y="71379"/>
                  </a:lnTo>
                  <a:lnTo>
                    <a:pt x="93098" y="60517"/>
                  </a:lnTo>
                  <a:lnTo>
                    <a:pt x="115252" y="62068"/>
                  </a:lnTo>
                  <a:lnTo>
                    <a:pt x="119736" y="55344"/>
                  </a:lnTo>
                  <a:lnTo>
                    <a:pt x="112615" y="38793"/>
                  </a:lnTo>
                  <a:lnTo>
                    <a:pt x="98637" y="39310"/>
                  </a:lnTo>
                  <a:lnTo>
                    <a:pt x="87824" y="36724"/>
                  </a:lnTo>
                  <a:lnTo>
                    <a:pt x="73846" y="36724"/>
                  </a:lnTo>
                  <a:lnTo>
                    <a:pt x="69362" y="50172"/>
                  </a:lnTo>
                  <a:lnTo>
                    <a:pt x="62241" y="42413"/>
                  </a:lnTo>
                  <a:lnTo>
                    <a:pt x="54857" y="43448"/>
                  </a:lnTo>
                  <a:lnTo>
                    <a:pt x="52219" y="29482"/>
                  </a:lnTo>
                  <a:lnTo>
                    <a:pt x="36659" y="26896"/>
                  </a:lnTo>
                  <a:lnTo>
                    <a:pt x="34813" y="21724"/>
                  </a:lnTo>
                  <a:lnTo>
                    <a:pt x="41670" y="6724"/>
                  </a:lnTo>
                  <a:lnTo>
                    <a:pt x="47472" y="5172"/>
                  </a:lnTo>
                  <a:lnTo>
                    <a:pt x="41670" y="0"/>
                  </a:lnTo>
                  <a:lnTo>
                    <a:pt x="33230" y="4137"/>
                  </a:lnTo>
                  <a:lnTo>
                    <a:pt x="18461" y="34137"/>
                  </a:lnTo>
                  <a:lnTo>
                    <a:pt x="11076" y="36206"/>
                  </a:lnTo>
                  <a:lnTo>
                    <a:pt x="0" y="51206"/>
                  </a:lnTo>
                  <a:lnTo>
                    <a:pt x="42989" y="78103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75" name="Shape 1315"/>
            <p:cNvSpPr/>
            <p:nvPr/>
          </p:nvSpPr>
          <p:spPr>
            <a:xfrm>
              <a:off x="6059510" y="1447097"/>
              <a:ext cx="570892" cy="70105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3592" y="99568"/>
                  </a:moveTo>
                  <a:lnTo>
                    <a:pt x="11262" y="79712"/>
                  </a:lnTo>
                  <a:lnTo>
                    <a:pt x="1553" y="64460"/>
                  </a:lnTo>
                  <a:lnTo>
                    <a:pt x="6213" y="34244"/>
                  </a:lnTo>
                  <a:lnTo>
                    <a:pt x="22912" y="18129"/>
                  </a:lnTo>
                  <a:lnTo>
                    <a:pt x="22135" y="30215"/>
                  </a:lnTo>
                  <a:lnTo>
                    <a:pt x="27572" y="27625"/>
                  </a:lnTo>
                  <a:lnTo>
                    <a:pt x="27184" y="17841"/>
                  </a:lnTo>
                  <a:lnTo>
                    <a:pt x="33786" y="12374"/>
                  </a:lnTo>
                  <a:lnTo>
                    <a:pt x="36116" y="1438"/>
                  </a:lnTo>
                  <a:lnTo>
                    <a:pt x="41941" y="0"/>
                  </a:lnTo>
                  <a:lnTo>
                    <a:pt x="78058" y="9496"/>
                  </a:lnTo>
                  <a:lnTo>
                    <a:pt x="81165" y="17266"/>
                  </a:lnTo>
                  <a:lnTo>
                    <a:pt x="86213" y="24460"/>
                  </a:lnTo>
                  <a:lnTo>
                    <a:pt x="87378" y="37697"/>
                  </a:lnTo>
                  <a:lnTo>
                    <a:pt x="74563" y="48633"/>
                  </a:lnTo>
                  <a:lnTo>
                    <a:pt x="74563" y="57266"/>
                  </a:lnTo>
                  <a:lnTo>
                    <a:pt x="81165" y="60431"/>
                  </a:lnTo>
                  <a:lnTo>
                    <a:pt x="91262" y="48633"/>
                  </a:lnTo>
                  <a:lnTo>
                    <a:pt x="100582" y="44316"/>
                  </a:lnTo>
                  <a:lnTo>
                    <a:pt x="107184" y="46906"/>
                  </a:lnTo>
                  <a:lnTo>
                    <a:pt x="119611" y="73381"/>
                  </a:lnTo>
                  <a:lnTo>
                    <a:pt x="110679" y="84604"/>
                  </a:lnTo>
                  <a:lnTo>
                    <a:pt x="109126" y="92661"/>
                  </a:lnTo>
                  <a:lnTo>
                    <a:pt x="104077" y="95251"/>
                  </a:lnTo>
                  <a:lnTo>
                    <a:pt x="103689" y="103021"/>
                  </a:lnTo>
                  <a:lnTo>
                    <a:pt x="97475" y="112230"/>
                  </a:lnTo>
                  <a:lnTo>
                    <a:pt x="58252" y="116546"/>
                  </a:lnTo>
                  <a:lnTo>
                    <a:pt x="57087" y="114820"/>
                  </a:lnTo>
                  <a:lnTo>
                    <a:pt x="0" y="119712"/>
                  </a:lnTo>
                  <a:lnTo>
                    <a:pt x="13592" y="99568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76" name="Shape 1316"/>
            <p:cNvSpPr/>
            <p:nvPr/>
          </p:nvSpPr>
          <p:spPr>
            <a:xfrm>
              <a:off x="5200153" y="1313990"/>
              <a:ext cx="784613" cy="7435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396" y="45339"/>
                  </a:moveTo>
                  <a:lnTo>
                    <a:pt x="2547" y="59728"/>
                  </a:lnTo>
                  <a:lnTo>
                    <a:pt x="17264" y="68687"/>
                  </a:lnTo>
                  <a:lnTo>
                    <a:pt x="22924" y="74660"/>
                  </a:lnTo>
                  <a:lnTo>
                    <a:pt x="34528" y="83348"/>
                  </a:lnTo>
                  <a:lnTo>
                    <a:pt x="36226" y="93122"/>
                  </a:lnTo>
                  <a:lnTo>
                    <a:pt x="38490" y="106696"/>
                  </a:lnTo>
                  <a:lnTo>
                    <a:pt x="49811" y="119728"/>
                  </a:lnTo>
                  <a:lnTo>
                    <a:pt x="108962" y="115656"/>
                  </a:lnTo>
                  <a:lnTo>
                    <a:pt x="105566" y="97466"/>
                  </a:lnTo>
                  <a:lnTo>
                    <a:pt x="111226" y="69502"/>
                  </a:lnTo>
                  <a:lnTo>
                    <a:pt x="110660" y="61900"/>
                  </a:lnTo>
                  <a:lnTo>
                    <a:pt x="119716" y="39909"/>
                  </a:lnTo>
                  <a:lnTo>
                    <a:pt x="117169" y="39095"/>
                  </a:lnTo>
                  <a:lnTo>
                    <a:pt x="111792" y="51583"/>
                  </a:lnTo>
                  <a:lnTo>
                    <a:pt x="106981" y="52398"/>
                  </a:lnTo>
                  <a:lnTo>
                    <a:pt x="105000" y="57828"/>
                  </a:lnTo>
                  <a:lnTo>
                    <a:pt x="99905" y="61357"/>
                  </a:lnTo>
                  <a:lnTo>
                    <a:pt x="103584" y="49683"/>
                  </a:lnTo>
                  <a:lnTo>
                    <a:pt x="106981" y="45339"/>
                  </a:lnTo>
                  <a:lnTo>
                    <a:pt x="100754" y="28778"/>
                  </a:lnTo>
                  <a:lnTo>
                    <a:pt x="96509" y="27420"/>
                  </a:lnTo>
                  <a:lnTo>
                    <a:pt x="94528" y="23619"/>
                  </a:lnTo>
                  <a:lnTo>
                    <a:pt x="48113" y="9502"/>
                  </a:lnTo>
                  <a:lnTo>
                    <a:pt x="42735" y="7058"/>
                  </a:lnTo>
                  <a:lnTo>
                    <a:pt x="39339" y="9502"/>
                  </a:lnTo>
                  <a:lnTo>
                    <a:pt x="38207" y="8959"/>
                  </a:lnTo>
                  <a:lnTo>
                    <a:pt x="39905" y="3800"/>
                  </a:lnTo>
                  <a:lnTo>
                    <a:pt x="41037" y="542"/>
                  </a:lnTo>
                  <a:lnTo>
                    <a:pt x="39622" y="0"/>
                  </a:lnTo>
                  <a:lnTo>
                    <a:pt x="20377" y="7601"/>
                  </a:lnTo>
                  <a:lnTo>
                    <a:pt x="18396" y="7601"/>
                  </a:lnTo>
                  <a:lnTo>
                    <a:pt x="14716" y="6244"/>
                  </a:lnTo>
                  <a:lnTo>
                    <a:pt x="11320" y="8416"/>
                  </a:lnTo>
                  <a:lnTo>
                    <a:pt x="11886" y="21990"/>
                  </a:lnTo>
                  <a:lnTo>
                    <a:pt x="0" y="36108"/>
                  </a:lnTo>
                  <a:lnTo>
                    <a:pt x="3396" y="45339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77" name="Shape 1317"/>
            <p:cNvSpPr/>
            <p:nvPr/>
          </p:nvSpPr>
          <p:spPr>
            <a:xfrm>
              <a:off x="5399952" y="2032764"/>
              <a:ext cx="592090" cy="9458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910" y="49110"/>
                  </a:moveTo>
                  <a:lnTo>
                    <a:pt x="14522" y="33950"/>
                  </a:lnTo>
                  <a:lnTo>
                    <a:pt x="10318" y="27971"/>
                  </a:lnTo>
                  <a:lnTo>
                    <a:pt x="30955" y="19003"/>
                  </a:lnTo>
                  <a:lnTo>
                    <a:pt x="35159" y="12384"/>
                  </a:lnTo>
                  <a:lnTo>
                    <a:pt x="20254" y="2989"/>
                  </a:lnTo>
                  <a:lnTo>
                    <a:pt x="100127" y="0"/>
                  </a:lnTo>
                  <a:lnTo>
                    <a:pt x="102038" y="7046"/>
                  </a:lnTo>
                  <a:lnTo>
                    <a:pt x="110445" y="16014"/>
                  </a:lnTo>
                  <a:lnTo>
                    <a:pt x="117324" y="61708"/>
                  </a:lnTo>
                  <a:lnTo>
                    <a:pt x="115796" y="71103"/>
                  </a:lnTo>
                  <a:lnTo>
                    <a:pt x="119617" y="76654"/>
                  </a:lnTo>
                  <a:lnTo>
                    <a:pt x="114649" y="86903"/>
                  </a:lnTo>
                  <a:lnTo>
                    <a:pt x="108535" y="91601"/>
                  </a:lnTo>
                  <a:lnTo>
                    <a:pt x="105477" y="98861"/>
                  </a:lnTo>
                  <a:lnTo>
                    <a:pt x="108917" y="101209"/>
                  </a:lnTo>
                  <a:lnTo>
                    <a:pt x="105859" y="105480"/>
                  </a:lnTo>
                  <a:lnTo>
                    <a:pt x="107388" y="107188"/>
                  </a:lnTo>
                  <a:lnTo>
                    <a:pt x="97834" y="109323"/>
                  </a:lnTo>
                  <a:lnTo>
                    <a:pt x="95923" y="116797"/>
                  </a:lnTo>
                  <a:lnTo>
                    <a:pt x="82165" y="114448"/>
                  </a:lnTo>
                  <a:lnTo>
                    <a:pt x="75286" y="119786"/>
                  </a:lnTo>
                  <a:lnTo>
                    <a:pt x="71082" y="119359"/>
                  </a:lnTo>
                  <a:lnTo>
                    <a:pt x="66114" y="114448"/>
                  </a:lnTo>
                  <a:lnTo>
                    <a:pt x="58853" y="102704"/>
                  </a:lnTo>
                  <a:lnTo>
                    <a:pt x="40891" y="96512"/>
                  </a:lnTo>
                  <a:lnTo>
                    <a:pt x="37452" y="90533"/>
                  </a:lnTo>
                  <a:lnTo>
                    <a:pt x="42802" y="81138"/>
                  </a:lnTo>
                  <a:lnTo>
                    <a:pt x="38216" y="79217"/>
                  </a:lnTo>
                  <a:lnTo>
                    <a:pt x="25987" y="79430"/>
                  </a:lnTo>
                  <a:lnTo>
                    <a:pt x="24076" y="73451"/>
                  </a:lnTo>
                  <a:lnTo>
                    <a:pt x="4585" y="62135"/>
                  </a:lnTo>
                  <a:lnTo>
                    <a:pt x="0" y="52740"/>
                  </a:lnTo>
                  <a:lnTo>
                    <a:pt x="1910" y="49110"/>
                  </a:lnTo>
                </a:path>
              </a:pathLst>
            </a:custGeom>
            <a:pattFill prst="ltVert">
              <a:fgClr>
                <a:srgbClr val="00FF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78" name="Shape 1318"/>
            <p:cNvSpPr/>
            <p:nvPr/>
          </p:nvSpPr>
          <p:spPr>
            <a:xfrm>
              <a:off x="5928960" y="2117951"/>
              <a:ext cx="457352" cy="71168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870" y="119716"/>
                  </a:moveTo>
                  <a:lnTo>
                    <a:pt x="6774" y="116312"/>
                  </a:lnTo>
                  <a:lnTo>
                    <a:pt x="30483" y="115460"/>
                  </a:lnTo>
                  <a:lnTo>
                    <a:pt x="48870" y="111773"/>
                  </a:lnTo>
                  <a:lnTo>
                    <a:pt x="66774" y="104680"/>
                  </a:lnTo>
                  <a:lnTo>
                    <a:pt x="82258" y="104680"/>
                  </a:lnTo>
                  <a:lnTo>
                    <a:pt x="100161" y="87375"/>
                  </a:lnTo>
                  <a:lnTo>
                    <a:pt x="105483" y="88226"/>
                  </a:lnTo>
                  <a:lnTo>
                    <a:pt x="119516" y="82553"/>
                  </a:lnTo>
                  <a:lnTo>
                    <a:pt x="115645" y="78014"/>
                  </a:lnTo>
                  <a:lnTo>
                    <a:pt x="117096" y="75460"/>
                  </a:lnTo>
                  <a:lnTo>
                    <a:pt x="104032" y="1418"/>
                  </a:lnTo>
                  <a:lnTo>
                    <a:pt x="102580" y="0"/>
                  </a:lnTo>
                  <a:lnTo>
                    <a:pt x="31451" y="4539"/>
                  </a:lnTo>
                  <a:lnTo>
                    <a:pt x="17903" y="8794"/>
                  </a:lnTo>
                  <a:lnTo>
                    <a:pt x="6290" y="6808"/>
                  </a:lnTo>
                  <a:lnTo>
                    <a:pt x="14516" y="67234"/>
                  </a:lnTo>
                  <a:lnTo>
                    <a:pt x="12580" y="79716"/>
                  </a:lnTo>
                  <a:lnTo>
                    <a:pt x="17419" y="87375"/>
                  </a:lnTo>
                  <a:lnTo>
                    <a:pt x="11612" y="100992"/>
                  </a:lnTo>
                  <a:lnTo>
                    <a:pt x="3870" y="107234"/>
                  </a:lnTo>
                  <a:lnTo>
                    <a:pt x="0" y="116879"/>
                  </a:lnTo>
                  <a:lnTo>
                    <a:pt x="3870" y="119716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79" name="Shape 1319"/>
            <p:cNvSpPr/>
            <p:nvPr/>
          </p:nvSpPr>
          <p:spPr>
            <a:xfrm>
              <a:off x="5745492" y="2563415"/>
              <a:ext cx="1073253" cy="49705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27" y="113491"/>
                  </a:moveTo>
                  <a:lnTo>
                    <a:pt x="3517" y="112677"/>
                  </a:lnTo>
                  <a:lnTo>
                    <a:pt x="4344" y="100067"/>
                  </a:lnTo>
                  <a:lnTo>
                    <a:pt x="2482" y="99254"/>
                  </a:lnTo>
                  <a:lnTo>
                    <a:pt x="6413" y="89084"/>
                  </a:lnTo>
                  <a:lnTo>
                    <a:pt x="13862" y="93966"/>
                  </a:lnTo>
                  <a:lnTo>
                    <a:pt x="14896" y="79322"/>
                  </a:lnTo>
                  <a:lnTo>
                    <a:pt x="20068" y="75661"/>
                  </a:lnTo>
                  <a:lnTo>
                    <a:pt x="19241" y="72406"/>
                  </a:lnTo>
                  <a:lnTo>
                    <a:pt x="21931" y="58983"/>
                  </a:lnTo>
                  <a:lnTo>
                    <a:pt x="32068" y="57762"/>
                  </a:lnTo>
                  <a:lnTo>
                    <a:pt x="39931" y="52474"/>
                  </a:lnTo>
                  <a:lnTo>
                    <a:pt x="45103" y="45966"/>
                  </a:lnTo>
                  <a:lnTo>
                    <a:pt x="47793" y="42305"/>
                  </a:lnTo>
                  <a:lnTo>
                    <a:pt x="54413" y="42305"/>
                  </a:lnTo>
                  <a:lnTo>
                    <a:pt x="62068" y="17491"/>
                  </a:lnTo>
                  <a:lnTo>
                    <a:pt x="64344" y="19118"/>
                  </a:lnTo>
                  <a:lnTo>
                    <a:pt x="70344" y="10983"/>
                  </a:lnTo>
                  <a:lnTo>
                    <a:pt x="68689" y="4067"/>
                  </a:lnTo>
                  <a:lnTo>
                    <a:pt x="69517" y="406"/>
                  </a:lnTo>
                  <a:lnTo>
                    <a:pt x="74482" y="0"/>
                  </a:lnTo>
                  <a:lnTo>
                    <a:pt x="78000" y="2440"/>
                  </a:lnTo>
                  <a:lnTo>
                    <a:pt x="88344" y="14644"/>
                  </a:lnTo>
                  <a:lnTo>
                    <a:pt x="95793" y="13830"/>
                  </a:lnTo>
                  <a:lnTo>
                    <a:pt x="99310" y="9355"/>
                  </a:lnTo>
                  <a:lnTo>
                    <a:pt x="107379" y="19525"/>
                  </a:lnTo>
                  <a:lnTo>
                    <a:pt x="110068" y="39050"/>
                  </a:lnTo>
                  <a:lnTo>
                    <a:pt x="119793" y="53288"/>
                  </a:lnTo>
                  <a:lnTo>
                    <a:pt x="115034" y="63457"/>
                  </a:lnTo>
                  <a:lnTo>
                    <a:pt x="106758" y="79322"/>
                  </a:lnTo>
                  <a:lnTo>
                    <a:pt x="106758" y="82576"/>
                  </a:lnTo>
                  <a:lnTo>
                    <a:pt x="94965" y="98033"/>
                  </a:lnTo>
                  <a:lnTo>
                    <a:pt x="28758" y="110237"/>
                  </a:lnTo>
                  <a:lnTo>
                    <a:pt x="21724" y="109830"/>
                  </a:lnTo>
                  <a:lnTo>
                    <a:pt x="21931" y="116338"/>
                  </a:lnTo>
                  <a:lnTo>
                    <a:pt x="0" y="119593"/>
                  </a:lnTo>
                  <a:lnTo>
                    <a:pt x="827" y="113491"/>
                  </a:lnTo>
                </a:path>
              </a:pathLst>
            </a:custGeom>
            <a:pattFill prst="ltHorz">
              <a:fgClr>
                <a:srgbClr val="0066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80" name="Shape 1320"/>
            <p:cNvSpPr/>
            <p:nvPr/>
          </p:nvSpPr>
          <p:spPr>
            <a:xfrm>
              <a:off x="5637482" y="2936113"/>
              <a:ext cx="1259098" cy="38500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938" y="98515"/>
                  </a:moveTo>
                  <a:lnTo>
                    <a:pt x="1233" y="96943"/>
                  </a:lnTo>
                  <a:lnTo>
                    <a:pt x="4757" y="88558"/>
                  </a:lnTo>
                  <a:lnTo>
                    <a:pt x="8105" y="69694"/>
                  </a:lnTo>
                  <a:lnTo>
                    <a:pt x="6872" y="65502"/>
                  </a:lnTo>
                  <a:lnTo>
                    <a:pt x="8458" y="56593"/>
                  </a:lnTo>
                  <a:lnTo>
                    <a:pt x="8634" y="46113"/>
                  </a:lnTo>
                  <a:lnTo>
                    <a:pt x="10925" y="38253"/>
                  </a:lnTo>
                  <a:lnTo>
                    <a:pt x="29779" y="34585"/>
                  </a:lnTo>
                  <a:lnTo>
                    <a:pt x="29427" y="25676"/>
                  </a:lnTo>
                  <a:lnTo>
                    <a:pt x="35418" y="26724"/>
                  </a:lnTo>
                  <a:lnTo>
                    <a:pt x="91806" y="10480"/>
                  </a:lnTo>
                  <a:lnTo>
                    <a:pt x="119823" y="0"/>
                  </a:lnTo>
                  <a:lnTo>
                    <a:pt x="114713" y="28296"/>
                  </a:lnTo>
                  <a:lnTo>
                    <a:pt x="106960" y="33013"/>
                  </a:lnTo>
                  <a:lnTo>
                    <a:pt x="103612" y="47685"/>
                  </a:lnTo>
                  <a:lnTo>
                    <a:pt x="89867" y="71790"/>
                  </a:lnTo>
                  <a:lnTo>
                    <a:pt x="88986" y="81222"/>
                  </a:lnTo>
                  <a:lnTo>
                    <a:pt x="85462" y="86462"/>
                  </a:lnTo>
                  <a:lnTo>
                    <a:pt x="85638" y="97467"/>
                  </a:lnTo>
                  <a:lnTo>
                    <a:pt x="67312" y="104279"/>
                  </a:lnTo>
                  <a:lnTo>
                    <a:pt x="29955" y="114235"/>
                  </a:lnTo>
                  <a:lnTo>
                    <a:pt x="0" y="119475"/>
                  </a:lnTo>
                  <a:lnTo>
                    <a:pt x="1938" y="98515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81" name="Shape 1321"/>
            <p:cNvSpPr/>
            <p:nvPr/>
          </p:nvSpPr>
          <p:spPr>
            <a:xfrm>
              <a:off x="5480192" y="3303486"/>
              <a:ext cx="523850" cy="82000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632" y="83852"/>
                  </a:moveTo>
                  <a:lnTo>
                    <a:pt x="19505" y="74508"/>
                  </a:lnTo>
                  <a:lnTo>
                    <a:pt x="15689" y="72049"/>
                  </a:lnTo>
                  <a:lnTo>
                    <a:pt x="11448" y="52622"/>
                  </a:lnTo>
                  <a:lnTo>
                    <a:pt x="9328" y="39098"/>
                  </a:lnTo>
                  <a:lnTo>
                    <a:pt x="17809" y="24590"/>
                  </a:lnTo>
                  <a:lnTo>
                    <a:pt x="30530" y="14508"/>
                  </a:lnTo>
                  <a:lnTo>
                    <a:pt x="29681" y="11803"/>
                  </a:lnTo>
                  <a:lnTo>
                    <a:pt x="39010" y="2213"/>
                  </a:lnTo>
                  <a:lnTo>
                    <a:pt x="111095" y="0"/>
                  </a:lnTo>
                  <a:lnTo>
                    <a:pt x="114487" y="2213"/>
                  </a:lnTo>
                  <a:lnTo>
                    <a:pt x="111095" y="76475"/>
                  </a:lnTo>
                  <a:lnTo>
                    <a:pt x="119575" y="112622"/>
                  </a:lnTo>
                  <a:lnTo>
                    <a:pt x="116183" y="114098"/>
                  </a:lnTo>
                  <a:lnTo>
                    <a:pt x="100918" y="112131"/>
                  </a:lnTo>
                  <a:lnTo>
                    <a:pt x="77173" y="119754"/>
                  </a:lnTo>
                  <a:lnTo>
                    <a:pt x="65724" y="108196"/>
                  </a:lnTo>
                  <a:lnTo>
                    <a:pt x="67420" y="99836"/>
                  </a:lnTo>
                  <a:lnTo>
                    <a:pt x="0" y="101557"/>
                  </a:lnTo>
                  <a:lnTo>
                    <a:pt x="7632" y="83852"/>
                  </a:lnTo>
                </a:path>
              </a:pathLst>
            </a:custGeom>
            <a:solidFill>
              <a:srgbClr val="D5D1C5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82" name="Shape 1322"/>
            <p:cNvSpPr/>
            <p:nvPr/>
          </p:nvSpPr>
          <p:spPr>
            <a:xfrm>
              <a:off x="5967589" y="3271541"/>
              <a:ext cx="564213" cy="8289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147" y="6815"/>
                  </a:moveTo>
                  <a:lnTo>
                    <a:pt x="0" y="80324"/>
                  </a:lnTo>
                  <a:lnTo>
                    <a:pt x="7475" y="116105"/>
                  </a:lnTo>
                  <a:lnTo>
                    <a:pt x="15737" y="117322"/>
                  </a:lnTo>
                  <a:lnTo>
                    <a:pt x="23213" y="114401"/>
                  </a:lnTo>
                  <a:lnTo>
                    <a:pt x="27540" y="117322"/>
                  </a:lnTo>
                  <a:lnTo>
                    <a:pt x="20459" y="119756"/>
                  </a:lnTo>
                  <a:lnTo>
                    <a:pt x="37377" y="117079"/>
                  </a:lnTo>
                  <a:lnTo>
                    <a:pt x="40918" y="113671"/>
                  </a:lnTo>
                  <a:lnTo>
                    <a:pt x="38557" y="111480"/>
                  </a:lnTo>
                  <a:lnTo>
                    <a:pt x="39737" y="108803"/>
                  </a:lnTo>
                  <a:lnTo>
                    <a:pt x="31868" y="104178"/>
                  </a:lnTo>
                  <a:lnTo>
                    <a:pt x="31868" y="100283"/>
                  </a:lnTo>
                  <a:lnTo>
                    <a:pt x="119606" y="95415"/>
                  </a:lnTo>
                  <a:lnTo>
                    <a:pt x="112131" y="76673"/>
                  </a:lnTo>
                  <a:lnTo>
                    <a:pt x="116852" y="65233"/>
                  </a:lnTo>
                  <a:lnTo>
                    <a:pt x="105442" y="50385"/>
                  </a:lnTo>
                  <a:lnTo>
                    <a:pt x="83016" y="0"/>
                  </a:lnTo>
                  <a:lnTo>
                    <a:pt x="0" y="4624"/>
                  </a:lnTo>
                  <a:lnTo>
                    <a:pt x="3147" y="6815"/>
                  </a:lnTo>
                </a:path>
              </a:pathLst>
            </a:custGeom>
            <a:pattFill prst="ltVert">
              <a:fgClr>
                <a:srgbClr val="00FF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83" name="Shape 1323"/>
            <p:cNvSpPr/>
            <p:nvPr/>
          </p:nvSpPr>
          <p:spPr>
            <a:xfrm>
              <a:off x="6358789" y="3230721"/>
              <a:ext cx="793035" cy="75593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5664" y="61737"/>
                  </a:moveTo>
                  <a:lnTo>
                    <a:pt x="23776" y="78040"/>
                  </a:lnTo>
                  <a:lnTo>
                    <a:pt x="20419" y="90601"/>
                  </a:lnTo>
                  <a:lnTo>
                    <a:pt x="25734" y="111180"/>
                  </a:lnTo>
                  <a:lnTo>
                    <a:pt x="30209" y="118396"/>
                  </a:lnTo>
                  <a:lnTo>
                    <a:pt x="94265" y="114387"/>
                  </a:lnTo>
                  <a:lnTo>
                    <a:pt x="94825" y="118930"/>
                  </a:lnTo>
                  <a:lnTo>
                    <a:pt x="98741" y="119732"/>
                  </a:lnTo>
                  <a:lnTo>
                    <a:pt x="97342" y="109576"/>
                  </a:lnTo>
                  <a:lnTo>
                    <a:pt x="100139" y="106636"/>
                  </a:lnTo>
                  <a:lnTo>
                    <a:pt x="109370" y="108507"/>
                  </a:lnTo>
                  <a:lnTo>
                    <a:pt x="110769" y="101559"/>
                  </a:lnTo>
                  <a:lnTo>
                    <a:pt x="109650" y="91937"/>
                  </a:lnTo>
                  <a:lnTo>
                    <a:pt x="113566" y="89532"/>
                  </a:lnTo>
                  <a:lnTo>
                    <a:pt x="119720" y="71091"/>
                  </a:lnTo>
                  <a:lnTo>
                    <a:pt x="115244" y="70556"/>
                  </a:lnTo>
                  <a:lnTo>
                    <a:pt x="99860" y="47037"/>
                  </a:lnTo>
                  <a:lnTo>
                    <a:pt x="66293" y="17371"/>
                  </a:lnTo>
                  <a:lnTo>
                    <a:pt x="51748" y="8285"/>
                  </a:lnTo>
                  <a:lnTo>
                    <a:pt x="56503" y="0"/>
                  </a:lnTo>
                  <a:lnTo>
                    <a:pt x="29090" y="2939"/>
                  </a:lnTo>
                  <a:lnTo>
                    <a:pt x="0" y="6414"/>
                  </a:lnTo>
                  <a:lnTo>
                    <a:pt x="15664" y="61737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84" name="Shape 1324"/>
            <p:cNvSpPr/>
            <p:nvPr/>
          </p:nvSpPr>
          <p:spPr>
            <a:xfrm>
              <a:off x="6124714" y="3904694"/>
              <a:ext cx="1340405" cy="91941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428"/>
                  </a:moveTo>
                  <a:lnTo>
                    <a:pt x="3310" y="15604"/>
                  </a:lnTo>
                  <a:lnTo>
                    <a:pt x="2813" y="18021"/>
                  </a:lnTo>
                  <a:lnTo>
                    <a:pt x="3806" y="20000"/>
                  </a:lnTo>
                  <a:lnTo>
                    <a:pt x="2317" y="23076"/>
                  </a:lnTo>
                  <a:lnTo>
                    <a:pt x="16386" y="16703"/>
                  </a:lnTo>
                  <a:lnTo>
                    <a:pt x="34262" y="31648"/>
                  </a:lnTo>
                  <a:lnTo>
                    <a:pt x="48993" y="21098"/>
                  </a:lnTo>
                  <a:lnTo>
                    <a:pt x="57434" y="23516"/>
                  </a:lnTo>
                  <a:lnTo>
                    <a:pt x="68358" y="37802"/>
                  </a:lnTo>
                  <a:lnTo>
                    <a:pt x="72165" y="38021"/>
                  </a:lnTo>
                  <a:lnTo>
                    <a:pt x="75641" y="47912"/>
                  </a:lnTo>
                  <a:lnTo>
                    <a:pt x="74813" y="66813"/>
                  </a:lnTo>
                  <a:lnTo>
                    <a:pt x="77296" y="69010"/>
                  </a:lnTo>
                  <a:lnTo>
                    <a:pt x="77627" y="65714"/>
                  </a:lnTo>
                  <a:lnTo>
                    <a:pt x="81103" y="65714"/>
                  </a:lnTo>
                  <a:lnTo>
                    <a:pt x="77793" y="74725"/>
                  </a:lnTo>
                  <a:lnTo>
                    <a:pt x="86896" y="87252"/>
                  </a:lnTo>
                  <a:lnTo>
                    <a:pt x="88386" y="83736"/>
                  </a:lnTo>
                  <a:lnTo>
                    <a:pt x="88882" y="92307"/>
                  </a:lnTo>
                  <a:lnTo>
                    <a:pt x="92027" y="94285"/>
                  </a:lnTo>
                  <a:lnTo>
                    <a:pt x="95172" y="104835"/>
                  </a:lnTo>
                  <a:lnTo>
                    <a:pt x="98317" y="104835"/>
                  </a:lnTo>
                  <a:lnTo>
                    <a:pt x="105268" y="114725"/>
                  </a:lnTo>
                  <a:lnTo>
                    <a:pt x="109241" y="115604"/>
                  </a:lnTo>
                  <a:lnTo>
                    <a:pt x="109241" y="117142"/>
                  </a:lnTo>
                  <a:lnTo>
                    <a:pt x="106427" y="119780"/>
                  </a:lnTo>
                  <a:lnTo>
                    <a:pt x="112551" y="118681"/>
                  </a:lnTo>
                  <a:lnTo>
                    <a:pt x="116524" y="116263"/>
                  </a:lnTo>
                  <a:lnTo>
                    <a:pt x="118675" y="102417"/>
                  </a:lnTo>
                  <a:lnTo>
                    <a:pt x="119834" y="102857"/>
                  </a:lnTo>
                  <a:lnTo>
                    <a:pt x="118675" y="83736"/>
                  </a:lnTo>
                  <a:lnTo>
                    <a:pt x="117351" y="78021"/>
                  </a:lnTo>
                  <a:lnTo>
                    <a:pt x="104275" y="50109"/>
                  </a:lnTo>
                  <a:lnTo>
                    <a:pt x="94179" y="23516"/>
                  </a:lnTo>
                  <a:lnTo>
                    <a:pt x="88055" y="1978"/>
                  </a:lnTo>
                  <a:lnTo>
                    <a:pt x="86565" y="1318"/>
                  </a:lnTo>
                  <a:lnTo>
                    <a:pt x="80937" y="0"/>
                  </a:lnTo>
                  <a:lnTo>
                    <a:pt x="79448" y="2197"/>
                  </a:lnTo>
                  <a:lnTo>
                    <a:pt x="80275" y="10549"/>
                  </a:lnTo>
                  <a:lnTo>
                    <a:pt x="77958" y="9890"/>
                  </a:lnTo>
                  <a:lnTo>
                    <a:pt x="77462" y="6153"/>
                  </a:lnTo>
                  <a:lnTo>
                    <a:pt x="39393" y="9450"/>
                  </a:lnTo>
                  <a:lnTo>
                    <a:pt x="36744" y="3516"/>
                  </a:lnTo>
                  <a:lnTo>
                    <a:pt x="0" y="7912"/>
                  </a:lnTo>
                  <a:lnTo>
                    <a:pt x="0" y="11428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85" name="Shape 1325"/>
            <p:cNvSpPr/>
            <p:nvPr/>
          </p:nvSpPr>
          <p:spPr>
            <a:xfrm>
              <a:off x="6328937" y="2015018"/>
              <a:ext cx="619966" cy="63181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21440"/>
                  </a:moveTo>
                  <a:lnTo>
                    <a:pt x="9671" y="104320"/>
                  </a:lnTo>
                  <a:lnTo>
                    <a:pt x="24358" y="105920"/>
                  </a:lnTo>
                  <a:lnTo>
                    <a:pt x="42268" y="115520"/>
                  </a:lnTo>
                  <a:lnTo>
                    <a:pt x="55164" y="114880"/>
                  </a:lnTo>
                  <a:lnTo>
                    <a:pt x="61253" y="111680"/>
                  </a:lnTo>
                  <a:lnTo>
                    <a:pt x="75582" y="119680"/>
                  </a:lnTo>
                  <a:lnTo>
                    <a:pt x="83820" y="112640"/>
                  </a:lnTo>
                  <a:lnTo>
                    <a:pt x="85611" y="99520"/>
                  </a:lnTo>
                  <a:lnTo>
                    <a:pt x="91343" y="102080"/>
                  </a:lnTo>
                  <a:lnTo>
                    <a:pt x="94208" y="91520"/>
                  </a:lnTo>
                  <a:lnTo>
                    <a:pt x="114268" y="75520"/>
                  </a:lnTo>
                  <a:lnTo>
                    <a:pt x="117492" y="49600"/>
                  </a:lnTo>
                  <a:lnTo>
                    <a:pt x="115343" y="44480"/>
                  </a:lnTo>
                  <a:lnTo>
                    <a:pt x="119641" y="41280"/>
                  </a:lnTo>
                  <a:lnTo>
                    <a:pt x="111761" y="0"/>
                  </a:lnTo>
                  <a:lnTo>
                    <a:pt x="91343" y="9280"/>
                  </a:lnTo>
                  <a:lnTo>
                    <a:pt x="81313" y="18880"/>
                  </a:lnTo>
                  <a:lnTo>
                    <a:pt x="73791" y="19840"/>
                  </a:lnTo>
                  <a:lnTo>
                    <a:pt x="61970" y="24960"/>
                  </a:lnTo>
                  <a:lnTo>
                    <a:pt x="35820" y="16640"/>
                  </a:lnTo>
                  <a:lnTo>
                    <a:pt x="0" y="21440"/>
                  </a:lnTo>
                </a:path>
              </a:pathLst>
            </a:custGeom>
            <a:noFill/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86" name="Shape 1326"/>
            <p:cNvSpPr/>
            <p:nvPr/>
          </p:nvSpPr>
          <p:spPr>
            <a:xfrm>
              <a:off x="6721185" y="2233311"/>
              <a:ext cx="662652" cy="59618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82711"/>
                  </a:moveTo>
                  <a:lnTo>
                    <a:pt x="4022" y="98983"/>
                  </a:lnTo>
                  <a:lnTo>
                    <a:pt x="19776" y="110847"/>
                  </a:lnTo>
                  <a:lnTo>
                    <a:pt x="26815" y="119661"/>
                  </a:lnTo>
                  <a:lnTo>
                    <a:pt x="49944" y="110169"/>
                  </a:lnTo>
                  <a:lnTo>
                    <a:pt x="60000" y="108474"/>
                  </a:lnTo>
                  <a:lnTo>
                    <a:pt x="65363" y="101355"/>
                  </a:lnTo>
                  <a:lnTo>
                    <a:pt x="74748" y="65423"/>
                  </a:lnTo>
                  <a:lnTo>
                    <a:pt x="84134" y="69830"/>
                  </a:lnTo>
                  <a:lnTo>
                    <a:pt x="102905" y="30847"/>
                  </a:lnTo>
                  <a:lnTo>
                    <a:pt x="117318" y="38983"/>
                  </a:lnTo>
                  <a:lnTo>
                    <a:pt x="119664" y="32203"/>
                  </a:lnTo>
                  <a:lnTo>
                    <a:pt x="109273" y="23728"/>
                  </a:lnTo>
                  <a:lnTo>
                    <a:pt x="101229" y="24406"/>
                  </a:lnTo>
                  <a:lnTo>
                    <a:pt x="98882" y="29152"/>
                  </a:lnTo>
                  <a:lnTo>
                    <a:pt x="84134" y="33220"/>
                  </a:lnTo>
                  <a:lnTo>
                    <a:pt x="74748" y="44067"/>
                  </a:lnTo>
                  <a:lnTo>
                    <a:pt x="72067" y="26779"/>
                  </a:lnTo>
                  <a:lnTo>
                    <a:pt x="45921" y="31186"/>
                  </a:lnTo>
                  <a:lnTo>
                    <a:pt x="41229" y="0"/>
                  </a:lnTo>
                  <a:lnTo>
                    <a:pt x="37206" y="3050"/>
                  </a:lnTo>
                  <a:lnTo>
                    <a:pt x="39217" y="8474"/>
                  </a:lnTo>
                  <a:lnTo>
                    <a:pt x="36201" y="35932"/>
                  </a:lnTo>
                  <a:lnTo>
                    <a:pt x="17430" y="52881"/>
                  </a:lnTo>
                  <a:lnTo>
                    <a:pt x="14748" y="64067"/>
                  </a:lnTo>
                  <a:lnTo>
                    <a:pt x="9385" y="61694"/>
                  </a:lnTo>
                  <a:lnTo>
                    <a:pt x="7709" y="75254"/>
                  </a:lnTo>
                  <a:lnTo>
                    <a:pt x="0" y="82711"/>
                  </a:lnTo>
                </a:path>
              </a:pathLst>
            </a:custGeom>
            <a:pattFill prst="ltVert">
              <a:fgClr>
                <a:srgbClr val="00FF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87" name="Shape 1327"/>
            <p:cNvSpPr/>
            <p:nvPr/>
          </p:nvSpPr>
          <p:spPr>
            <a:xfrm>
              <a:off x="6615312" y="2387715"/>
              <a:ext cx="1141493" cy="58383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085" y="106512"/>
                  </a:moveTo>
                  <a:lnTo>
                    <a:pt x="11085" y="103746"/>
                  </a:lnTo>
                  <a:lnTo>
                    <a:pt x="18865" y="90259"/>
                  </a:lnTo>
                  <a:lnTo>
                    <a:pt x="23144" y="81268"/>
                  </a:lnTo>
                  <a:lnTo>
                    <a:pt x="27423" y="90259"/>
                  </a:lnTo>
                  <a:lnTo>
                    <a:pt x="40648" y="80922"/>
                  </a:lnTo>
                  <a:lnTo>
                    <a:pt x="46482" y="79193"/>
                  </a:lnTo>
                  <a:lnTo>
                    <a:pt x="49789" y="71585"/>
                  </a:lnTo>
                  <a:lnTo>
                    <a:pt x="55040" y="34927"/>
                  </a:lnTo>
                  <a:lnTo>
                    <a:pt x="60680" y="39769"/>
                  </a:lnTo>
                  <a:lnTo>
                    <a:pt x="71377" y="0"/>
                  </a:lnTo>
                  <a:lnTo>
                    <a:pt x="79740" y="8299"/>
                  </a:lnTo>
                  <a:lnTo>
                    <a:pt x="81102" y="1383"/>
                  </a:lnTo>
                  <a:lnTo>
                    <a:pt x="85186" y="3112"/>
                  </a:lnTo>
                  <a:lnTo>
                    <a:pt x="92965" y="15561"/>
                  </a:lnTo>
                  <a:lnTo>
                    <a:pt x="90048" y="27319"/>
                  </a:lnTo>
                  <a:lnTo>
                    <a:pt x="91215" y="32507"/>
                  </a:lnTo>
                  <a:lnTo>
                    <a:pt x="94327" y="30086"/>
                  </a:lnTo>
                  <a:lnTo>
                    <a:pt x="96661" y="35965"/>
                  </a:lnTo>
                  <a:lnTo>
                    <a:pt x="108525" y="42536"/>
                  </a:lnTo>
                  <a:lnTo>
                    <a:pt x="97439" y="41498"/>
                  </a:lnTo>
                  <a:lnTo>
                    <a:pt x="108914" y="59827"/>
                  </a:lnTo>
                  <a:lnTo>
                    <a:pt x="101717" y="58097"/>
                  </a:lnTo>
                  <a:lnTo>
                    <a:pt x="116304" y="74697"/>
                  </a:lnTo>
                  <a:lnTo>
                    <a:pt x="119805" y="85763"/>
                  </a:lnTo>
                  <a:lnTo>
                    <a:pt x="117277" y="84034"/>
                  </a:lnTo>
                  <a:lnTo>
                    <a:pt x="116888" y="87146"/>
                  </a:lnTo>
                  <a:lnTo>
                    <a:pt x="69821" y="103054"/>
                  </a:lnTo>
                  <a:lnTo>
                    <a:pt x="30729" y="112391"/>
                  </a:lnTo>
                  <a:lnTo>
                    <a:pt x="0" y="119654"/>
                  </a:lnTo>
                  <a:lnTo>
                    <a:pt x="11085" y="106512"/>
                  </a:lnTo>
                </a:path>
              </a:pathLst>
            </a:custGeom>
            <a:pattFill prst="ltHorz">
              <a:fgClr>
                <a:srgbClr val="0066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88" name="Shape 1328"/>
            <p:cNvSpPr/>
            <p:nvPr/>
          </p:nvSpPr>
          <p:spPr>
            <a:xfrm>
              <a:off x="6540343" y="2813654"/>
              <a:ext cx="1259098" cy="5111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2236"/>
                  </a:moveTo>
                  <a:lnTo>
                    <a:pt x="17268" y="97894"/>
                  </a:lnTo>
                  <a:lnTo>
                    <a:pt x="27488" y="86842"/>
                  </a:lnTo>
                  <a:lnTo>
                    <a:pt x="46519" y="82105"/>
                  </a:lnTo>
                  <a:lnTo>
                    <a:pt x="54449" y="92763"/>
                  </a:lnTo>
                  <a:lnTo>
                    <a:pt x="66784" y="89210"/>
                  </a:lnTo>
                  <a:lnTo>
                    <a:pt x="85638" y="119605"/>
                  </a:lnTo>
                  <a:lnTo>
                    <a:pt x="92863" y="115657"/>
                  </a:lnTo>
                  <a:lnTo>
                    <a:pt x="103436" y="80921"/>
                  </a:lnTo>
                  <a:lnTo>
                    <a:pt x="111894" y="73815"/>
                  </a:lnTo>
                  <a:lnTo>
                    <a:pt x="114537" y="63552"/>
                  </a:lnTo>
                  <a:lnTo>
                    <a:pt x="105374" y="67105"/>
                  </a:lnTo>
                  <a:lnTo>
                    <a:pt x="102907" y="60394"/>
                  </a:lnTo>
                  <a:lnTo>
                    <a:pt x="108546" y="56842"/>
                  </a:lnTo>
                  <a:lnTo>
                    <a:pt x="108546" y="52105"/>
                  </a:lnTo>
                  <a:lnTo>
                    <a:pt x="102026" y="47368"/>
                  </a:lnTo>
                  <a:lnTo>
                    <a:pt x="110132" y="40657"/>
                  </a:lnTo>
                  <a:lnTo>
                    <a:pt x="109603" y="48157"/>
                  </a:lnTo>
                  <a:lnTo>
                    <a:pt x="115066" y="47368"/>
                  </a:lnTo>
                  <a:lnTo>
                    <a:pt x="117885" y="35131"/>
                  </a:lnTo>
                  <a:lnTo>
                    <a:pt x="119823" y="34736"/>
                  </a:lnTo>
                  <a:lnTo>
                    <a:pt x="118414" y="24078"/>
                  </a:lnTo>
                  <a:lnTo>
                    <a:pt x="114713" y="34736"/>
                  </a:lnTo>
                  <a:lnTo>
                    <a:pt x="111365" y="10263"/>
                  </a:lnTo>
                  <a:lnTo>
                    <a:pt x="113832" y="9473"/>
                  </a:lnTo>
                  <a:lnTo>
                    <a:pt x="117004" y="16184"/>
                  </a:lnTo>
                  <a:lnTo>
                    <a:pt x="114537" y="4736"/>
                  </a:lnTo>
                  <a:lnTo>
                    <a:pt x="112070" y="0"/>
                  </a:lnTo>
                  <a:lnTo>
                    <a:pt x="69427" y="18157"/>
                  </a:lnTo>
                  <a:lnTo>
                    <a:pt x="34185" y="28421"/>
                  </a:lnTo>
                  <a:lnTo>
                    <a:pt x="29074" y="50131"/>
                  </a:lnTo>
                  <a:lnTo>
                    <a:pt x="21497" y="53684"/>
                  </a:lnTo>
                  <a:lnTo>
                    <a:pt x="17973" y="64736"/>
                  </a:lnTo>
                  <a:lnTo>
                    <a:pt x="4405" y="82894"/>
                  </a:lnTo>
                  <a:lnTo>
                    <a:pt x="3524" y="90000"/>
                  </a:lnTo>
                  <a:lnTo>
                    <a:pt x="0" y="93947"/>
                  </a:lnTo>
                  <a:lnTo>
                    <a:pt x="0" y="102236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89" name="Shape 1329"/>
            <p:cNvSpPr/>
            <p:nvPr/>
          </p:nvSpPr>
          <p:spPr>
            <a:xfrm>
              <a:off x="6700819" y="3163281"/>
              <a:ext cx="750348" cy="5183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024" y="15194"/>
                  </a:moveTo>
                  <a:lnTo>
                    <a:pt x="21871" y="4285"/>
                  </a:lnTo>
                  <a:lnTo>
                    <a:pt x="54088" y="0"/>
                  </a:lnTo>
                  <a:lnTo>
                    <a:pt x="67093" y="10519"/>
                  </a:lnTo>
                  <a:lnTo>
                    <a:pt x="88078" y="6623"/>
                  </a:lnTo>
                  <a:lnTo>
                    <a:pt x="119704" y="36623"/>
                  </a:lnTo>
                  <a:lnTo>
                    <a:pt x="105812" y="59220"/>
                  </a:lnTo>
                  <a:lnTo>
                    <a:pt x="106108" y="69740"/>
                  </a:lnTo>
                  <a:lnTo>
                    <a:pt x="82167" y="98571"/>
                  </a:lnTo>
                  <a:lnTo>
                    <a:pt x="78325" y="99350"/>
                  </a:lnTo>
                  <a:lnTo>
                    <a:pt x="76551" y="108311"/>
                  </a:lnTo>
                  <a:lnTo>
                    <a:pt x="71527" y="103246"/>
                  </a:lnTo>
                  <a:lnTo>
                    <a:pt x="76256" y="111818"/>
                  </a:lnTo>
                  <a:lnTo>
                    <a:pt x="71822" y="119610"/>
                  </a:lnTo>
                  <a:lnTo>
                    <a:pt x="67093" y="118441"/>
                  </a:lnTo>
                  <a:lnTo>
                    <a:pt x="50837" y="84155"/>
                  </a:lnTo>
                  <a:lnTo>
                    <a:pt x="15369" y="40909"/>
                  </a:lnTo>
                  <a:lnTo>
                    <a:pt x="0" y="27662"/>
                  </a:lnTo>
                  <a:lnTo>
                    <a:pt x="5024" y="15194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90" name="Shape 1330"/>
            <p:cNvSpPr/>
            <p:nvPr/>
          </p:nvSpPr>
          <p:spPr>
            <a:xfrm>
              <a:off x="7641411" y="2256382"/>
              <a:ext cx="168242" cy="2615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304"/>
                  </a:moveTo>
                  <a:lnTo>
                    <a:pt x="15714" y="0"/>
                  </a:lnTo>
                  <a:lnTo>
                    <a:pt x="38571" y="0"/>
                  </a:lnTo>
                  <a:lnTo>
                    <a:pt x="30000" y="12173"/>
                  </a:lnTo>
                  <a:lnTo>
                    <a:pt x="24285" y="16521"/>
                  </a:lnTo>
                  <a:lnTo>
                    <a:pt x="30000" y="29565"/>
                  </a:lnTo>
                  <a:lnTo>
                    <a:pt x="57142" y="48695"/>
                  </a:lnTo>
                  <a:lnTo>
                    <a:pt x="61428" y="62608"/>
                  </a:lnTo>
                  <a:lnTo>
                    <a:pt x="85714" y="79130"/>
                  </a:lnTo>
                  <a:lnTo>
                    <a:pt x="104285" y="82608"/>
                  </a:lnTo>
                  <a:lnTo>
                    <a:pt x="112857" y="93043"/>
                  </a:lnTo>
                  <a:lnTo>
                    <a:pt x="97142" y="102608"/>
                  </a:lnTo>
                  <a:lnTo>
                    <a:pt x="112857" y="101739"/>
                  </a:lnTo>
                  <a:lnTo>
                    <a:pt x="118571" y="110434"/>
                  </a:lnTo>
                  <a:lnTo>
                    <a:pt x="47142" y="119130"/>
                  </a:lnTo>
                  <a:lnTo>
                    <a:pt x="0" y="11304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91" name="Shape 1331"/>
            <p:cNvSpPr/>
            <p:nvPr/>
          </p:nvSpPr>
          <p:spPr>
            <a:xfrm>
              <a:off x="6916729" y="1892559"/>
              <a:ext cx="855176" cy="50050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330" y="119595"/>
                  </a:moveTo>
                  <a:lnTo>
                    <a:pt x="29287" y="113939"/>
                  </a:lnTo>
                  <a:lnTo>
                    <a:pt x="101339" y="92525"/>
                  </a:lnTo>
                  <a:lnTo>
                    <a:pt x="104190" y="87272"/>
                  </a:lnTo>
                  <a:lnTo>
                    <a:pt x="108596" y="87272"/>
                  </a:lnTo>
                  <a:lnTo>
                    <a:pt x="113002" y="82020"/>
                  </a:lnTo>
                  <a:lnTo>
                    <a:pt x="119740" y="68282"/>
                  </a:lnTo>
                  <a:lnTo>
                    <a:pt x="108077" y="53333"/>
                  </a:lnTo>
                  <a:lnTo>
                    <a:pt x="107559" y="39595"/>
                  </a:lnTo>
                  <a:lnTo>
                    <a:pt x="113002" y="20606"/>
                  </a:lnTo>
                  <a:lnTo>
                    <a:pt x="105226" y="13737"/>
                  </a:lnTo>
                  <a:lnTo>
                    <a:pt x="96414" y="0"/>
                  </a:lnTo>
                  <a:lnTo>
                    <a:pt x="17105" y="23434"/>
                  </a:lnTo>
                  <a:lnTo>
                    <a:pt x="12958" y="13737"/>
                  </a:lnTo>
                  <a:lnTo>
                    <a:pt x="0" y="29090"/>
                  </a:lnTo>
                  <a:lnTo>
                    <a:pt x="9330" y="119595"/>
                  </a:lnTo>
                </a:path>
              </a:pathLst>
            </a:custGeom>
            <a:pattFill prst="ltHorz">
              <a:fgClr>
                <a:srgbClr val="0066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92" name="Shape 1332"/>
            <p:cNvSpPr/>
            <p:nvPr/>
          </p:nvSpPr>
          <p:spPr>
            <a:xfrm>
              <a:off x="7679890" y="1979523"/>
              <a:ext cx="185845" cy="4082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128" y="81322"/>
                  </a:moveTo>
                  <a:lnTo>
                    <a:pt x="28514" y="74876"/>
                  </a:lnTo>
                  <a:lnTo>
                    <a:pt x="58217" y="58016"/>
                  </a:lnTo>
                  <a:lnTo>
                    <a:pt x="4752" y="39669"/>
                  </a:lnTo>
                  <a:lnTo>
                    <a:pt x="3564" y="23305"/>
                  </a:lnTo>
                  <a:lnTo>
                    <a:pt x="27326" y="0"/>
                  </a:lnTo>
                  <a:lnTo>
                    <a:pt x="108118" y="11404"/>
                  </a:lnTo>
                  <a:lnTo>
                    <a:pt x="108118" y="15867"/>
                  </a:lnTo>
                  <a:lnTo>
                    <a:pt x="99801" y="28760"/>
                  </a:lnTo>
                  <a:lnTo>
                    <a:pt x="91485" y="32231"/>
                  </a:lnTo>
                  <a:lnTo>
                    <a:pt x="89108" y="38677"/>
                  </a:lnTo>
                  <a:lnTo>
                    <a:pt x="98613" y="40661"/>
                  </a:lnTo>
                  <a:lnTo>
                    <a:pt x="117623" y="38677"/>
                  </a:lnTo>
                  <a:lnTo>
                    <a:pt x="118811" y="59008"/>
                  </a:lnTo>
                  <a:lnTo>
                    <a:pt x="117623" y="71900"/>
                  </a:lnTo>
                  <a:lnTo>
                    <a:pt x="118811" y="78347"/>
                  </a:lnTo>
                  <a:lnTo>
                    <a:pt x="111683" y="84793"/>
                  </a:lnTo>
                  <a:lnTo>
                    <a:pt x="103366" y="85289"/>
                  </a:lnTo>
                  <a:lnTo>
                    <a:pt x="106930" y="91239"/>
                  </a:lnTo>
                  <a:lnTo>
                    <a:pt x="78415" y="119504"/>
                  </a:lnTo>
                  <a:lnTo>
                    <a:pt x="68910" y="119504"/>
                  </a:lnTo>
                  <a:lnTo>
                    <a:pt x="67722" y="108595"/>
                  </a:lnTo>
                  <a:lnTo>
                    <a:pt x="46336" y="109090"/>
                  </a:lnTo>
                  <a:lnTo>
                    <a:pt x="5940" y="97685"/>
                  </a:lnTo>
                  <a:lnTo>
                    <a:pt x="0" y="88264"/>
                  </a:lnTo>
                  <a:lnTo>
                    <a:pt x="7128" y="81322"/>
                  </a:lnTo>
                </a:path>
              </a:pathLst>
            </a:custGeom>
            <a:pattFill prst="ltVert">
              <a:fgClr>
                <a:srgbClr val="00FF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93" name="Shape 1333"/>
            <p:cNvSpPr/>
            <p:nvPr/>
          </p:nvSpPr>
          <p:spPr>
            <a:xfrm>
              <a:off x="7008650" y="1342386"/>
              <a:ext cx="874342" cy="7082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059" y="109738"/>
                  </a:moveTo>
                  <a:lnTo>
                    <a:pt x="81945" y="93206"/>
                  </a:lnTo>
                  <a:lnTo>
                    <a:pt x="90317" y="103182"/>
                  </a:lnTo>
                  <a:lnTo>
                    <a:pt x="97928" y="107743"/>
                  </a:lnTo>
                  <a:lnTo>
                    <a:pt x="115179" y="114299"/>
                  </a:lnTo>
                  <a:lnTo>
                    <a:pt x="116448" y="119714"/>
                  </a:lnTo>
                  <a:lnTo>
                    <a:pt x="119492" y="112304"/>
                  </a:lnTo>
                  <a:lnTo>
                    <a:pt x="119746" y="102042"/>
                  </a:lnTo>
                  <a:lnTo>
                    <a:pt x="116448" y="82945"/>
                  </a:lnTo>
                  <a:lnTo>
                    <a:pt x="116448" y="62707"/>
                  </a:lnTo>
                  <a:lnTo>
                    <a:pt x="108076" y="33064"/>
                  </a:lnTo>
                  <a:lnTo>
                    <a:pt x="106807" y="20237"/>
                  </a:lnTo>
                  <a:lnTo>
                    <a:pt x="101479" y="0"/>
                  </a:lnTo>
                  <a:lnTo>
                    <a:pt x="76363" y="6555"/>
                  </a:lnTo>
                  <a:lnTo>
                    <a:pt x="62156" y="23657"/>
                  </a:lnTo>
                  <a:lnTo>
                    <a:pt x="61395" y="27933"/>
                  </a:lnTo>
                  <a:lnTo>
                    <a:pt x="53276" y="38479"/>
                  </a:lnTo>
                  <a:lnTo>
                    <a:pt x="55560" y="41900"/>
                  </a:lnTo>
                  <a:lnTo>
                    <a:pt x="57082" y="44465"/>
                  </a:lnTo>
                  <a:lnTo>
                    <a:pt x="55813" y="45320"/>
                  </a:lnTo>
                  <a:lnTo>
                    <a:pt x="58097" y="49311"/>
                  </a:lnTo>
                  <a:lnTo>
                    <a:pt x="58604" y="53016"/>
                  </a:lnTo>
                  <a:lnTo>
                    <a:pt x="50739" y="61567"/>
                  </a:lnTo>
                  <a:lnTo>
                    <a:pt x="39323" y="65273"/>
                  </a:lnTo>
                  <a:lnTo>
                    <a:pt x="36532" y="67553"/>
                  </a:lnTo>
                  <a:lnTo>
                    <a:pt x="32219" y="65558"/>
                  </a:lnTo>
                  <a:lnTo>
                    <a:pt x="19281" y="67268"/>
                  </a:lnTo>
                  <a:lnTo>
                    <a:pt x="9640" y="71543"/>
                  </a:lnTo>
                  <a:lnTo>
                    <a:pt x="9640" y="76959"/>
                  </a:lnTo>
                  <a:lnTo>
                    <a:pt x="11670" y="80950"/>
                  </a:lnTo>
                  <a:lnTo>
                    <a:pt x="12938" y="80950"/>
                  </a:lnTo>
                  <a:lnTo>
                    <a:pt x="14207" y="85510"/>
                  </a:lnTo>
                  <a:lnTo>
                    <a:pt x="11670" y="87790"/>
                  </a:lnTo>
                  <a:lnTo>
                    <a:pt x="10655" y="91781"/>
                  </a:lnTo>
                  <a:lnTo>
                    <a:pt x="0" y="103182"/>
                  </a:lnTo>
                  <a:lnTo>
                    <a:pt x="4059" y="109738"/>
                  </a:lnTo>
                </a:path>
              </a:pathLst>
            </a:custGeom>
            <a:pattFill prst="ltHorz">
              <a:fgClr>
                <a:srgbClr val="0066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94" name="Shape 1334"/>
            <p:cNvSpPr/>
            <p:nvPr/>
          </p:nvSpPr>
          <p:spPr>
            <a:xfrm>
              <a:off x="8177393" y="1877985"/>
              <a:ext cx="47975" cy="542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4285"/>
                  </a:moveTo>
                  <a:lnTo>
                    <a:pt x="14117" y="34285"/>
                  </a:lnTo>
                  <a:lnTo>
                    <a:pt x="77647" y="0"/>
                  </a:lnTo>
                  <a:lnTo>
                    <a:pt x="112941" y="22857"/>
                  </a:lnTo>
                  <a:lnTo>
                    <a:pt x="0" y="114285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buClr>
                  <a:srgbClr val="000000"/>
                </a:buClr>
                <a:buSzPts val="188"/>
              </a:pPr>
              <a:endParaRPr sz="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95" name="Shape 1335"/>
            <p:cNvSpPr/>
            <p:nvPr/>
          </p:nvSpPr>
          <p:spPr>
            <a:xfrm>
              <a:off x="7846629" y="1944028"/>
              <a:ext cx="273541" cy="1473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08" y="118620"/>
                  </a:moveTo>
                  <a:lnTo>
                    <a:pt x="50270" y="77241"/>
                  </a:lnTo>
                  <a:lnTo>
                    <a:pt x="79459" y="55172"/>
                  </a:lnTo>
                  <a:lnTo>
                    <a:pt x="48648" y="91034"/>
                  </a:lnTo>
                  <a:lnTo>
                    <a:pt x="51891" y="93793"/>
                  </a:lnTo>
                  <a:lnTo>
                    <a:pt x="96486" y="38620"/>
                  </a:lnTo>
                  <a:lnTo>
                    <a:pt x="119189" y="5517"/>
                  </a:lnTo>
                  <a:lnTo>
                    <a:pt x="116756" y="0"/>
                  </a:lnTo>
                  <a:lnTo>
                    <a:pt x="95675" y="19310"/>
                  </a:lnTo>
                  <a:lnTo>
                    <a:pt x="94054" y="17931"/>
                  </a:lnTo>
                  <a:lnTo>
                    <a:pt x="84324" y="38620"/>
                  </a:lnTo>
                  <a:lnTo>
                    <a:pt x="77837" y="38620"/>
                  </a:lnTo>
                  <a:lnTo>
                    <a:pt x="93243" y="0"/>
                  </a:lnTo>
                  <a:lnTo>
                    <a:pt x="77027" y="30344"/>
                  </a:lnTo>
                  <a:lnTo>
                    <a:pt x="22702" y="62068"/>
                  </a:lnTo>
                  <a:lnTo>
                    <a:pt x="13783" y="85517"/>
                  </a:lnTo>
                  <a:lnTo>
                    <a:pt x="4054" y="91034"/>
                  </a:lnTo>
                  <a:lnTo>
                    <a:pt x="0" y="106206"/>
                  </a:lnTo>
                  <a:lnTo>
                    <a:pt x="8108" y="118620"/>
                  </a:lnTo>
                </a:path>
              </a:pathLst>
            </a:custGeom>
            <a:pattFill prst="ltHorz">
              <a:fgClr>
                <a:srgbClr val="0066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buClr>
                  <a:srgbClr val="000000"/>
                </a:buClr>
                <a:buSzPts val="188"/>
              </a:pPr>
              <a:endParaRPr sz="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96" name="Shape 1336"/>
            <p:cNvSpPr/>
            <p:nvPr/>
          </p:nvSpPr>
          <p:spPr>
            <a:xfrm>
              <a:off x="7859456" y="1787849"/>
              <a:ext cx="254375" cy="2183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34" y="85846"/>
                  </a:moveTo>
                  <a:lnTo>
                    <a:pt x="9565" y="119076"/>
                  </a:lnTo>
                  <a:lnTo>
                    <a:pt x="19130" y="116307"/>
                  </a:lnTo>
                  <a:lnTo>
                    <a:pt x="41739" y="98769"/>
                  </a:lnTo>
                  <a:lnTo>
                    <a:pt x="49565" y="83076"/>
                  </a:lnTo>
                  <a:lnTo>
                    <a:pt x="53913" y="85846"/>
                  </a:lnTo>
                  <a:lnTo>
                    <a:pt x="85217" y="76615"/>
                  </a:lnTo>
                  <a:lnTo>
                    <a:pt x="86086" y="70153"/>
                  </a:lnTo>
                  <a:lnTo>
                    <a:pt x="91304" y="73846"/>
                  </a:lnTo>
                  <a:lnTo>
                    <a:pt x="97391" y="69230"/>
                  </a:lnTo>
                  <a:lnTo>
                    <a:pt x="106956" y="67384"/>
                  </a:lnTo>
                  <a:lnTo>
                    <a:pt x="119130" y="60000"/>
                  </a:lnTo>
                  <a:lnTo>
                    <a:pt x="107826" y="0"/>
                  </a:lnTo>
                  <a:lnTo>
                    <a:pt x="0" y="24000"/>
                  </a:lnTo>
                  <a:lnTo>
                    <a:pt x="10434" y="85846"/>
                  </a:lnTo>
                </a:path>
              </a:pathLst>
            </a:custGeom>
            <a:solidFill>
              <a:srgbClr val="00B05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97" name="Shape 1337"/>
            <p:cNvSpPr/>
            <p:nvPr/>
          </p:nvSpPr>
          <p:spPr>
            <a:xfrm>
              <a:off x="8088189" y="1775425"/>
              <a:ext cx="115572" cy="12613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3225" y="118378"/>
                  </a:moveTo>
                  <a:lnTo>
                    <a:pt x="73548" y="102162"/>
                  </a:lnTo>
                  <a:lnTo>
                    <a:pt x="77419" y="55135"/>
                  </a:lnTo>
                  <a:lnTo>
                    <a:pt x="89032" y="66486"/>
                  </a:lnTo>
                  <a:lnTo>
                    <a:pt x="92903" y="89189"/>
                  </a:lnTo>
                  <a:lnTo>
                    <a:pt x="102580" y="87567"/>
                  </a:lnTo>
                  <a:lnTo>
                    <a:pt x="118064" y="66486"/>
                  </a:lnTo>
                  <a:lnTo>
                    <a:pt x="102580" y="38918"/>
                  </a:lnTo>
                  <a:lnTo>
                    <a:pt x="77419" y="35675"/>
                  </a:lnTo>
                  <a:lnTo>
                    <a:pt x="58064" y="3243"/>
                  </a:lnTo>
                  <a:lnTo>
                    <a:pt x="40645" y="0"/>
                  </a:lnTo>
                  <a:lnTo>
                    <a:pt x="0" y="11351"/>
                  </a:lnTo>
                  <a:lnTo>
                    <a:pt x="23225" y="118378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buClr>
                  <a:srgbClr val="000000"/>
                </a:buClr>
                <a:buSzPts val="188"/>
              </a:pPr>
              <a:endParaRPr sz="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98" name="Shape 1338"/>
            <p:cNvSpPr/>
            <p:nvPr/>
          </p:nvSpPr>
          <p:spPr>
            <a:xfrm>
              <a:off x="7857318" y="1621023"/>
              <a:ext cx="495973" cy="22525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1940"/>
                  </a:moveTo>
                  <a:lnTo>
                    <a:pt x="55522" y="88656"/>
                  </a:lnTo>
                  <a:lnTo>
                    <a:pt x="65373" y="81492"/>
                  </a:lnTo>
                  <a:lnTo>
                    <a:pt x="69402" y="84179"/>
                  </a:lnTo>
                  <a:lnTo>
                    <a:pt x="73880" y="102089"/>
                  </a:lnTo>
                  <a:lnTo>
                    <a:pt x="80149" y="103880"/>
                  </a:lnTo>
                  <a:lnTo>
                    <a:pt x="83283" y="119104"/>
                  </a:lnTo>
                  <a:lnTo>
                    <a:pt x="87313" y="119104"/>
                  </a:lnTo>
                  <a:lnTo>
                    <a:pt x="92238" y="105671"/>
                  </a:lnTo>
                  <a:lnTo>
                    <a:pt x="93582" y="94029"/>
                  </a:lnTo>
                  <a:lnTo>
                    <a:pt x="98059" y="109253"/>
                  </a:lnTo>
                  <a:lnTo>
                    <a:pt x="119552" y="94925"/>
                  </a:lnTo>
                  <a:lnTo>
                    <a:pt x="118208" y="78805"/>
                  </a:lnTo>
                  <a:lnTo>
                    <a:pt x="112388" y="58208"/>
                  </a:lnTo>
                  <a:lnTo>
                    <a:pt x="108805" y="54626"/>
                  </a:lnTo>
                  <a:lnTo>
                    <a:pt x="105671" y="55522"/>
                  </a:lnTo>
                  <a:lnTo>
                    <a:pt x="105671" y="60895"/>
                  </a:lnTo>
                  <a:lnTo>
                    <a:pt x="111492" y="60895"/>
                  </a:lnTo>
                  <a:lnTo>
                    <a:pt x="113283" y="81492"/>
                  </a:lnTo>
                  <a:lnTo>
                    <a:pt x="103880" y="89552"/>
                  </a:lnTo>
                  <a:lnTo>
                    <a:pt x="92238" y="72537"/>
                  </a:lnTo>
                  <a:lnTo>
                    <a:pt x="87761" y="54626"/>
                  </a:lnTo>
                  <a:lnTo>
                    <a:pt x="81492" y="49253"/>
                  </a:lnTo>
                  <a:lnTo>
                    <a:pt x="81492" y="54626"/>
                  </a:lnTo>
                  <a:lnTo>
                    <a:pt x="76119" y="45671"/>
                  </a:lnTo>
                  <a:lnTo>
                    <a:pt x="80597" y="32238"/>
                  </a:lnTo>
                  <a:lnTo>
                    <a:pt x="84626" y="20597"/>
                  </a:lnTo>
                  <a:lnTo>
                    <a:pt x="77014" y="0"/>
                  </a:lnTo>
                  <a:lnTo>
                    <a:pt x="65820" y="17014"/>
                  </a:lnTo>
                  <a:lnTo>
                    <a:pt x="25970" y="37611"/>
                  </a:lnTo>
                  <a:lnTo>
                    <a:pt x="0" y="48358"/>
                  </a:lnTo>
                  <a:lnTo>
                    <a:pt x="0" y="111940"/>
                  </a:lnTo>
                </a:path>
              </a:pathLst>
            </a:custGeom>
            <a:pattFill prst="ltVert">
              <a:fgClr>
                <a:srgbClr val="00FF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buClr>
                  <a:srgbClr val="000000"/>
                </a:buClr>
                <a:buSzPts val="188"/>
              </a:pPr>
              <a:endParaRPr sz="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99" name="Shape 1339"/>
            <p:cNvSpPr/>
            <p:nvPr/>
          </p:nvSpPr>
          <p:spPr>
            <a:xfrm>
              <a:off x="8252792" y="1841092"/>
              <a:ext cx="47042" cy="3189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4000"/>
                  </a:moveTo>
                  <a:lnTo>
                    <a:pt x="43200" y="0"/>
                  </a:lnTo>
                  <a:lnTo>
                    <a:pt x="115200" y="48000"/>
                  </a:lnTo>
                  <a:lnTo>
                    <a:pt x="0" y="114000"/>
                  </a:lnTo>
                </a:path>
              </a:pathLst>
            </a:custGeom>
            <a:pattFill prst="ltVert">
              <a:fgClr>
                <a:srgbClr val="00FF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buClr>
                  <a:srgbClr val="000000"/>
                </a:buClr>
                <a:buSzPts val="188"/>
              </a:pPr>
              <a:endParaRPr sz="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00" name="Shape 1340"/>
            <p:cNvSpPr/>
            <p:nvPr/>
          </p:nvSpPr>
          <p:spPr>
            <a:xfrm>
              <a:off x="8336163" y="1835768"/>
              <a:ext cx="34265" cy="284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2941"/>
                  </a:moveTo>
                  <a:lnTo>
                    <a:pt x="56842" y="0"/>
                  </a:lnTo>
                  <a:lnTo>
                    <a:pt x="113684" y="77647"/>
                  </a:lnTo>
                  <a:lnTo>
                    <a:pt x="0" y="112941"/>
                  </a:lnTo>
                </a:path>
              </a:pathLst>
            </a:custGeom>
            <a:pattFill prst="ltVert">
              <a:fgClr>
                <a:srgbClr val="00FF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buClr>
                  <a:srgbClr val="000000"/>
                </a:buClr>
                <a:buSzPts val="188"/>
              </a:pPr>
              <a:endParaRPr sz="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01" name="Shape 1341"/>
            <p:cNvSpPr/>
            <p:nvPr/>
          </p:nvSpPr>
          <p:spPr>
            <a:xfrm>
              <a:off x="7750433" y="1289145"/>
              <a:ext cx="237243" cy="42580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9534" y="48379"/>
                  </a:moveTo>
                  <a:lnTo>
                    <a:pt x="23255" y="70197"/>
                  </a:lnTo>
                  <a:lnTo>
                    <a:pt x="53953" y="119525"/>
                  </a:lnTo>
                  <a:lnTo>
                    <a:pt x="107906" y="113359"/>
                  </a:lnTo>
                  <a:lnTo>
                    <a:pt x="103255" y="43636"/>
                  </a:lnTo>
                  <a:lnTo>
                    <a:pt x="117209" y="29881"/>
                  </a:lnTo>
                  <a:lnTo>
                    <a:pt x="119069" y="0"/>
                  </a:lnTo>
                  <a:lnTo>
                    <a:pt x="0" y="14703"/>
                  </a:lnTo>
                  <a:lnTo>
                    <a:pt x="19534" y="48379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02" name="Shape 1342"/>
            <p:cNvSpPr/>
            <p:nvPr/>
          </p:nvSpPr>
          <p:spPr>
            <a:xfrm>
              <a:off x="7957791" y="1227029"/>
              <a:ext cx="220110" cy="46689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5451"/>
                  </a:moveTo>
                  <a:lnTo>
                    <a:pt x="14000" y="42888"/>
                  </a:lnTo>
                  <a:lnTo>
                    <a:pt x="16000" y="15595"/>
                  </a:lnTo>
                  <a:lnTo>
                    <a:pt x="16000" y="5198"/>
                  </a:lnTo>
                  <a:lnTo>
                    <a:pt x="38000" y="0"/>
                  </a:lnTo>
                  <a:lnTo>
                    <a:pt x="92000" y="74512"/>
                  </a:lnTo>
                  <a:lnTo>
                    <a:pt x="119000" y="90108"/>
                  </a:lnTo>
                  <a:lnTo>
                    <a:pt x="118000" y="100938"/>
                  </a:lnTo>
                  <a:lnTo>
                    <a:pt x="93000" y="109169"/>
                  </a:lnTo>
                  <a:lnTo>
                    <a:pt x="4000" y="119566"/>
                  </a:lnTo>
                  <a:lnTo>
                    <a:pt x="0" y="55451"/>
                  </a:lnTo>
                </a:path>
              </a:pathLst>
            </a:custGeom>
            <a:solidFill>
              <a:srgbClr val="D5D1C5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endParaRPr kumimoji="0" sz="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03" name="Shape 1343"/>
            <p:cNvSpPr/>
            <p:nvPr/>
          </p:nvSpPr>
          <p:spPr>
            <a:xfrm>
              <a:off x="8028334" y="815286"/>
              <a:ext cx="540982" cy="7665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4473"/>
                  </a:moveTo>
                  <a:lnTo>
                    <a:pt x="6962" y="64736"/>
                  </a:lnTo>
                  <a:lnTo>
                    <a:pt x="7372" y="57105"/>
                  </a:lnTo>
                  <a:lnTo>
                    <a:pt x="15563" y="46315"/>
                  </a:lnTo>
                  <a:lnTo>
                    <a:pt x="11877" y="38421"/>
                  </a:lnTo>
                  <a:lnTo>
                    <a:pt x="28668" y="1052"/>
                  </a:lnTo>
                  <a:lnTo>
                    <a:pt x="32764" y="1052"/>
                  </a:lnTo>
                  <a:lnTo>
                    <a:pt x="34402" y="5789"/>
                  </a:lnTo>
                  <a:lnTo>
                    <a:pt x="51194" y="1578"/>
                  </a:lnTo>
                  <a:lnTo>
                    <a:pt x="51604" y="0"/>
                  </a:lnTo>
                  <a:lnTo>
                    <a:pt x="65119" y="1842"/>
                  </a:lnTo>
                  <a:lnTo>
                    <a:pt x="87645" y="38947"/>
                  </a:lnTo>
                  <a:lnTo>
                    <a:pt x="97883" y="38947"/>
                  </a:lnTo>
                  <a:lnTo>
                    <a:pt x="115904" y="52894"/>
                  </a:lnTo>
                  <a:lnTo>
                    <a:pt x="113447" y="55526"/>
                  </a:lnTo>
                  <a:lnTo>
                    <a:pt x="119590" y="55526"/>
                  </a:lnTo>
                  <a:lnTo>
                    <a:pt x="115494" y="62105"/>
                  </a:lnTo>
                  <a:lnTo>
                    <a:pt x="106075" y="66578"/>
                  </a:lnTo>
                  <a:lnTo>
                    <a:pt x="95836" y="70000"/>
                  </a:lnTo>
                  <a:lnTo>
                    <a:pt x="94607" y="74210"/>
                  </a:lnTo>
                  <a:lnTo>
                    <a:pt x="89692" y="70526"/>
                  </a:lnTo>
                  <a:lnTo>
                    <a:pt x="79863" y="75526"/>
                  </a:lnTo>
                  <a:lnTo>
                    <a:pt x="75358" y="75263"/>
                  </a:lnTo>
                  <a:lnTo>
                    <a:pt x="72081" y="72368"/>
                  </a:lnTo>
                  <a:lnTo>
                    <a:pt x="69215" y="86842"/>
                  </a:lnTo>
                  <a:lnTo>
                    <a:pt x="61023" y="88947"/>
                  </a:lnTo>
                  <a:lnTo>
                    <a:pt x="56928" y="94736"/>
                  </a:lnTo>
                  <a:lnTo>
                    <a:pt x="51604" y="94473"/>
                  </a:lnTo>
                  <a:lnTo>
                    <a:pt x="39726" y="102894"/>
                  </a:lnTo>
                  <a:lnTo>
                    <a:pt x="39317" y="109736"/>
                  </a:lnTo>
                  <a:lnTo>
                    <a:pt x="36450" y="112368"/>
                  </a:lnTo>
                  <a:lnTo>
                    <a:pt x="33174" y="119736"/>
                  </a:lnTo>
                  <a:lnTo>
                    <a:pt x="22116" y="109736"/>
                  </a:lnTo>
                  <a:lnTo>
                    <a:pt x="0" y="64473"/>
                  </a:lnTo>
                </a:path>
              </a:pathLst>
            </a:cu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marL="0" marR="0" lvl="0" indent="-11938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Y</a:t>
              </a:r>
            </a:p>
          </p:txBody>
        </p:sp>
        <p:sp>
          <p:nvSpPr>
            <p:cNvPr id="304" name="Shape 1344"/>
            <p:cNvSpPr/>
            <p:nvPr/>
          </p:nvSpPr>
          <p:spPr>
            <a:xfrm>
              <a:off x="8120903" y="1015832"/>
              <a:ext cx="301417" cy="2014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ME</a:t>
              </a:r>
            </a:p>
          </p:txBody>
        </p:sp>
        <p:sp>
          <p:nvSpPr>
            <p:cNvPr id="305" name="Shape 1345"/>
            <p:cNvSpPr/>
            <p:nvPr/>
          </p:nvSpPr>
          <p:spPr>
            <a:xfrm>
              <a:off x="7688479" y="740456"/>
              <a:ext cx="294738" cy="227269"/>
            </a:xfrm>
            <a:prstGeom prst="rect">
              <a:avLst/>
            </a:prstGeom>
            <a:solidFill>
              <a:srgbClr val="D5D1C5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45700" rIns="0" bIns="45700" anchor="t" anchorCtr="0">
              <a:noAutofit/>
            </a:bodyPr>
            <a:lstStyle/>
            <a:p>
              <a:pPr indent="-11938" algn="ctr">
                <a:buClr>
                  <a:srgbClr val="000000"/>
                </a:buClr>
                <a:buSzPts val="188"/>
              </a:pPr>
              <a:r>
                <a:rPr lang="en-US" sz="700" b="1" dirty="0"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NH</a:t>
              </a:r>
            </a:p>
          </p:txBody>
        </p:sp>
        <p:sp>
          <p:nvSpPr>
            <p:cNvPr id="306" name="Shape 1346"/>
            <p:cNvSpPr/>
            <p:nvPr/>
          </p:nvSpPr>
          <p:spPr>
            <a:xfrm>
              <a:off x="7439136" y="1650677"/>
              <a:ext cx="289511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NY</a:t>
              </a:r>
            </a:p>
          </p:txBody>
        </p:sp>
        <p:sp>
          <p:nvSpPr>
            <p:cNvPr id="307" name="Shape 1347"/>
            <p:cNvSpPr/>
            <p:nvPr/>
          </p:nvSpPr>
          <p:spPr>
            <a:xfrm>
              <a:off x="7197314" y="2029216"/>
              <a:ext cx="289511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PA</a:t>
              </a:r>
            </a:p>
          </p:txBody>
        </p:sp>
        <p:sp>
          <p:nvSpPr>
            <p:cNvPr id="308" name="Shape 1348"/>
            <p:cNvSpPr>
              <a:spLocks/>
            </p:cNvSpPr>
            <p:nvPr/>
          </p:nvSpPr>
          <p:spPr>
            <a:xfrm>
              <a:off x="8783583" y="2470466"/>
              <a:ext cx="603515" cy="242531"/>
            </a:xfrm>
            <a:prstGeom prst="rect">
              <a:avLst/>
            </a:prstGeom>
            <a:pattFill prst="ltVert">
              <a:fgClr>
                <a:srgbClr val="00FF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indent="-11938" algn="ctr">
                <a:buClr>
                  <a:srgbClr val="000000"/>
                </a:buClr>
                <a:buSzPts val="188"/>
              </a:pPr>
              <a:r>
                <a:rPr lang="en-US" sz="700" b="1" dirty="0">
                  <a:latin typeface="Arial" panose="020B0604020202020204" pitchFamily="34" charset="0"/>
                  <a:cs typeface="Arial" panose="020B0604020202020204" pitchFamily="34" charset="0"/>
                  <a:sym typeface="Georgia"/>
                </a:rPr>
                <a:t>NJ</a:t>
              </a:r>
            </a:p>
          </p:txBody>
        </p:sp>
        <p:sp>
          <p:nvSpPr>
            <p:cNvPr id="309" name="Shape 1349"/>
            <p:cNvSpPr/>
            <p:nvPr/>
          </p:nvSpPr>
          <p:spPr>
            <a:xfrm>
              <a:off x="7220505" y="2600684"/>
              <a:ext cx="289511" cy="201410"/>
            </a:xfrm>
            <a:prstGeom prst="rect">
              <a:avLst/>
            </a:prstGeom>
            <a:pattFill prst="ltHorz">
              <a:fgClr>
                <a:srgbClr val="0066FF"/>
              </a:fgClr>
              <a:bgClr>
                <a:schemeClr val="bg1"/>
              </a:bgClr>
            </a:pattFill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VA</a:t>
              </a:r>
            </a:p>
          </p:txBody>
        </p:sp>
        <p:sp>
          <p:nvSpPr>
            <p:cNvPr id="310" name="Shape 1350"/>
            <p:cNvSpPr/>
            <p:nvPr/>
          </p:nvSpPr>
          <p:spPr>
            <a:xfrm>
              <a:off x="7145482" y="2921914"/>
              <a:ext cx="294738" cy="2014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NC</a:t>
              </a:r>
            </a:p>
          </p:txBody>
        </p:sp>
        <p:sp>
          <p:nvSpPr>
            <p:cNvPr id="311" name="Shape 1351"/>
            <p:cNvSpPr/>
            <p:nvPr/>
          </p:nvSpPr>
          <p:spPr>
            <a:xfrm>
              <a:off x="6999232" y="3257344"/>
              <a:ext cx="289511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SC</a:t>
              </a:r>
            </a:p>
          </p:txBody>
        </p:sp>
        <p:sp>
          <p:nvSpPr>
            <p:cNvPr id="312" name="Shape 1352"/>
            <p:cNvSpPr/>
            <p:nvPr/>
          </p:nvSpPr>
          <p:spPr>
            <a:xfrm>
              <a:off x="6639621" y="3525328"/>
              <a:ext cx="301417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GA</a:t>
              </a:r>
            </a:p>
          </p:txBody>
        </p:sp>
        <p:sp>
          <p:nvSpPr>
            <p:cNvPr id="313" name="Shape 1353"/>
            <p:cNvSpPr/>
            <p:nvPr/>
          </p:nvSpPr>
          <p:spPr>
            <a:xfrm>
              <a:off x="5611252" y="2332699"/>
              <a:ext cx="240147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IL</a:t>
              </a:r>
            </a:p>
          </p:txBody>
        </p:sp>
        <p:sp>
          <p:nvSpPr>
            <p:cNvPr id="314" name="Shape 1354"/>
            <p:cNvSpPr/>
            <p:nvPr/>
          </p:nvSpPr>
          <p:spPr>
            <a:xfrm>
              <a:off x="6567138" y="2250388"/>
              <a:ext cx="141295" cy="12773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OH</a:t>
              </a:r>
            </a:p>
          </p:txBody>
        </p:sp>
        <p:sp>
          <p:nvSpPr>
            <p:cNvPr id="315" name="Shape 1355"/>
            <p:cNvSpPr/>
            <p:nvPr/>
          </p:nvSpPr>
          <p:spPr>
            <a:xfrm>
              <a:off x="6041927" y="2320275"/>
              <a:ext cx="250309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IN</a:t>
              </a:r>
            </a:p>
          </p:txBody>
        </p:sp>
        <p:sp>
          <p:nvSpPr>
            <p:cNvPr id="316" name="Shape 1356"/>
            <p:cNvSpPr/>
            <p:nvPr/>
          </p:nvSpPr>
          <p:spPr>
            <a:xfrm>
              <a:off x="5444446" y="1583752"/>
              <a:ext cx="274121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WI</a:t>
              </a:r>
            </a:p>
          </p:txBody>
        </p:sp>
        <p:sp>
          <p:nvSpPr>
            <p:cNvPr id="317" name="Shape 1357"/>
            <p:cNvSpPr/>
            <p:nvPr/>
          </p:nvSpPr>
          <p:spPr>
            <a:xfrm>
              <a:off x="6284194" y="2721368"/>
              <a:ext cx="289511" cy="201410"/>
            </a:xfrm>
            <a:prstGeom prst="rect">
              <a:avLst/>
            </a:prstGeom>
            <a:solidFill>
              <a:srgbClr val="D5D1C5">
                <a:alpha val="0"/>
              </a:srgbClr>
            </a:solidFill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KY</a:t>
              </a:r>
            </a:p>
          </p:txBody>
        </p:sp>
        <p:sp>
          <p:nvSpPr>
            <p:cNvPr id="318" name="Shape 1358"/>
            <p:cNvSpPr/>
            <p:nvPr/>
          </p:nvSpPr>
          <p:spPr>
            <a:xfrm>
              <a:off x="6062578" y="3040822"/>
              <a:ext cx="284574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TN**</a:t>
              </a:r>
            </a:p>
          </p:txBody>
        </p:sp>
        <p:sp>
          <p:nvSpPr>
            <p:cNvPr id="319" name="Shape 1359"/>
            <p:cNvSpPr/>
            <p:nvPr/>
          </p:nvSpPr>
          <p:spPr>
            <a:xfrm>
              <a:off x="6091565" y="3546626"/>
              <a:ext cx="284574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AL</a:t>
              </a:r>
            </a:p>
          </p:txBody>
        </p:sp>
        <p:sp>
          <p:nvSpPr>
            <p:cNvPr id="320" name="Shape 1360"/>
            <p:cNvSpPr/>
            <p:nvPr/>
          </p:nvSpPr>
          <p:spPr>
            <a:xfrm>
              <a:off x="5621180" y="3569699"/>
              <a:ext cx="301417" cy="201410"/>
            </a:xfrm>
            <a:prstGeom prst="rect">
              <a:avLst/>
            </a:prstGeom>
            <a:solidFill>
              <a:srgbClr val="D5D1C5"/>
            </a:solidFill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MS</a:t>
              </a:r>
            </a:p>
          </p:txBody>
        </p:sp>
        <p:sp>
          <p:nvSpPr>
            <p:cNvPr id="321" name="Shape 1361"/>
            <p:cNvSpPr/>
            <p:nvPr/>
          </p:nvSpPr>
          <p:spPr>
            <a:xfrm>
              <a:off x="5157878" y="3257344"/>
              <a:ext cx="294738" cy="201410"/>
            </a:xfrm>
            <a:prstGeom prst="rect">
              <a:avLst/>
            </a:prstGeom>
            <a:solidFill>
              <a:srgbClr val="D5D1C5"/>
            </a:solidFill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AR</a:t>
              </a:r>
            </a:p>
          </p:txBody>
        </p:sp>
        <p:sp>
          <p:nvSpPr>
            <p:cNvPr id="322" name="Shape 1362"/>
            <p:cNvSpPr/>
            <p:nvPr/>
          </p:nvSpPr>
          <p:spPr>
            <a:xfrm>
              <a:off x="5185206" y="3896253"/>
              <a:ext cx="284574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LA</a:t>
              </a:r>
            </a:p>
          </p:txBody>
        </p:sp>
        <p:sp>
          <p:nvSpPr>
            <p:cNvPr id="323" name="Shape 1363"/>
            <p:cNvSpPr/>
            <p:nvPr/>
          </p:nvSpPr>
          <p:spPr>
            <a:xfrm>
              <a:off x="4123908" y="3858983"/>
              <a:ext cx="279347" cy="201410"/>
            </a:xfrm>
            <a:prstGeom prst="rect">
              <a:avLst/>
            </a:prstGeom>
            <a:solidFill>
              <a:srgbClr val="D5D1C5"/>
            </a:solidFill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TX</a:t>
              </a:r>
            </a:p>
          </p:txBody>
        </p:sp>
        <p:sp>
          <p:nvSpPr>
            <p:cNvPr id="324" name="Shape 1364"/>
            <p:cNvSpPr/>
            <p:nvPr/>
          </p:nvSpPr>
          <p:spPr>
            <a:xfrm>
              <a:off x="4482920" y="3170380"/>
              <a:ext cx="301417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OK</a:t>
              </a:r>
            </a:p>
          </p:txBody>
        </p:sp>
        <p:sp>
          <p:nvSpPr>
            <p:cNvPr id="325" name="Shape 1365"/>
            <p:cNvSpPr/>
            <p:nvPr/>
          </p:nvSpPr>
          <p:spPr>
            <a:xfrm>
              <a:off x="5142709" y="2680546"/>
              <a:ext cx="313323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MO***</a:t>
              </a:r>
            </a:p>
          </p:txBody>
        </p:sp>
        <p:sp>
          <p:nvSpPr>
            <p:cNvPr id="326" name="Shape 1366"/>
            <p:cNvSpPr/>
            <p:nvPr/>
          </p:nvSpPr>
          <p:spPr>
            <a:xfrm>
              <a:off x="4302390" y="2634407"/>
              <a:ext cx="289511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KS</a:t>
              </a:r>
            </a:p>
          </p:txBody>
        </p:sp>
        <p:sp>
          <p:nvSpPr>
            <p:cNvPr id="327" name="Shape 1367"/>
            <p:cNvSpPr/>
            <p:nvPr/>
          </p:nvSpPr>
          <p:spPr>
            <a:xfrm>
              <a:off x="5005123" y="2032764"/>
              <a:ext cx="250309" cy="201410"/>
            </a:xfrm>
            <a:prstGeom prst="rect">
              <a:avLst/>
            </a:prstGeom>
            <a:solidFill>
              <a:srgbClr val="D5D1C5"/>
            </a:solidFill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IA*</a:t>
              </a:r>
            </a:p>
          </p:txBody>
        </p:sp>
        <p:sp>
          <p:nvSpPr>
            <p:cNvPr id="328" name="Shape 1368"/>
            <p:cNvSpPr/>
            <p:nvPr/>
          </p:nvSpPr>
          <p:spPr>
            <a:xfrm>
              <a:off x="4818126" y="1330991"/>
              <a:ext cx="306644" cy="2014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MN</a:t>
              </a:r>
            </a:p>
          </p:txBody>
        </p:sp>
        <p:sp>
          <p:nvSpPr>
            <p:cNvPr id="329" name="Shape 1369"/>
            <p:cNvSpPr/>
            <p:nvPr/>
          </p:nvSpPr>
          <p:spPr>
            <a:xfrm>
              <a:off x="4089007" y="1117604"/>
              <a:ext cx="294738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ND</a:t>
              </a:r>
            </a:p>
          </p:txBody>
        </p:sp>
        <p:sp>
          <p:nvSpPr>
            <p:cNvPr id="330" name="Shape 1370"/>
            <p:cNvSpPr/>
            <p:nvPr/>
          </p:nvSpPr>
          <p:spPr>
            <a:xfrm>
              <a:off x="4199227" y="2115505"/>
              <a:ext cx="129522" cy="12773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NE</a:t>
              </a:r>
            </a:p>
          </p:txBody>
        </p:sp>
        <p:sp>
          <p:nvSpPr>
            <p:cNvPr id="331" name="Shape 1371"/>
            <p:cNvSpPr/>
            <p:nvPr/>
          </p:nvSpPr>
          <p:spPr>
            <a:xfrm>
              <a:off x="3103687" y="3241369"/>
              <a:ext cx="306644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NM</a:t>
              </a:r>
            </a:p>
          </p:txBody>
        </p:sp>
        <p:sp>
          <p:nvSpPr>
            <p:cNvPr id="332" name="Shape 1372"/>
            <p:cNvSpPr/>
            <p:nvPr/>
          </p:nvSpPr>
          <p:spPr>
            <a:xfrm>
              <a:off x="2255497" y="3186352"/>
              <a:ext cx="284574" cy="2014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AZ</a:t>
              </a:r>
            </a:p>
          </p:txBody>
        </p:sp>
        <p:sp>
          <p:nvSpPr>
            <p:cNvPr id="333" name="Shape 1373"/>
            <p:cNvSpPr/>
            <p:nvPr/>
          </p:nvSpPr>
          <p:spPr>
            <a:xfrm>
              <a:off x="3274118" y="2488875"/>
              <a:ext cx="301417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CO</a:t>
              </a:r>
            </a:p>
          </p:txBody>
        </p:sp>
        <p:sp>
          <p:nvSpPr>
            <p:cNvPr id="334" name="Shape 1374"/>
            <p:cNvSpPr/>
            <p:nvPr/>
          </p:nvSpPr>
          <p:spPr>
            <a:xfrm>
              <a:off x="2429425" y="2362867"/>
              <a:ext cx="284574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UT</a:t>
              </a:r>
            </a:p>
          </p:txBody>
        </p:sp>
        <p:sp>
          <p:nvSpPr>
            <p:cNvPr id="335" name="Shape 1375"/>
            <p:cNvSpPr/>
            <p:nvPr/>
          </p:nvSpPr>
          <p:spPr>
            <a:xfrm>
              <a:off x="3154846" y="1781852"/>
              <a:ext cx="151388" cy="12773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WY</a:t>
              </a:r>
            </a:p>
          </p:txBody>
        </p:sp>
        <p:sp>
          <p:nvSpPr>
            <p:cNvPr id="336" name="Shape 1376"/>
            <p:cNvSpPr/>
            <p:nvPr/>
          </p:nvSpPr>
          <p:spPr>
            <a:xfrm>
              <a:off x="2974990" y="1117604"/>
              <a:ext cx="296480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MT</a:t>
              </a:r>
            </a:p>
          </p:txBody>
        </p:sp>
        <p:sp>
          <p:nvSpPr>
            <p:cNvPr id="337" name="Shape 1377"/>
            <p:cNvSpPr/>
            <p:nvPr/>
          </p:nvSpPr>
          <p:spPr>
            <a:xfrm>
              <a:off x="1731357" y="750721"/>
              <a:ext cx="156435" cy="12773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WA</a:t>
              </a:r>
            </a:p>
          </p:txBody>
        </p:sp>
        <p:sp>
          <p:nvSpPr>
            <p:cNvPr id="338" name="Shape 1378"/>
            <p:cNvSpPr/>
            <p:nvPr/>
          </p:nvSpPr>
          <p:spPr>
            <a:xfrm>
              <a:off x="1391836" y="1333513"/>
              <a:ext cx="301417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OR</a:t>
              </a:r>
            </a:p>
          </p:txBody>
        </p:sp>
        <p:sp>
          <p:nvSpPr>
            <p:cNvPr id="339" name="Shape 1379"/>
            <p:cNvSpPr/>
            <p:nvPr/>
          </p:nvSpPr>
          <p:spPr>
            <a:xfrm>
              <a:off x="2203925" y="1518086"/>
              <a:ext cx="250309" cy="201410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ID</a:t>
              </a:r>
            </a:p>
          </p:txBody>
        </p:sp>
        <p:sp>
          <p:nvSpPr>
            <p:cNvPr id="340" name="Shape 1380"/>
            <p:cNvSpPr/>
            <p:nvPr/>
          </p:nvSpPr>
          <p:spPr>
            <a:xfrm>
              <a:off x="1772943" y="2115505"/>
              <a:ext cx="129522" cy="12773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NV</a:t>
              </a:r>
            </a:p>
          </p:txBody>
        </p:sp>
        <p:sp>
          <p:nvSpPr>
            <p:cNvPr id="341" name="Shape 1381"/>
            <p:cNvSpPr/>
            <p:nvPr/>
          </p:nvSpPr>
          <p:spPr>
            <a:xfrm>
              <a:off x="1188931" y="2455156"/>
              <a:ext cx="294738" cy="201410"/>
            </a:xfrm>
            <a:prstGeom prst="rect">
              <a:avLst/>
            </a:prstGeom>
            <a:solidFill>
              <a:srgbClr val="D5D1C5"/>
            </a:solidFill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CA</a:t>
              </a:r>
            </a:p>
          </p:txBody>
        </p:sp>
        <p:sp>
          <p:nvSpPr>
            <p:cNvPr id="342" name="Shape 1382"/>
            <p:cNvSpPr>
              <a:spLocks/>
            </p:cNvSpPr>
            <p:nvPr/>
          </p:nvSpPr>
          <p:spPr>
            <a:xfrm>
              <a:off x="8783583" y="2165488"/>
              <a:ext cx="598874" cy="208815"/>
            </a:xfrm>
            <a:prstGeom prst="rect">
              <a:avLst/>
            </a:pr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indent="-11938" algn="ctr">
                <a:buClr>
                  <a:srgbClr val="000000"/>
                </a:buClr>
                <a:buSzPts val="188"/>
              </a:pPr>
              <a:r>
                <a:rPr lang="en-US" sz="700" b="1" dirty="0">
                  <a:latin typeface="Arial" panose="020B0604020202020204" pitchFamily="34" charset="0"/>
                  <a:cs typeface="Arial" panose="020B0604020202020204" pitchFamily="34" charset="0"/>
                  <a:sym typeface="Georgia"/>
                </a:rPr>
                <a:t>RI</a:t>
              </a:r>
            </a:p>
          </p:txBody>
        </p:sp>
        <p:cxnSp>
          <p:nvCxnSpPr>
            <p:cNvPr id="343" name="Shape 1383"/>
            <p:cNvCxnSpPr/>
            <p:nvPr/>
          </p:nvCxnSpPr>
          <p:spPr>
            <a:xfrm rot="10800000">
              <a:off x="7698779" y="1176183"/>
              <a:ext cx="144320" cy="175264"/>
            </a:xfrm>
            <a:prstGeom prst="straightConnector1">
              <a:avLst/>
            </a:prstGeom>
            <a:solidFill>
              <a:srgbClr val="0066FF"/>
            </a:solidFill>
            <a:ln w="12700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cxnSp>
          <p:nvCxnSpPr>
            <p:cNvPr id="344" name="Shape 1384"/>
            <p:cNvCxnSpPr/>
            <p:nvPr/>
          </p:nvCxnSpPr>
          <p:spPr>
            <a:xfrm rot="10800000">
              <a:off x="7863314" y="1031639"/>
              <a:ext cx="167550" cy="279560"/>
            </a:xfrm>
            <a:prstGeom prst="straightConnector1">
              <a:avLst/>
            </a:prstGeom>
            <a:solidFill>
              <a:srgbClr val="0066FF"/>
            </a:solidFill>
            <a:ln w="12700" cap="flat" cmpd="sng">
              <a:solidFill>
                <a:schemeClr val="dk1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sp>
          <p:nvSpPr>
            <p:cNvPr id="345" name="Shape 1385"/>
            <p:cNvSpPr/>
            <p:nvPr/>
          </p:nvSpPr>
          <p:spPr>
            <a:xfrm>
              <a:off x="7413489" y="1007211"/>
              <a:ext cx="301417" cy="201410"/>
            </a:xfrm>
            <a:prstGeom prst="rect">
              <a:avLst/>
            </a:pr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45700" rIns="0" bIns="45700" anchor="ctr" anchorCtr="0">
              <a:noAutofit/>
            </a:bodyPr>
            <a:lstStyle/>
            <a:p>
              <a:pPr indent="-11938" algn="ctr">
                <a:buClr>
                  <a:srgbClr val="000000"/>
                </a:buClr>
                <a:buSzPts val="188"/>
              </a:pPr>
              <a:r>
                <a:rPr lang="en-US" sz="700" b="1" dirty="0"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VT</a:t>
              </a:r>
            </a:p>
          </p:txBody>
        </p:sp>
        <p:sp>
          <p:nvSpPr>
            <p:cNvPr id="346" name="Shape 1386"/>
            <p:cNvSpPr>
              <a:spLocks/>
            </p:cNvSpPr>
            <p:nvPr/>
          </p:nvSpPr>
          <p:spPr>
            <a:xfrm>
              <a:off x="8783583" y="2842484"/>
              <a:ext cx="603515" cy="208815"/>
            </a:xfrm>
            <a:prstGeom prst="rect">
              <a:avLst/>
            </a:prstGeom>
            <a:solidFill>
              <a:srgbClr val="00FFFF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indent="-11938" algn="ctr">
                <a:buClr>
                  <a:srgbClr val="000000"/>
                </a:buClr>
                <a:buSzPts val="188"/>
              </a:pPr>
              <a:r>
                <a:rPr lang="en-US" sz="700" b="1" dirty="0">
                  <a:latin typeface="Arial" panose="020B0604020202020204" pitchFamily="34" charset="0"/>
                  <a:cs typeface="Arial" panose="020B0604020202020204" pitchFamily="34" charset="0"/>
                  <a:sym typeface="Georgia"/>
                </a:rPr>
                <a:t>DE</a:t>
              </a:r>
            </a:p>
          </p:txBody>
        </p:sp>
        <p:sp>
          <p:nvSpPr>
            <p:cNvPr id="347" name="Shape 1387"/>
            <p:cNvSpPr/>
            <p:nvPr/>
          </p:nvSpPr>
          <p:spPr>
            <a:xfrm>
              <a:off x="6790790" y="2545991"/>
              <a:ext cx="316227" cy="19451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WV</a:t>
              </a:r>
            </a:p>
          </p:txBody>
        </p:sp>
        <p:sp>
          <p:nvSpPr>
            <p:cNvPr id="348" name="Shape 1388"/>
            <p:cNvSpPr txBox="1">
              <a:spLocks/>
            </p:cNvSpPr>
            <p:nvPr/>
          </p:nvSpPr>
          <p:spPr>
            <a:xfrm>
              <a:off x="8783583" y="1885460"/>
              <a:ext cx="593240" cy="208815"/>
            </a:xfrm>
            <a:prstGeom prst="rect">
              <a:avLst/>
            </a:prstGeom>
            <a:pattFill prst="ltVert">
              <a:fgClr>
                <a:srgbClr val="00FF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>
              <a:defPPr>
                <a:defRPr lang="en-US"/>
              </a:defPPr>
              <a:lvl1pPr indent="-11938" algn="ctr">
                <a:buClr>
                  <a:srgbClr val="000000"/>
                </a:buClr>
                <a:buSzPts val="188"/>
                <a:defRPr sz="700" b="1"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en-US" dirty="0">
                  <a:sym typeface="Arial"/>
                </a:rPr>
                <a:t>MA</a:t>
              </a:r>
            </a:p>
          </p:txBody>
        </p:sp>
        <p:sp>
          <p:nvSpPr>
            <p:cNvPr id="349" name="Shape 1389"/>
            <p:cNvSpPr>
              <a:spLocks/>
            </p:cNvSpPr>
            <p:nvPr/>
          </p:nvSpPr>
          <p:spPr>
            <a:xfrm>
              <a:off x="8089365" y="2477684"/>
              <a:ext cx="610526" cy="241594"/>
            </a:xfrm>
            <a:prstGeom prst="rect">
              <a:avLst/>
            </a:prstGeom>
            <a:pattFill prst="ltVert">
              <a:fgClr>
                <a:srgbClr val="00FFFF"/>
              </a:fgClr>
              <a:bgClr>
                <a:schemeClr val="bg1"/>
              </a:bgClr>
            </a:patt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/>
            <a:p>
              <a:pPr indent="-11938" algn="ctr">
                <a:buClr>
                  <a:srgbClr val="000000"/>
                </a:buClr>
                <a:buSzPts val="188"/>
              </a:pPr>
              <a:r>
                <a:rPr lang="en-US" sz="700" b="1" dirty="0"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MD</a:t>
              </a:r>
            </a:p>
          </p:txBody>
        </p:sp>
        <p:sp>
          <p:nvSpPr>
            <p:cNvPr id="350" name="Shape 1390"/>
            <p:cNvSpPr txBox="1">
              <a:spLocks/>
            </p:cNvSpPr>
            <p:nvPr/>
          </p:nvSpPr>
          <p:spPr>
            <a:xfrm>
              <a:off x="8093763" y="2156287"/>
              <a:ext cx="588671" cy="208815"/>
            </a:xfrm>
            <a:prstGeom prst="rect">
              <a:avLst/>
            </a:prstGeom>
            <a:solidFill>
              <a:srgbClr val="00B05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noAutofit/>
            </a:bodyPr>
            <a:lstStyle>
              <a:defPPr>
                <a:defRPr lang="en-US"/>
              </a:defPPr>
              <a:lvl1pPr marR="0" lvl="0" indent="-11938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  <a:buFontTx/>
                <a:buNone/>
                <a:tabLst/>
                <a:defRPr kumimoji="0" sz="700" b="1" i="0" u="none" strike="noStrike" cap="none" spc="0" normalizeH="0" baseline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 algn="ctr"/>
              <a:r>
                <a:rPr lang="en-US" dirty="0">
                  <a:solidFill>
                    <a:schemeClr val="tx1"/>
                  </a:solidFill>
                  <a:sym typeface="Arial"/>
                </a:rPr>
                <a:t>CT</a:t>
              </a:r>
            </a:p>
          </p:txBody>
        </p:sp>
        <p:sp>
          <p:nvSpPr>
            <p:cNvPr id="351" name="Shape 1418"/>
            <p:cNvSpPr/>
            <p:nvPr/>
          </p:nvSpPr>
          <p:spPr>
            <a:xfrm>
              <a:off x="4135920" y="1560794"/>
              <a:ext cx="267442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SD</a:t>
              </a:r>
            </a:p>
          </p:txBody>
        </p:sp>
        <p:sp>
          <p:nvSpPr>
            <p:cNvPr id="352" name="Shape 1419"/>
            <p:cNvSpPr/>
            <p:nvPr/>
          </p:nvSpPr>
          <p:spPr>
            <a:xfrm>
              <a:off x="7008156" y="4253072"/>
              <a:ext cx="301417" cy="22155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FL</a:t>
              </a:r>
            </a:p>
          </p:txBody>
        </p:sp>
        <p:sp>
          <p:nvSpPr>
            <p:cNvPr id="353" name="Shape 1420"/>
            <p:cNvSpPr/>
            <p:nvPr/>
          </p:nvSpPr>
          <p:spPr>
            <a:xfrm>
              <a:off x="6203172" y="1761935"/>
              <a:ext cx="274121" cy="2014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anchor="ctr" anchorCtr="1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  <a:buFontTx/>
                <a:buNone/>
                <a:tabLst/>
                <a:defRPr/>
              </a:pPr>
              <a:r>
                <a:rPr kumimoji="0" lang="en-US" sz="7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MI</a:t>
              </a:r>
            </a:p>
          </p:txBody>
        </p:sp>
        <p:grpSp>
          <p:nvGrpSpPr>
            <p:cNvPr id="354" name="Group 353"/>
            <p:cNvGrpSpPr/>
            <p:nvPr/>
          </p:nvGrpSpPr>
          <p:grpSpPr>
            <a:xfrm>
              <a:off x="1998403" y="4266828"/>
              <a:ext cx="1068804" cy="827135"/>
              <a:chOff x="1905753" y="4627477"/>
              <a:chExt cx="818547" cy="640221"/>
            </a:xfrm>
            <a:solidFill>
              <a:srgbClr val="D5D1C5"/>
            </a:solidFill>
          </p:grpSpPr>
          <p:grpSp>
            <p:nvGrpSpPr>
              <p:cNvPr id="355" name="Group 354"/>
              <p:cNvGrpSpPr/>
              <p:nvPr/>
            </p:nvGrpSpPr>
            <p:grpSpPr>
              <a:xfrm>
                <a:off x="1905753" y="4824401"/>
                <a:ext cx="682156" cy="443297"/>
                <a:chOff x="3486903" y="5157403"/>
                <a:chExt cx="451743" cy="293564"/>
              </a:xfrm>
              <a:grpFill/>
            </p:grpSpPr>
            <p:sp>
              <p:nvSpPr>
                <p:cNvPr id="358" name="Freeform 26"/>
                <p:cNvSpPr>
                  <a:spLocks/>
                </p:cNvSpPr>
                <p:nvPr/>
              </p:nvSpPr>
              <p:spPr bwMode="auto">
                <a:xfrm>
                  <a:off x="3520190" y="5157403"/>
                  <a:ext cx="38042" cy="37880"/>
                </a:xfrm>
                <a:custGeom>
                  <a:avLst/>
                  <a:gdLst>
                    <a:gd name="T0" fmla="*/ 0 w 24"/>
                    <a:gd name="T1" fmla="*/ 12 h 24"/>
                    <a:gd name="T2" fmla="*/ 0 w 24"/>
                    <a:gd name="T3" fmla="*/ 6 h 24"/>
                    <a:gd name="T4" fmla="*/ 12 w 24"/>
                    <a:gd name="T5" fmla="*/ 0 h 24"/>
                    <a:gd name="T6" fmla="*/ 24 w 24"/>
                    <a:gd name="T7" fmla="*/ 0 h 24"/>
                    <a:gd name="T8" fmla="*/ 24 w 24"/>
                    <a:gd name="T9" fmla="*/ 0 h 24"/>
                    <a:gd name="T10" fmla="*/ 24 w 24"/>
                    <a:gd name="T11" fmla="*/ 12 h 24"/>
                    <a:gd name="T12" fmla="*/ 24 w 24"/>
                    <a:gd name="T13" fmla="*/ 12 h 24"/>
                    <a:gd name="T14" fmla="*/ 18 w 24"/>
                    <a:gd name="T15" fmla="*/ 24 h 24"/>
                    <a:gd name="T16" fmla="*/ 18 w 24"/>
                    <a:gd name="T17" fmla="*/ 24 h 24"/>
                    <a:gd name="T18" fmla="*/ 12 w 24"/>
                    <a:gd name="T19" fmla="*/ 24 h 24"/>
                    <a:gd name="T20" fmla="*/ 0 w 24"/>
                    <a:gd name="T21" fmla="*/ 18 h 24"/>
                    <a:gd name="T22" fmla="*/ 0 w 24"/>
                    <a:gd name="T23" fmla="*/ 12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0" y="12"/>
                      </a:moveTo>
                      <a:lnTo>
                        <a:pt x="0" y="6"/>
                      </a:lnTo>
                      <a:lnTo>
                        <a:pt x="12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18" y="24"/>
                      </a:lnTo>
                      <a:lnTo>
                        <a:pt x="18" y="24"/>
                      </a:lnTo>
                      <a:lnTo>
                        <a:pt x="12" y="24"/>
                      </a:lnTo>
                      <a:lnTo>
                        <a:pt x="0" y="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9525" cmpd="sng">
                  <a:solidFill>
                    <a:srgbClr val="968C6D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59" name="Freeform 27"/>
                <p:cNvSpPr>
                  <a:spLocks/>
                </p:cNvSpPr>
                <p:nvPr/>
              </p:nvSpPr>
              <p:spPr bwMode="auto">
                <a:xfrm>
                  <a:off x="3653335" y="5204752"/>
                  <a:ext cx="47552" cy="47350"/>
                </a:xfrm>
                <a:custGeom>
                  <a:avLst/>
                  <a:gdLst>
                    <a:gd name="T0" fmla="*/ 6 w 30"/>
                    <a:gd name="T1" fmla="*/ 6 h 30"/>
                    <a:gd name="T2" fmla="*/ 6 w 30"/>
                    <a:gd name="T3" fmla="*/ 6 h 30"/>
                    <a:gd name="T4" fmla="*/ 6 w 30"/>
                    <a:gd name="T5" fmla="*/ 0 h 30"/>
                    <a:gd name="T6" fmla="*/ 12 w 30"/>
                    <a:gd name="T7" fmla="*/ 0 h 30"/>
                    <a:gd name="T8" fmla="*/ 18 w 30"/>
                    <a:gd name="T9" fmla="*/ 12 h 30"/>
                    <a:gd name="T10" fmla="*/ 24 w 30"/>
                    <a:gd name="T11" fmla="*/ 18 h 30"/>
                    <a:gd name="T12" fmla="*/ 30 w 30"/>
                    <a:gd name="T13" fmla="*/ 24 h 30"/>
                    <a:gd name="T14" fmla="*/ 24 w 30"/>
                    <a:gd name="T15" fmla="*/ 30 h 30"/>
                    <a:gd name="T16" fmla="*/ 24 w 30"/>
                    <a:gd name="T17" fmla="*/ 30 h 30"/>
                    <a:gd name="T18" fmla="*/ 12 w 30"/>
                    <a:gd name="T19" fmla="*/ 24 h 30"/>
                    <a:gd name="T20" fmla="*/ 12 w 30"/>
                    <a:gd name="T21" fmla="*/ 24 h 30"/>
                    <a:gd name="T22" fmla="*/ 12 w 30"/>
                    <a:gd name="T23" fmla="*/ 24 h 30"/>
                    <a:gd name="T24" fmla="*/ 6 w 30"/>
                    <a:gd name="T25" fmla="*/ 24 h 30"/>
                    <a:gd name="T26" fmla="*/ 6 w 30"/>
                    <a:gd name="T27" fmla="*/ 24 h 30"/>
                    <a:gd name="T28" fmla="*/ 0 w 30"/>
                    <a:gd name="T29" fmla="*/ 18 h 30"/>
                    <a:gd name="T30" fmla="*/ 0 w 30"/>
                    <a:gd name="T31" fmla="*/ 18 h 30"/>
                    <a:gd name="T32" fmla="*/ 0 w 30"/>
                    <a:gd name="T33" fmla="*/ 6 h 30"/>
                    <a:gd name="T34" fmla="*/ 0 w 30"/>
                    <a:gd name="T35" fmla="*/ 6 h 30"/>
                    <a:gd name="T36" fmla="*/ 6 w 30"/>
                    <a:gd name="T37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" h="30">
                      <a:moveTo>
                        <a:pt x="6" y="6"/>
                      </a:move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12" y="0"/>
                      </a:lnTo>
                      <a:lnTo>
                        <a:pt x="18" y="12"/>
                      </a:lnTo>
                      <a:lnTo>
                        <a:pt x="24" y="18"/>
                      </a:lnTo>
                      <a:lnTo>
                        <a:pt x="30" y="24"/>
                      </a:lnTo>
                      <a:lnTo>
                        <a:pt x="24" y="30"/>
                      </a:lnTo>
                      <a:lnTo>
                        <a:pt x="24" y="30"/>
                      </a:lnTo>
                      <a:lnTo>
                        <a:pt x="12" y="24"/>
                      </a:lnTo>
                      <a:lnTo>
                        <a:pt x="12" y="24"/>
                      </a:lnTo>
                      <a:lnTo>
                        <a:pt x="12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9525" cmpd="sng">
                  <a:solidFill>
                    <a:srgbClr val="968C6D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0" name="Freeform 28"/>
                <p:cNvSpPr>
                  <a:spLocks/>
                </p:cNvSpPr>
                <p:nvPr/>
              </p:nvSpPr>
              <p:spPr bwMode="auto">
                <a:xfrm>
                  <a:off x="3729418" y="5242631"/>
                  <a:ext cx="47552" cy="18940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12 h 12"/>
                    <a:gd name="T4" fmla="*/ 0 w 30"/>
                    <a:gd name="T5" fmla="*/ 12 h 12"/>
                    <a:gd name="T6" fmla="*/ 18 w 30"/>
                    <a:gd name="T7" fmla="*/ 12 h 12"/>
                    <a:gd name="T8" fmla="*/ 18 w 30"/>
                    <a:gd name="T9" fmla="*/ 12 h 12"/>
                    <a:gd name="T10" fmla="*/ 24 w 30"/>
                    <a:gd name="T11" fmla="*/ 12 h 12"/>
                    <a:gd name="T12" fmla="*/ 30 w 30"/>
                    <a:gd name="T13" fmla="*/ 12 h 12"/>
                    <a:gd name="T14" fmla="*/ 30 w 30"/>
                    <a:gd name="T15" fmla="*/ 6 h 12"/>
                    <a:gd name="T16" fmla="*/ 18 w 30"/>
                    <a:gd name="T17" fmla="*/ 6 h 12"/>
                    <a:gd name="T18" fmla="*/ 6 w 30"/>
                    <a:gd name="T19" fmla="*/ 6 h 12"/>
                    <a:gd name="T20" fmla="*/ 6 w 30"/>
                    <a:gd name="T21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18" y="12"/>
                      </a:lnTo>
                      <a:lnTo>
                        <a:pt x="18" y="12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18" y="6"/>
                      </a:lnTo>
                      <a:lnTo>
                        <a:pt x="6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9525" cmpd="sng">
                  <a:solidFill>
                    <a:srgbClr val="968C6D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1" name="Freeform 29"/>
                <p:cNvSpPr>
                  <a:spLocks/>
                </p:cNvSpPr>
                <p:nvPr/>
              </p:nvSpPr>
              <p:spPr bwMode="auto">
                <a:xfrm>
                  <a:off x="3786480" y="5271041"/>
                  <a:ext cx="57062" cy="37880"/>
                </a:xfrm>
                <a:custGeom>
                  <a:avLst/>
                  <a:gdLst>
                    <a:gd name="T0" fmla="*/ 0 w 36"/>
                    <a:gd name="T1" fmla="*/ 0 h 24"/>
                    <a:gd name="T2" fmla="*/ 0 w 36"/>
                    <a:gd name="T3" fmla="*/ 0 h 24"/>
                    <a:gd name="T4" fmla="*/ 0 w 36"/>
                    <a:gd name="T5" fmla="*/ 0 h 24"/>
                    <a:gd name="T6" fmla="*/ 6 w 36"/>
                    <a:gd name="T7" fmla="*/ 0 h 24"/>
                    <a:gd name="T8" fmla="*/ 12 w 36"/>
                    <a:gd name="T9" fmla="*/ 6 h 24"/>
                    <a:gd name="T10" fmla="*/ 24 w 36"/>
                    <a:gd name="T11" fmla="*/ 6 h 24"/>
                    <a:gd name="T12" fmla="*/ 24 w 36"/>
                    <a:gd name="T13" fmla="*/ 6 h 24"/>
                    <a:gd name="T14" fmla="*/ 30 w 36"/>
                    <a:gd name="T15" fmla="*/ 6 h 24"/>
                    <a:gd name="T16" fmla="*/ 30 w 36"/>
                    <a:gd name="T17" fmla="*/ 12 h 24"/>
                    <a:gd name="T18" fmla="*/ 36 w 36"/>
                    <a:gd name="T19" fmla="*/ 12 h 24"/>
                    <a:gd name="T20" fmla="*/ 36 w 36"/>
                    <a:gd name="T21" fmla="*/ 18 h 24"/>
                    <a:gd name="T22" fmla="*/ 24 w 36"/>
                    <a:gd name="T23" fmla="*/ 18 h 24"/>
                    <a:gd name="T24" fmla="*/ 24 w 36"/>
                    <a:gd name="T25" fmla="*/ 18 h 24"/>
                    <a:gd name="T26" fmla="*/ 18 w 36"/>
                    <a:gd name="T27" fmla="*/ 24 h 24"/>
                    <a:gd name="T28" fmla="*/ 12 w 36"/>
                    <a:gd name="T29" fmla="*/ 24 h 24"/>
                    <a:gd name="T30" fmla="*/ 12 w 36"/>
                    <a:gd name="T31" fmla="*/ 18 h 24"/>
                    <a:gd name="T32" fmla="*/ 12 w 36"/>
                    <a:gd name="T33" fmla="*/ 18 h 24"/>
                    <a:gd name="T34" fmla="*/ 6 w 36"/>
                    <a:gd name="T35" fmla="*/ 12 h 24"/>
                    <a:gd name="T36" fmla="*/ 6 w 36"/>
                    <a:gd name="T37" fmla="*/ 12 h 24"/>
                    <a:gd name="T38" fmla="*/ 0 w 36"/>
                    <a:gd name="T39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6" h="2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2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30" y="12"/>
                      </a:lnTo>
                      <a:lnTo>
                        <a:pt x="36" y="12"/>
                      </a:lnTo>
                      <a:lnTo>
                        <a:pt x="36" y="18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18" y="24"/>
                      </a:lnTo>
                      <a:lnTo>
                        <a:pt x="12" y="24"/>
                      </a:lnTo>
                      <a:lnTo>
                        <a:pt x="12" y="18"/>
                      </a:lnTo>
                      <a:lnTo>
                        <a:pt x="12" y="18"/>
                      </a:lnTo>
                      <a:lnTo>
                        <a:pt x="6" y="12"/>
                      </a:lnTo>
                      <a:lnTo>
                        <a:pt x="6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9525" cmpd="sng">
                  <a:solidFill>
                    <a:srgbClr val="968C6D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2" name="Freeform 30"/>
                <p:cNvSpPr>
                  <a:spLocks/>
                </p:cNvSpPr>
                <p:nvPr/>
              </p:nvSpPr>
              <p:spPr bwMode="auto">
                <a:xfrm>
                  <a:off x="3834032" y="5327859"/>
                  <a:ext cx="104614" cy="123108"/>
                </a:xfrm>
                <a:custGeom>
                  <a:avLst/>
                  <a:gdLst>
                    <a:gd name="T0" fmla="*/ 12 w 66"/>
                    <a:gd name="T1" fmla="*/ 6 h 78"/>
                    <a:gd name="T2" fmla="*/ 12 w 66"/>
                    <a:gd name="T3" fmla="*/ 0 h 78"/>
                    <a:gd name="T4" fmla="*/ 12 w 66"/>
                    <a:gd name="T5" fmla="*/ 0 h 78"/>
                    <a:gd name="T6" fmla="*/ 24 w 66"/>
                    <a:gd name="T7" fmla="*/ 12 h 78"/>
                    <a:gd name="T8" fmla="*/ 24 w 66"/>
                    <a:gd name="T9" fmla="*/ 12 h 78"/>
                    <a:gd name="T10" fmla="*/ 48 w 66"/>
                    <a:gd name="T11" fmla="*/ 24 h 78"/>
                    <a:gd name="T12" fmla="*/ 54 w 66"/>
                    <a:gd name="T13" fmla="*/ 24 h 78"/>
                    <a:gd name="T14" fmla="*/ 54 w 66"/>
                    <a:gd name="T15" fmla="*/ 24 h 78"/>
                    <a:gd name="T16" fmla="*/ 54 w 66"/>
                    <a:gd name="T17" fmla="*/ 30 h 78"/>
                    <a:gd name="T18" fmla="*/ 54 w 66"/>
                    <a:gd name="T19" fmla="*/ 30 h 78"/>
                    <a:gd name="T20" fmla="*/ 60 w 66"/>
                    <a:gd name="T21" fmla="*/ 42 h 78"/>
                    <a:gd name="T22" fmla="*/ 66 w 66"/>
                    <a:gd name="T23" fmla="*/ 42 h 78"/>
                    <a:gd name="T24" fmla="*/ 66 w 66"/>
                    <a:gd name="T25" fmla="*/ 42 h 78"/>
                    <a:gd name="T26" fmla="*/ 66 w 66"/>
                    <a:gd name="T27" fmla="*/ 54 h 78"/>
                    <a:gd name="T28" fmla="*/ 54 w 66"/>
                    <a:gd name="T29" fmla="*/ 60 h 78"/>
                    <a:gd name="T30" fmla="*/ 30 w 66"/>
                    <a:gd name="T31" fmla="*/ 66 h 78"/>
                    <a:gd name="T32" fmla="*/ 24 w 66"/>
                    <a:gd name="T33" fmla="*/ 78 h 78"/>
                    <a:gd name="T34" fmla="*/ 24 w 66"/>
                    <a:gd name="T35" fmla="*/ 78 h 78"/>
                    <a:gd name="T36" fmla="*/ 18 w 66"/>
                    <a:gd name="T37" fmla="*/ 78 h 78"/>
                    <a:gd name="T38" fmla="*/ 6 w 66"/>
                    <a:gd name="T39" fmla="*/ 72 h 78"/>
                    <a:gd name="T40" fmla="*/ 12 w 66"/>
                    <a:gd name="T41" fmla="*/ 54 h 78"/>
                    <a:gd name="T42" fmla="*/ 12 w 66"/>
                    <a:gd name="T43" fmla="*/ 48 h 78"/>
                    <a:gd name="T44" fmla="*/ 0 w 66"/>
                    <a:gd name="T45" fmla="*/ 36 h 78"/>
                    <a:gd name="T46" fmla="*/ 0 w 66"/>
                    <a:gd name="T47" fmla="*/ 30 h 78"/>
                    <a:gd name="T48" fmla="*/ 6 w 66"/>
                    <a:gd name="T49" fmla="*/ 30 h 78"/>
                    <a:gd name="T50" fmla="*/ 12 w 66"/>
                    <a:gd name="T51" fmla="*/ 30 h 78"/>
                    <a:gd name="T52" fmla="*/ 12 w 66"/>
                    <a:gd name="T53" fmla="*/ 30 h 78"/>
                    <a:gd name="T54" fmla="*/ 12 w 66"/>
                    <a:gd name="T55" fmla="*/ 12 h 78"/>
                    <a:gd name="T56" fmla="*/ 12 w 66"/>
                    <a:gd name="T57" fmla="*/ 6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66" h="78">
                      <a:moveTo>
                        <a:pt x="12" y="6"/>
                      </a:move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48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4" y="30"/>
                      </a:lnTo>
                      <a:lnTo>
                        <a:pt x="54" y="30"/>
                      </a:lnTo>
                      <a:lnTo>
                        <a:pt x="60" y="42"/>
                      </a:lnTo>
                      <a:lnTo>
                        <a:pt x="66" y="42"/>
                      </a:lnTo>
                      <a:lnTo>
                        <a:pt x="66" y="42"/>
                      </a:lnTo>
                      <a:lnTo>
                        <a:pt x="66" y="54"/>
                      </a:lnTo>
                      <a:lnTo>
                        <a:pt x="54" y="60"/>
                      </a:lnTo>
                      <a:lnTo>
                        <a:pt x="30" y="66"/>
                      </a:lnTo>
                      <a:lnTo>
                        <a:pt x="24" y="78"/>
                      </a:lnTo>
                      <a:lnTo>
                        <a:pt x="24" y="78"/>
                      </a:lnTo>
                      <a:lnTo>
                        <a:pt x="18" y="78"/>
                      </a:lnTo>
                      <a:lnTo>
                        <a:pt x="6" y="72"/>
                      </a:lnTo>
                      <a:lnTo>
                        <a:pt x="12" y="54"/>
                      </a:lnTo>
                      <a:lnTo>
                        <a:pt x="12" y="48"/>
                      </a:lnTo>
                      <a:lnTo>
                        <a:pt x="0" y="36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12" y="30"/>
                      </a:lnTo>
                      <a:lnTo>
                        <a:pt x="12" y="30"/>
                      </a:lnTo>
                      <a:lnTo>
                        <a:pt x="12" y="12"/>
                      </a:lnTo>
                      <a:lnTo>
                        <a:pt x="12" y="6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9525" cmpd="sng">
                  <a:solidFill>
                    <a:srgbClr val="968C6D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3" name="Rectangle 31"/>
                <p:cNvSpPr>
                  <a:spLocks noChangeArrowheads="1"/>
                </p:cNvSpPr>
                <p:nvPr/>
              </p:nvSpPr>
              <p:spPr bwMode="auto">
                <a:xfrm>
                  <a:off x="3762704" y="5285245"/>
                  <a:ext cx="0" cy="0"/>
                </a:xfrm>
                <a:prstGeom prst="rect">
                  <a:avLst/>
                </a:prstGeom>
                <a:grpFill/>
                <a:ln w="9525">
                  <a:solidFill>
                    <a:srgbClr val="968C6D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4" name="Oval 32"/>
                <p:cNvSpPr>
                  <a:spLocks noChangeArrowheads="1"/>
                </p:cNvSpPr>
                <p:nvPr/>
              </p:nvSpPr>
              <p:spPr bwMode="auto">
                <a:xfrm>
                  <a:off x="3791235" y="5313655"/>
                  <a:ext cx="9510" cy="9470"/>
                </a:xfrm>
                <a:prstGeom prst="ellipse">
                  <a:avLst/>
                </a:prstGeom>
                <a:grpFill/>
                <a:ln w="9525">
                  <a:solidFill>
                    <a:srgbClr val="968C6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5" name="Oval 33"/>
                <p:cNvSpPr>
                  <a:spLocks noChangeArrowheads="1"/>
                </p:cNvSpPr>
                <p:nvPr/>
              </p:nvSpPr>
              <p:spPr bwMode="auto">
                <a:xfrm>
                  <a:off x="3486903" y="5190547"/>
                  <a:ext cx="19021" cy="9470"/>
                </a:xfrm>
                <a:prstGeom prst="ellipse">
                  <a:avLst/>
                </a:prstGeom>
                <a:grpFill/>
                <a:ln w="9525">
                  <a:solidFill>
                    <a:srgbClr val="968C6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7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56" name="Shape 1550"/>
              <p:cNvSpPr/>
              <p:nvPr/>
            </p:nvSpPr>
            <p:spPr>
              <a:xfrm>
                <a:off x="2471840" y="4627477"/>
                <a:ext cx="252460" cy="155165"/>
              </a:xfrm>
              <a:prstGeom prst="rect">
                <a:avLst/>
              </a:prstGeom>
              <a:solidFill>
                <a:srgbClr val="00FFFF"/>
              </a:solidFill>
              <a:ln w="12700" cap="rnd" cmpd="sng">
                <a:solidFill>
                  <a:srgbClr val="968C6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noAutofit/>
              </a:bodyPr>
              <a:lstStyle/>
              <a:p>
                <a:pPr indent="-11938" algn="ctr">
                  <a:buClr>
                    <a:srgbClr val="000000"/>
                  </a:buClr>
                  <a:buSzPts val="188"/>
                </a:pPr>
                <a:r>
                  <a:rPr lang="en-US" sz="7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HI</a:t>
                </a:r>
              </a:p>
            </p:txBody>
          </p:sp>
          <p:cxnSp>
            <p:nvCxnSpPr>
              <p:cNvPr id="357" name="Shape 1384"/>
              <p:cNvCxnSpPr>
                <a:stCxn id="361" idx="7"/>
                <a:endCxn id="356" idx="2"/>
              </p:cNvCxnSpPr>
              <p:nvPr/>
            </p:nvCxnSpPr>
            <p:spPr>
              <a:xfrm flipV="1">
                <a:off x="2429936" y="4782642"/>
                <a:ext cx="168134" cy="227658"/>
              </a:xfrm>
              <a:prstGeom prst="straightConnector1">
                <a:avLst/>
              </a:prstGeom>
              <a:grpFill/>
              <a:ln w="12700" cap="flat" cmpd="sng">
                <a:solidFill>
                  <a:srgbClr val="968C6D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</p:cxnSp>
        </p:grpSp>
      </p:grpSp>
      <p:grpSp>
        <p:nvGrpSpPr>
          <p:cNvPr id="4" name="Group 3"/>
          <p:cNvGrpSpPr/>
          <p:nvPr/>
        </p:nvGrpSpPr>
        <p:grpSpPr>
          <a:xfrm>
            <a:off x="4730043" y="4757983"/>
            <a:ext cx="6187049" cy="1154356"/>
            <a:chOff x="3721278" y="3764923"/>
            <a:chExt cx="3930271" cy="708369"/>
          </a:xfrm>
        </p:grpSpPr>
        <p:sp>
          <p:nvSpPr>
            <p:cNvPr id="371" name="Shape 1400"/>
            <p:cNvSpPr txBox="1"/>
            <p:nvPr/>
          </p:nvSpPr>
          <p:spPr>
            <a:xfrm>
              <a:off x="4169860" y="4246652"/>
              <a:ext cx="1519647" cy="22664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lvl="0" indent="-11938">
                <a:buClr>
                  <a:srgbClr val="000000"/>
                </a:buClr>
                <a:buSzPts val="188"/>
                <a:defRPr/>
              </a:pPr>
              <a:r>
                <a:rPr kumimoji="0" lang="en-IN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Does not adopt</a:t>
              </a:r>
              <a:r>
                <a:rPr kumimoji="0" lang="en-IN" sz="12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IRC § </a:t>
              </a:r>
              <a:r>
                <a:rPr kumimoji="0" lang="en-IN" sz="12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163</a:t>
              </a:r>
              <a:r>
                <a:rPr kumimoji="0" lang="en-IN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(j) as of 1/1/18</a:t>
              </a:r>
            </a:p>
          </p:txBody>
        </p:sp>
        <p:sp>
          <p:nvSpPr>
            <p:cNvPr id="372" name="Shape 1398"/>
            <p:cNvSpPr/>
            <p:nvPr/>
          </p:nvSpPr>
          <p:spPr>
            <a:xfrm>
              <a:off x="3721278" y="4237770"/>
              <a:ext cx="374904" cy="232434"/>
            </a:xfrm>
            <a:prstGeom prst="rect">
              <a:avLst/>
            </a:prstGeom>
            <a:solidFill>
              <a:srgbClr val="D5D1C5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40" tIns="45720" rIns="91440" bIns="45720" anchor="ctr" anchorCtr="0">
              <a:noAutofit/>
            </a:bodyPr>
            <a:lstStyle/>
            <a:p>
              <a:pPr marL="0" marR="0" lvl="0" indent="-21463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38"/>
                <a:buFontTx/>
                <a:buNone/>
                <a:tabLst/>
                <a:defRPr/>
              </a:pPr>
              <a:r>
                <a:rPr lang="en-US" sz="1200" b="1" dirty="0">
                  <a:solidFill>
                    <a:prstClr val="black"/>
                  </a:solidFill>
                  <a:latin typeface="Arial" panose="020B0604020202020204" pitchFamily="34" charset="0"/>
                  <a:ea typeface="Georgia"/>
                  <a:cs typeface="Arial" panose="020B0604020202020204" pitchFamily="34" charset="0"/>
                  <a:sym typeface="Georgia"/>
                </a:rPr>
                <a:t>6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endParaRPr>
            </a:p>
          </p:txBody>
        </p:sp>
        <p:sp>
          <p:nvSpPr>
            <p:cNvPr id="376" name="Shape 1399"/>
            <p:cNvSpPr txBox="1"/>
            <p:nvPr/>
          </p:nvSpPr>
          <p:spPr>
            <a:xfrm>
              <a:off x="4173523" y="3764923"/>
              <a:ext cx="3478026" cy="3399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lvl="0" indent="-11938">
                <a:buClr>
                  <a:srgbClr val="000000"/>
                </a:buClr>
                <a:buSzPts val="188"/>
                <a:defRPr/>
              </a:pPr>
              <a:r>
                <a:rPr kumimoji="0" lang="en-IN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Enacted Legislation Decoupling </a:t>
              </a:r>
              <a:r>
                <a:rPr kumimoji="0" lang="en-IN" sz="12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from </a:t>
              </a:r>
              <a:r>
                <a:rPr lang="en-IN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IRC §</a:t>
              </a:r>
              <a:r>
                <a:rPr kumimoji="0" lang="en-IN" sz="12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163</a:t>
              </a:r>
              <a:r>
                <a:rPr kumimoji="0" lang="en-IN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(j) [Note – some of these states did not decouple as of 1/1/2018 but decoupled at a later date and some states may still have an intercompany interest expense adjustment]</a:t>
              </a:r>
            </a:p>
          </p:txBody>
        </p:sp>
        <p:sp>
          <p:nvSpPr>
            <p:cNvPr id="377" name="Shape 1392"/>
            <p:cNvSpPr/>
            <p:nvPr/>
          </p:nvSpPr>
          <p:spPr>
            <a:xfrm>
              <a:off x="3721278" y="3798780"/>
              <a:ext cx="374904" cy="275330"/>
            </a:xfrm>
            <a:prstGeom prst="rect">
              <a:avLst/>
            </a:prstGeom>
            <a:solidFill>
              <a:srgbClr val="00B05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40" tIns="45720" rIns="91440" bIns="45720" anchor="ctr" anchorCtr="0">
              <a:noAutofit/>
            </a:bodyPr>
            <a:lstStyle/>
            <a:p>
              <a:pPr marL="0" marR="0" lvl="0" indent="-21463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38"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Georgia"/>
                  <a:cs typeface="Arial" panose="020B0604020202020204" pitchFamily="34" charset="0"/>
                  <a:sym typeface="Georgia"/>
                </a:rPr>
                <a:t>6</a:t>
              </a:r>
              <a:endParaRPr kumimoji="0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endParaRPr>
            </a:p>
          </p:txBody>
        </p:sp>
      </p:grpSp>
      <p:sp>
        <p:nvSpPr>
          <p:cNvPr id="142" name="Shape 2065"/>
          <p:cNvSpPr txBox="1"/>
          <p:nvPr/>
        </p:nvSpPr>
        <p:spPr>
          <a:xfrm>
            <a:off x="8325957" y="3098168"/>
            <a:ext cx="207239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17475" lvl="0" indent="-117475">
              <a:buClr>
                <a:srgbClr val="000000"/>
              </a:buClr>
              <a:buSzPts val="188"/>
              <a:defRPr/>
            </a:pPr>
            <a:r>
              <a:rPr kumimoji="0" lang="en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* adopts </a:t>
            </a:r>
            <a:r>
              <a:rPr lang="en-IN" sz="1200" b="1" dirty="0">
                <a:latin typeface="Arial" panose="020B0604020202020204" pitchFamily="34" charset="0"/>
                <a:cs typeface="Arial" panose="020B0604020202020204" pitchFamily="34" charset="0"/>
              </a:rPr>
              <a:t>IRC §</a:t>
            </a:r>
            <a:r>
              <a:rPr kumimoji="0" lang="en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163(j) in 2019</a:t>
            </a:r>
            <a:endParaRPr kumimoji="0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Georgia"/>
              <a:cs typeface="Arial" panose="020B0604020202020204" pitchFamily="34" charset="0"/>
              <a:sym typeface="Georgia"/>
            </a:endParaRPr>
          </a:p>
        </p:txBody>
      </p:sp>
      <p:sp>
        <p:nvSpPr>
          <p:cNvPr id="143" name="Shape 2065"/>
          <p:cNvSpPr txBox="1"/>
          <p:nvPr/>
        </p:nvSpPr>
        <p:spPr>
          <a:xfrm>
            <a:off x="8323228" y="3353830"/>
            <a:ext cx="2805381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71450" lvl="0" indent="-171450">
              <a:buClr>
                <a:srgbClr val="000000"/>
              </a:buClr>
              <a:buSzPts val="188"/>
              <a:defRPr/>
            </a:pPr>
            <a:r>
              <a:rPr kumimoji="0" lang="en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**</a:t>
            </a:r>
            <a:r>
              <a:rPr lang="en" sz="1200" b="1" dirty="0">
                <a:solidFill>
                  <a:prstClr val="black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 </a:t>
            </a:r>
            <a:r>
              <a:rPr kumimoji="0" lang="en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adopts </a:t>
            </a:r>
            <a:r>
              <a:rPr lang="en-IN" sz="1200" b="1" dirty="0">
                <a:latin typeface="Arial" panose="020B0604020202020204" pitchFamily="34" charset="0"/>
                <a:cs typeface="Arial" panose="020B0604020202020204" pitchFamily="34" charset="0"/>
              </a:rPr>
              <a:t>IRC §</a:t>
            </a:r>
            <a:r>
              <a:rPr kumimoji="0" lang="en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163</a:t>
            </a:r>
            <a:r>
              <a:rPr kumimoji="0" lang="en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(j) in 2018 and 2019, then decouples. State has interest addback</a:t>
            </a:r>
            <a:endParaRPr kumimoji="0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Georgia"/>
              <a:cs typeface="Arial" panose="020B0604020202020204" pitchFamily="34" charset="0"/>
              <a:sym typeface="Georgia"/>
            </a:endParaRPr>
          </a:p>
        </p:txBody>
      </p:sp>
      <p:sp>
        <p:nvSpPr>
          <p:cNvPr id="144" name="Shape 1394"/>
          <p:cNvSpPr txBox="1"/>
          <p:nvPr/>
        </p:nvSpPr>
        <p:spPr>
          <a:xfrm>
            <a:off x="1155076" y="5024626"/>
            <a:ext cx="2559076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marL="0" marR="0" lvl="0" indent="-11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"/>
              <a:buFontTx/>
              <a:buNone/>
              <a:tabLst/>
              <a:defRPr/>
            </a:pP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Adopts IRC §163</a:t>
            </a: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(j) as of 1/1/18</a:t>
            </a:r>
          </a:p>
        </p:txBody>
      </p:sp>
      <p:sp>
        <p:nvSpPr>
          <p:cNvPr id="145" name="Shape 1401"/>
          <p:cNvSpPr txBox="1"/>
          <p:nvPr/>
        </p:nvSpPr>
        <p:spPr>
          <a:xfrm>
            <a:off x="694916" y="5028411"/>
            <a:ext cx="374904" cy="198964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marR="0" lvl="0" indent="-11938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"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146" name="Shape 1395"/>
          <p:cNvSpPr txBox="1"/>
          <p:nvPr/>
        </p:nvSpPr>
        <p:spPr>
          <a:xfrm>
            <a:off x="1133961" y="5266823"/>
            <a:ext cx="3419090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lvl="0" indent="-11938">
              <a:buClr>
                <a:srgbClr val="000000"/>
              </a:buClr>
              <a:buSzPts val="188"/>
              <a:defRPr/>
            </a:pP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Adopts </a:t>
            </a:r>
            <a:r>
              <a:rPr lang="en-IN" sz="1200" b="1" dirty="0">
                <a:latin typeface="Arial" panose="020B0604020202020204" pitchFamily="34" charset="0"/>
                <a:cs typeface="Arial" panose="020B0604020202020204" pitchFamily="34" charset="0"/>
              </a:rPr>
              <a:t>IRC §</a:t>
            </a: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163</a:t>
            </a: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(j) with interest addback related to intangible income</a:t>
            </a:r>
          </a:p>
        </p:txBody>
      </p:sp>
      <p:sp>
        <p:nvSpPr>
          <p:cNvPr id="147" name="Shape 1392"/>
          <p:cNvSpPr/>
          <p:nvPr/>
        </p:nvSpPr>
        <p:spPr>
          <a:xfrm>
            <a:off x="686527" y="5346162"/>
            <a:ext cx="374904" cy="210653"/>
          </a:xfrm>
          <a:prstGeom prst="rect">
            <a:avLst/>
          </a:prstGeom>
          <a:pattFill prst="ltHorz">
            <a:fgClr>
              <a:srgbClr val="0066FF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marR="0" lvl="0" indent="-2146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8"/>
              <a:buFontTx/>
              <a:buNone/>
              <a:tabLst/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4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 </a:t>
            </a:r>
            <a:endParaRPr kumimoji="0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Georgia"/>
              <a:cs typeface="Arial" panose="020B0604020202020204" pitchFamily="34" charset="0"/>
              <a:sym typeface="Georgia"/>
            </a:endParaRPr>
          </a:p>
        </p:txBody>
      </p:sp>
      <p:sp>
        <p:nvSpPr>
          <p:cNvPr id="148" name="Shape 1399"/>
          <p:cNvSpPr txBox="1"/>
          <p:nvPr/>
        </p:nvSpPr>
        <p:spPr>
          <a:xfrm>
            <a:off x="1136575" y="5722949"/>
            <a:ext cx="3231917" cy="36933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lvl="0" indent="-11938">
              <a:buClr>
                <a:srgbClr val="000000"/>
              </a:buClr>
              <a:buSzPts val="188"/>
              <a:defRPr/>
            </a:pP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Adopts </a:t>
            </a:r>
            <a:r>
              <a:rPr lang="en-IN" sz="1200" b="1" dirty="0">
                <a:latin typeface="Arial" panose="020B0604020202020204" pitchFamily="34" charset="0"/>
                <a:cs typeface="Arial" panose="020B0604020202020204" pitchFamily="34" charset="0"/>
              </a:rPr>
              <a:t>IRC §</a:t>
            </a: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163</a:t>
            </a: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(j) and has general interest addback provisions</a:t>
            </a:r>
          </a:p>
        </p:txBody>
      </p:sp>
      <p:sp>
        <p:nvSpPr>
          <p:cNvPr id="149" name="Shape 1407"/>
          <p:cNvSpPr txBox="1"/>
          <p:nvPr/>
        </p:nvSpPr>
        <p:spPr>
          <a:xfrm>
            <a:off x="1155076" y="4757141"/>
            <a:ext cx="2804482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/>
          <a:p>
            <a:pPr marL="0" marR="0" lvl="0" indent="-119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"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No General Corporate Income Tax</a:t>
            </a:r>
          </a:p>
        </p:txBody>
      </p:sp>
      <p:sp>
        <p:nvSpPr>
          <p:cNvPr id="150" name="Shape 1408"/>
          <p:cNvSpPr txBox="1"/>
          <p:nvPr/>
        </p:nvSpPr>
        <p:spPr>
          <a:xfrm>
            <a:off x="694916" y="4723337"/>
            <a:ext cx="374904" cy="2308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anchor="ctr" anchorCtr="0">
            <a:spAutoFit/>
          </a:bodyPr>
          <a:lstStyle/>
          <a:p>
            <a:pPr marL="0" marR="0" lvl="0" indent="-11938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8"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5</a:t>
            </a:r>
          </a:p>
        </p:txBody>
      </p:sp>
      <p:sp>
        <p:nvSpPr>
          <p:cNvPr id="151" name="Shape 1392"/>
          <p:cNvSpPr/>
          <p:nvPr/>
        </p:nvSpPr>
        <p:spPr>
          <a:xfrm>
            <a:off x="686527" y="5784175"/>
            <a:ext cx="374904" cy="222722"/>
          </a:xfrm>
          <a:prstGeom prst="rect">
            <a:avLst/>
          </a:prstGeom>
          <a:pattFill prst="ltVert">
            <a:fgClr>
              <a:srgbClr val="00FFFF"/>
            </a:fgClr>
            <a:bgClr>
              <a:schemeClr val="bg1"/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marL="0" marR="0" lvl="0" indent="-21463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8"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8 </a:t>
            </a:r>
            <a:endParaRPr kumimoji="0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Georgia"/>
              <a:cs typeface="Arial" panose="020B0604020202020204" pitchFamily="34" charset="0"/>
              <a:sym typeface="Georgia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9674236" y="797569"/>
            <a:ext cx="2340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Disclaimer: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information should be used for general guidance and not relied upon for compliance.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="" xmlns:a16="http://schemas.microsoft.com/office/drawing/2014/main" id="{FAD20416-B456-4D70-8865-966DEF324BDB}"/>
              </a:ext>
            </a:extLst>
          </p:cNvPr>
          <p:cNvSpPr txBox="1"/>
          <p:nvPr/>
        </p:nvSpPr>
        <p:spPr>
          <a:xfrm>
            <a:off x="644755" y="6075838"/>
            <a:ext cx="2725661" cy="275557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Council On State Taxation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154" name="Shape 2065">
            <a:extLst>
              <a:ext uri="{FF2B5EF4-FFF2-40B4-BE49-F238E27FC236}">
                <a16:creationId xmlns="" xmlns:a16="http://schemas.microsoft.com/office/drawing/2014/main" id="{9F2D123D-1903-40B0-8C2A-780AE78F8AC6}"/>
              </a:ext>
            </a:extLst>
          </p:cNvPr>
          <p:cNvSpPr txBox="1"/>
          <p:nvPr/>
        </p:nvSpPr>
        <p:spPr>
          <a:xfrm>
            <a:off x="8344048" y="3907310"/>
            <a:ext cx="335502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71450" lvl="0" indent="-171450">
              <a:buClr>
                <a:srgbClr val="000000"/>
              </a:buClr>
              <a:buSzPts val="188"/>
              <a:defRPr/>
            </a:pPr>
            <a:r>
              <a:rPr kumimoji="0" lang="en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***</a:t>
            </a:r>
            <a:r>
              <a:rPr lang="en" sz="1200" b="1" dirty="0">
                <a:solidFill>
                  <a:prstClr val="black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 </a:t>
            </a:r>
            <a:r>
              <a:rPr kumimoji="0" lang="en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legislation to decouple pending Governor’s s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rPr>
              <a:t>ignature</a:t>
            </a:r>
            <a:endParaRPr kumimoji="0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Georgia"/>
              <a:cs typeface="Arial" panose="020B0604020202020204" pitchFamily="34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99898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Interest Expense Limitation – IRC § 163(j)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b="1" u="sng" dirty="0"/>
              <a:t>General Overview</a:t>
            </a:r>
            <a:r>
              <a:rPr lang="en-US" b="1" dirty="0"/>
              <a:t>: </a:t>
            </a:r>
            <a:r>
              <a:rPr lang="en-US" dirty="0"/>
              <a:t>Business interest expense cannot exceed 30% of adjusted taxable income (ATI) exclusive of business interest income and floor plan financing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ATI is essentially an EBITA (earnings before interest taxes and amortization) concept through 2021 and then EBIT (earnings before interest and taxes) thereafter.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Subject to carryforward. </a:t>
            </a:r>
          </a:p>
          <a:p>
            <a:r>
              <a:rPr lang="en-US" b="1" u="sng" dirty="0"/>
              <a:t>State Tax Issues</a:t>
            </a:r>
            <a:r>
              <a:rPr lang="en-US" b="1" dirty="0"/>
              <a:t>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Unlike most states, TCJA coupled the interest expense limitation at the federal level to 100% expensing for cost of capital.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How is the limitation computed for state purposes when state and federal filing methodologies differ? </a:t>
            </a:r>
            <a:r>
              <a:rPr lang="en-US" b="1" dirty="0"/>
              <a:t>When will state guidance be issued?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External vs. internal debt (especially for separate return jurisdictions).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Will state allow indefinite carryforward of disallowed interest expense?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How will the federal limits interact with state related party interest expense disallowance statutes?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88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88797FE4-BA57-4DCE-950D-CF48C028E195}"/>
              </a:ext>
            </a:extLst>
          </p:cNvPr>
          <p:cNvGrpSpPr/>
          <p:nvPr/>
        </p:nvGrpSpPr>
        <p:grpSpPr>
          <a:xfrm>
            <a:off x="8707104" y="4328387"/>
            <a:ext cx="2938067" cy="731910"/>
            <a:chOff x="6830892" y="3626592"/>
            <a:chExt cx="2154450" cy="499267"/>
          </a:xfrm>
        </p:grpSpPr>
        <p:sp>
          <p:nvSpPr>
            <p:cNvPr id="6" name="Shape 1449">
              <a:extLst>
                <a:ext uri="{FF2B5EF4-FFF2-40B4-BE49-F238E27FC236}">
                  <a16:creationId xmlns="" xmlns:a16="http://schemas.microsoft.com/office/drawing/2014/main" id="{7E55F42A-220C-46C4-9CD2-EFCDA6772A65}"/>
                </a:ext>
              </a:extLst>
            </p:cNvPr>
            <p:cNvSpPr txBox="1"/>
            <p:nvPr/>
          </p:nvSpPr>
          <p:spPr>
            <a:xfrm>
              <a:off x="7231086" y="3626592"/>
              <a:ext cx="1754256" cy="2519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indent="-41719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57"/>
              </a:pP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Georgia"/>
                  <a:cs typeface="Arial" panose="020B0604020202020204" pitchFamily="34" charset="0"/>
                  <a:sym typeface="Georgia"/>
                </a:rPr>
                <a:t>State does not adopt revised </a:t>
              </a:r>
              <a:b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Georgia"/>
                  <a:cs typeface="Arial" panose="020B0604020202020204" pitchFamily="34" charset="0"/>
                  <a:sym typeface="Georgia"/>
                </a:rPr>
              </a:br>
              <a:r>
                <a:rPr lang="en-US" sz="1200" dirty="0">
                  <a:latin typeface="Arial" panose="020B0604020202020204" pitchFamily="34" charset="0"/>
                  <a:ea typeface="Georgia"/>
                  <a:cs typeface="Arial" panose="020B0604020202020204" pitchFamily="34" charset="0"/>
                  <a:sym typeface="Georgia"/>
                </a:rPr>
                <a:t>IRC §</a:t>
              </a:r>
              <a:r>
                <a:rPr lang="en-US" sz="1200" dirty="0">
                  <a:solidFill>
                    <a:srgbClr val="000000"/>
                  </a:solidFill>
                  <a:latin typeface="Arial" panose="020B0604020202020204" pitchFamily="34" charset="0"/>
                  <a:ea typeface="Georgia"/>
                  <a:cs typeface="Arial" panose="020B0604020202020204" pitchFamily="34" charset="0"/>
                  <a:sym typeface="Georgia"/>
                </a:rPr>
                <a:t>168(k)</a:t>
              </a:r>
              <a:endParaRPr sz="1200" dirty="0">
                <a:solidFill>
                  <a:srgbClr val="000000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endParaRPr>
            </a:p>
          </p:txBody>
        </p:sp>
        <p:sp>
          <p:nvSpPr>
            <p:cNvPr id="7" name="Shape 1450">
              <a:extLst>
                <a:ext uri="{FF2B5EF4-FFF2-40B4-BE49-F238E27FC236}">
                  <a16:creationId xmlns="" xmlns:a16="http://schemas.microsoft.com/office/drawing/2014/main" id="{6FFF36E6-ACAD-4074-A263-A79E4243FB12}"/>
                </a:ext>
              </a:extLst>
            </p:cNvPr>
            <p:cNvSpPr>
              <a:spLocks/>
            </p:cNvSpPr>
            <p:nvPr/>
          </p:nvSpPr>
          <p:spPr>
            <a:xfrm>
              <a:off x="6830892" y="3644945"/>
              <a:ext cx="338421" cy="188925"/>
            </a:xfrm>
            <a:prstGeom prst="rect">
              <a:avLst/>
            </a:prstGeom>
            <a:solidFill>
              <a:schemeClr val="accent2"/>
            </a:solidFill>
            <a:ln w="9525" cap="flat" cmpd="sng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spAutoFit/>
            </a:bodyPr>
            <a:lstStyle/>
            <a:p>
              <a:pPr indent="-6350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Georgia"/>
                </a:rPr>
                <a:t>31</a:t>
              </a:r>
            </a:p>
          </p:txBody>
        </p:sp>
        <p:sp>
          <p:nvSpPr>
            <p:cNvPr id="8" name="Shape 1451">
              <a:extLst>
                <a:ext uri="{FF2B5EF4-FFF2-40B4-BE49-F238E27FC236}">
                  <a16:creationId xmlns="" xmlns:a16="http://schemas.microsoft.com/office/drawing/2014/main" id="{4D4F3F17-83C4-42E6-931F-B32208CD7C7A}"/>
                </a:ext>
              </a:extLst>
            </p:cNvPr>
            <p:cNvSpPr>
              <a:spLocks/>
            </p:cNvSpPr>
            <p:nvPr/>
          </p:nvSpPr>
          <p:spPr>
            <a:xfrm>
              <a:off x="6830892" y="3936933"/>
              <a:ext cx="338421" cy="188926"/>
            </a:xfrm>
            <a:prstGeom prst="rect">
              <a:avLst/>
            </a:prstGeom>
            <a:solidFill>
              <a:schemeClr val="accent6"/>
            </a:solidFill>
            <a:ln w="9525" cap="flat" cmpd="sng">
              <a:solidFill>
                <a:schemeClr val="bg2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spAutoFit/>
            </a:bodyPr>
            <a:lstStyle/>
            <a:p>
              <a:pPr indent="-6350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ea typeface="Georgia"/>
                  <a:cs typeface="Arial" panose="020B0604020202020204" pitchFamily="34" charset="0"/>
                  <a:sym typeface="Georgia"/>
                </a:rPr>
                <a:t>16</a:t>
              </a:r>
            </a:p>
          </p:txBody>
        </p:sp>
        <p:sp>
          <p:nvSpPr>
            <p:cNvPr id="9" name="Shape 1449">
              <a:extLst>
                <a:ext uri="{FF2B5EF4-FFF2-40B4-BE49-F238E27FC236}">
                  <a16:creationId xmlns="" xmlns:a16="http://schemas.microsoft.com/office/drawing/2014/main" id="{2A0DD3F2-9013-448B-A314-2E0C9ABCAE80}"/>
                </a:ext>
              </a:extLst>
            </p:cNvPr>
            <p:cNvSpPr txBox="1"/>
            <p:nvPr/>
          </p:nvSpPr>
          <p:spPr>
            <a:xfrm>
              <a:off x="7210904" y="3968412"/>
              <a:ext cx="1754256" cy="12596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indent="-41719">
                <a:buClr>
                  <a:srgbClr val="000000"/>
                </a:buClr>
                <a:buSzPts val="657"/>
              </a:pPr>
              <a:r>
                <a:rPr lang="en-IN" sz="1200" dirty="0">
                  <a:latin typeface="Arial" panose="020B0604020202020204" pitchFamily="34" charset="0"/>
                  <a:ea typeface="Georgia"/>
                  <a:cs typeface="Arial" panose="020B0604020202020204" pitchFamily="34" charset="0"/>
                  <a:sym typeface="Georgia"/>
                </a:rPr>
                <a:t>Adopts revised </a:t>
              </a:r>
              <a:r>
                <a:rPr lang="en-US" sz="1200" dirty="0">
                  <a:latin typeface="Arial" panose="020B0604020202020204" pitchFamily="34" charset="0"/>
                  <a:ea typeface="Georgia"/>
                  <a:cs typeface="Arial" panose="020B0604020202020204" pitchFamily="34" charset="0"/>
                  <a:sym typeface="Georgia"/>
                </a:rPr>
                <a:t>IRC §</a:t>
              </a:r>
              <a:r>
                <a:rPr lang="en-IN" sz="1200" dirty="0">
                  <a:latin typeface="Arial" panose="020B0604020202020204" pitchFamily="34" charset="0"/>
                  <a:ea typeface="Georgia"/>
                  <a:cs typeface="Arial" panose="020B0604020202020204" pitchFamily="34" charset="0"/>
                  <a:sym typeface="Georgia"/>
                </a:rPr>
                <a:t>168(k) </a:t>
              </a:r>
              <a:endParaRPr lang="en-IN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BD0C3E30-ACAA-4BF0-ACA0-20651AEBC1A9}"/>
              </a:ext>
            </a:extLst>
          </p:cNvPr>
          <p:cNvGrpSpPr/>
          <p:nvPr/>
        </p:nvGrpSpPr>
        <p:grpSpPr>
          <a:xfrm>
            <a:off x="720672" y="1371600"/>
            <a:ext cx="9089560" cy="4229845"/>
            <a:chOff x="531682" y="1146906"/>
            <a:chExt cx="7446457" cy="3270435"/>
          </a:xfrm>
        </p:grpSpPr>
        <p:sp>
          <p:nvSpPr>
            <p:cNvPr id="11" name="Shape 1456">
              <a:extLst>
                <a:ext uri="{FF2B5EF4-FFF2-40B4-BE49-F238E27FC236}">
                  <a16:creationId xmlns="" xmlns:a16="http://schemas.microsoft.com/office/drawing/2014/main" id="{4B7E73AE-1CD6-4633-B169-A430AFC4B21D}"/>
                </a:ext>
              </a:extLst>
            </p:cNvPr>
            <p:cNvSpPr/>
            <p:nvPr/>
          </p:nvSpPr>
          <p:spPr>
            <a:xfrm>
              <a:off x="6596264" y="2406818"/>
              <a:ext cx="613969" cy="2578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4860"/>
                  </a:moveTo>
                  <a:lnTo>
                    <a:pt x="2651" y="69050"/>
                  </a:lnTo>
                  <a:lnTo>
                    <a:pt x="11933" y="47597"/>
                  </a:lnTo>
                  <a:lnTo>
                    <a:pt x="26519" y="39553"/>
                  </a:lnTo>
                  <a:lnTo>
                    <a:pt x="28839" y="30837"/>
                  </a:lnTo>
                  <a:lnTo>
                    <a:pt x="36795" y="28826"/>
                  </a:lnTo>
                  <a:lnTo>
                    <a:pt x="46740" y="45586"/>
                  </a:lnTo>
                  <a:lnTo>
                    <a:pt x="53701" y="49608"/>
                  </a:lnTo>
                  <a:lnTo>
                    <a:pt x="66629" y="73072"/>
                  </a:lnTo>
                  <a:lnTo>
                    <a:pt x="61657" y="95865"/>
                  </a:lnTo>
                  <a:lnTo>
                    <a:pt x="63646" y="105921"/>
                  </a:lnTo>
                  <a:lnTo>
                    <a:pt x="68950" y="101229"/>
                  </a:lnTo>
                  <a:lnTo>
                    <a:pt x="74585" y="101229"/>
                  </a:lnTo>
                  <a:lnTo>
                    <a:pt x="76906" y="108603"/>
                  </a:lnTo>
                  <a:lnTo>
                    <a:pt x="82872" y="108603"/>
                  </a:lnTo>
                  <a:lnTo>
                    <a:pt x="85524" y="106592"/>
                  </a:lnTo>
                  <a:lnTo>
                    <a:pt x="81215" y="85139"/>
                  </a:lnTo>
                  <a:lnTo>
                    <a:pt x="80552" y="47597"/>
                  </a:lnTo>
                  <a:lnTo>
                    <a:pt x="75911" y="42234"/>
                  </a:lnTo>
                  <a:lnTo>
                    <a:pt x="85524" y="24804"/>
                  </a:lnTo>
                  <a:lnTo>
                    <a:pt x="85856" y="13407"/>
                  </a:lnTo>
                  <a:lnTo>
                    <a:pt x="91491" y="14748"/>
                  </a:lnTo>
                  <a:lnTo>
                    <a:pt x="84198" y="38212"/>
                  </a:lnTo>
                  <a:lnTo>
                    <a:pt x="88508" y="66368"/>
                  </a:lnTo>
                  <a:lnTo>
                    <a:pt x="90165" y="74413"/>
                  </a:lnTo>
                  <a:lnTo>
                    <a:pt x="93149" y="77765"/>
                  </a:lnTo>
                  <a:lnTo>
                    <a:pt x="87513" y="77765"/>
                  </a:lnTo>
                  <a:lnTo>
                    <a:pt x="89502" y="94525"/>
                  </a:lnTo>
                  <a:lnTo>
                    <a:pt x="99116" y="106592"/>
                  </a:lnTo>
                  <a:lnTo>
                    <a:pt x="101104" y="108603"/>
                  </a:lnTo>
                  <a:lnTo>
                    <a:pt x="104088" y="108603"/>
                  </a:lnTo>
                  <a:lnTo>
                    <a:pt x="102762" y="119329"/>
                  </a:lnTo>
                  <a:lnTo>
                    <a:pt x="114696" y="106592"/>
                  </a:lnTo>
                  <a:lnTo>
                    <a:pt x="116685" y="90502"/>
                  </a:lnTo>
                  <a:lnTo>
                    <a:pt x="119668" y="75083"/>
                  </a:lnTo>
                  <a:lnTo>
                    <a:pt x="102762" y="81787"/>
                  </a:lnTo>
                  <a:lnTo>
                    <a:pt x="91823" y="0"/>
                  </a:lnTo>
                  <a:lnTo>
                    <a:pt x="0" y="34860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2" name="Shape 1457">
              <a:extLst>
                <a:ext uri="{FF2B5EF4-FFF2-40B4-BE49-F238E27FC236}">
                  <a16:creationId xmlns="" xmlns:a16="http://schemas.microsoft.com/office/drawing/2014/main" id="{677C8B0B-DDE5-45B7-A7AA-81667C98BF8C}"/>
                </a:ext>
              </a:extLst>
            </p:cNvPr>
            <p:cNvSpPr/>
            <p:nvPr/>
          </p:nvSpPr>
          <p:spPr>
            <a:xfrm>
              <a:off x="1632233" y="1174322"/>
              <a:ext cx="41340" cy="3663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000"/>
                  </a:moveTo>
                  <a:lnTo>
                    <a:pt x="92307" y="0"/>
                  </a:lnTo>
                  <a:lnTo>
                    <a:pt x="115384" y="52000"/>
                  </a:lnTo>
                  <a:lnTo>
                    <a:pt x="92307" y="116000"/>
                  </a:lnTo>
                  <a:lnTo>
                    <a:pt x="0" y="5200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3" name="Shape 1458">
              <a:extLst>
                <a:ext uri="{FF2B5EF4-FFF2-40B4-BE49-F238E27FC236}">
                  <a16:creationId xmlns="" xmlns:a16="http://schemas.microsoft.com/office/drawing/2014/main" id="{5DEC24CA-313F-44C0-92BC-3C040DDF2119}"/>
                </a:ext>
              </a:extLst>
            </p:cNvPr>
            <p:cNvSpPr/>
            <p:nvPr/>
          </p:nvSpPr>
          <p:spPr>
            <a:xfrm>
              <a:off x="1429347" y="1146906"/>
              <a:ext cx="866090" cy="4790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77" y="26046"/>
                  </a:moveTo>
                  <a:lnTo>
                    <a:pt x="2701" y="58914"/>
                  </a:lnTo>
                  <a:lnTo>
                    <a:pt x="5403" y="58914"/>
                  </a:lnTo>
                  <a:lnTo>
                    <a:pt x="3827" y="65736"/>
                  </a:lnTo>
                  <a:lnTo>
                    <a:pt x="1801" y="61705"/>
                  </a:lnTo>
                  <a:lnTo>
                    <a:pt x="0" y="70387"/>
                  </a:lnTo>
                  <a:lnTo>
                    <a:pt x="8330" y="76899"/>
                  </a:lnTo>
                  <a:lnTo>
                    <a:pt x="8555" y="80000"/>
                  </a:lnTo>
                  <a:lnTo>
                    <a:pt x="10806" y="80310"/>
                  </a:lnTo>
                  <a:lnTo>
                    <a:pt x="21838" y="104496"/>
                  </a:lnTo>
                  <a:lnTo>
                    <a:pt x="33771" y="103875"/>
                  </a:lnTo>
                  <a:lnTo>
                    <a:pt x="43001" y="109457"/>
                  </a:lnTo>
                  <a:lnTo>
                    <a:pt x="47279" y="108527"/>
                  </a:lnTo>
                  <a:lnTo>
                    <a:pt x="74746" y="109457"/>
                  </a:lnTo>
                  <a:lnTo>
                    <a:pt x="106041" y="119689"/>
                  </a:lnTo>
                  <a:lnTo>
                    <a:pt x="106491" y="106356"/>
                  </a:lnTo>
                  <a:lnTo>
                    <a:pt x="119774" y="29767"/>
                  </a:lnTo>
                  <a:lnTo>
                    <a:pt x="36697" y="0"/>
                  </a:lnTo>
                  <a:lnTo>
                    <a:pt x="37373" y="22635"/>
                  </a:lnTo>
                  <a:lnTo>
                    <a:pt x="33320" y="40930"/>
                  </a:lnTo>
                  <a:lnTo>
                    <a:pt x="32645" y="50542"/>
                  </a:lnTo>
                  <a:lnTo>
                    <a:pt x="24090" y="53643"/>
                  </a:lnTo>
                  <a:lnTo>
                    <a:pt x="23189" y="49302"/>
                  </a:lnTo>
                  <a:lnTo>
                    <a:pt x="30619" y="43100"/>
                  </a:lnTo>
                  <a:lnTo>
                    <a:pt x="29943" y="37829"/>
                  </a:lnTo>
                  <a:lnTo>
                    <a:pt x="23639" y="39069"/>
                  </a:lnTo>
                  <a:lnTo>
                    <a:pt x="28592" y="33488"/>
                  </a:lnTo>
                  <a:lnTo>
                    <a:pt x="31969" y="29457"/>
                  </a:lnTo>
                  <a:lnTo>
                    <a:pt x="4953" y="5891"/>
                  </a:lnTo>
                  <a:lnTo>
                    <a:pt x="2701" y="12403"/>
                  </a:lnTo>
                  <a:lnTo>
                    <a:pt x="4277" y="26046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4" name="Shape 1459">
              <a:extLst>
                <a:ext uri="{FF2B5EF4-FFF2-40B4-BE49-F238E27FC236}">
                  <a16:creationId xmlns="" xmlns:a16="http://schemas.microsoft.com/office/drawing/2014/main" id="{5C62A669-D468-4DA2-BF86-755A08610A5C}"/>
                </a:ext>
              </a:extLst>
            </p:cNvPr>
            <p:cNvSpPr/>
            <p:nvPr/>
          </p:nvSpPr>
          <p:spPr>
            <a:xfrm>
              <a:off x="531682" y="3117108"/>
              <a:ext cx="1378753" cy="11395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7879" y="15782"/>
                  </a:moveTo>
                  <a:lnTo>
                    <a:pt x="77879" y="77869"/>
                  </a:lnTo>
                  <a:lnTo>
                    <a:pt x="81554" y="77869"/>
                  </a:lnTo>
                  <a:lnTo>
                    <a:pt x="92579" y="88956"/>
                  </a:lnTo>
                  <a:lnTo>
                    <a:pt x="95971" y="88956"/>
                  </a:lnTo>
                  <a:lnTo>
                    <a:pt x="92579" y="84913"/>
                  </a:lnTo>
                  <a:lnTo>
                    <a:pt x="95123" y="82043"/>
                  </a:lnTo>
                  <a:lnTo>
                    <a:pt x="103745" y="87260"/>
                  </a:lnTo>
                  <a:lnTo>
                    <a:pt x="100494" y="92478"/>
                  </a:lnTo>
                  <a:lnTo>
                    <a:pt x="112084" y="99391"/>
                  </a:lnTo>
                  <a:lnTo>
                    <a:pt x="109116" y="102521"/>
                  </a:lnTo>
                  <a:lnTo>
                    <a:pt x="110812" y="104739"/>
                  </a:lnTo>
                  <a:lnTo>
                    <a:pt x="116890" y="104739"/>
                  </a:lnTo>
                  <a:lnTo>
                    <a:pt x="116890" y="108913"/>
                  </a:lnTo>
                  <a:lnTo>
                    <a:pt x="119858" y="112434"/>
                  </a:lnTo>
                  <a:lnTo>
                    <a:pt x="116890" y="119478"/>
                  </a:lnTo>
                  <a:lnTo>
                    <a:pt x="109540" y="111260"/>
                  </a:lnTo>
                  <a:lnTo>
                    <a:pt x="109540" y="119869"/>
                  </a:lnTo>
                  <a:lnTo>
                    <a:pt x="103321" y="104217"/>
                  </a:lnTo>
                  <a:lnTo>
                    <a:pt x="97102" y="104217"/>
                  </a:lnTo>
                  <a:lnTo>
                    <a:pt x="97102" y="99000"/>
                  </a:lnTo>
                  <a:lnTo>
                    <a:pt x="93851" y="99000"/>
                  </a:lnTo>
                  <a:lnTo>
                    <a:pt x="95547" y="95347"/>
                  </a:lnTo>
                  <a:lnTo>
                    <a:pt x="93427" y="92478"/>
                  </a:lnTo>
                  <a:lnTo>
                    <a:pt x="88056" y="95347"/>
                  </a:lnTo>
                  <a:lnTo>
                    <a:pt x="88056" y="89478"/>
                  </a:lnTo>
                  <a:lnTo>
                    <a:pt x="85512" y="89478"/>
                  </a:lnTo>
                  <a:lnTo>
                    <a:pt x="77879" y="82043"/>
                  </a:lnTo>
                  <a:lnTo>
                    <a:pt x="65017" y="82043"/>
                  </a:lnTo>
                  <a:lnTo>
                    <a:pt x="63745" y="74869"/>
                  </a:lnTo>
                  <a:lnTo>
                    <a:pt x="58657" y="72521"/>
                  </a:lnTo>
                  <a:lnTo>
                    <a:pt x="55547" y="76043"/>
                  </a:lnTo>
                  <a:lnTo>
                    <a:pt x="57667" y="79043"/>
                  </a:lnTo>
                  <a:lnTo>
                    <a:pt x="52155" y="84913"/>
                  </a:lnTo>
                  <a:lnTo>
                    <a:pt x="50176" y="80217"/>
                  </a:lnTo>
                  <a:lnTo>
                    <a:pt x="50176" y="84913"/>
                  </a:lnTo>
                  <a:lnTo>
                    <a:pt x="41554" y="86608"/>
                  </a:lnTo>
                  <a:lnTo>
                    <a:pt x="46501" y="80739"/>
                  </a:lnTo>
                  <a:lnTo>
                    <a:pt x="43533" y="81391"/>
                  </a:lnTo>
                  <a:lnTo>
                    <a:pt x="43533" y="78521"/>
                  </a:lnTo>
                  <a:lnTo>
                    <a:pt x="48480" y="75521"/>
                  </a:lnTo>
                  <a:lnTo>
                    <a:pt x="53568" y="79043"/>
                  </a:lnTo>
                  <a:lnTo>
                    <a:pt x="50600" y="73695"/>
                  </a:lnTo>
                  <a:lnTo>
                    <a:pt x="53851" y="69652"/>
                  </a:lnTo>
                  <a:lnTo>
                    <a:pt x="46077" y="73695"/>
                  </a:lnTo>
                  <a:lnTo>
                    <a:pt x="46077" y="67304"/>
                  </a:lnTo>
                  <a:lnTo>
                    <a:pt x="40282" y="80217"/>
                  </a:lnTo>
                  <a:lnTo>
                    <a:pt x="34204" y="83086"/>
                  </a:lnTo>
                  <a:lnTo>
                    <a:pt x="34204" y="85304"/>
                  </a:lnTo>
                  <a:lnTo>
                    <a:pt x="42402" y="90130"/>
                  </a:lnTo>
                  <a:lnTo>
                    <a:pt x="31660" y="96000"/>
                  </a:lnTo>
                  <a:lnTo>
                    <a:pt x="28268" y="92478"/>
                  </a:lnTo>
                  <a:lnTo>
                    <a:pt x="22614" y="96000"/>
                  </a:lnTo>
                  <a:lnTo>
                    <a:pt x="29681" y="100043"/>
                  </a:lnTo>
                  <a:lnTo>
                    <a:pt x="12296" y="104217"/>
                  </a:lnTo>
                  <a:lnTo>
                    <a:pt x="11448" y="102521"/>
                  </a:lnTo>
                  <a:lnTo>
                    <a:pt x="4098" y="106043"/>
                  </a:lnTo>
                  <a:lnTo>
                    <a:pt x="0" y="105391"/>
                  </a:lnTo>
                  <a:lnTo>
                    <a:pt x="2826" y="103043"/>
                  </a:lnTo>
                  <a:lnTo>
                    <a:pt x="16819" y="97826"/>
                  </a:lnTo>
                  <a:lnTo>
                    <a:pt x="16819" y="96000"/>
                  </a:lnTo>
                  <a:lnTo>
                    <a:pt x="21766" y="93652"/>
                  </a:lnTo>
                  <a:lnTo>
                    <a:pt x="23038" y="88956"/>
                  </a:lnTo>
                  <a:lnTo>
                    <a:pt x="31660" y="84260"/>
                  </a:lnTo>
                  <a:lnTo>
                    <a:pt x="23745" y="84260"/>
                  </a:lnTo>
                  <a:lnTo>
                    <a:pt x="21342" y="87260"/>
                  </a:lnTo>
                  <a:lnTo>
                    <a:pt x="19222" y="85304"/>
                  </a:lnTo>
                  <a:lnTo>
                    <a:pt x="16395" y="86608"/>
                  </a:lnTo>
                  <a:lnTo>
                    <a:pt x="14699" y="81391"/>
                  </a:lnTo>
                  <a:lnTo>
                    <a:pt x="10176" y="81391"/>
                  </a:lnTo>
                  <a:lnTo>
                    <a:pt x="12296" y="74347"/>
                  </a:lnTo>
                  <a:lnTo>
                    <a:pt x="4946" y="76043"/>
                  </a:lnTo>
                  <a:lnTo>
                    <a:pt x="706" y="66652"/>
                  </a:lnTo>
                  <a:lnTo>
                    <a:pt x="5653" y="62478"/>
                  </a:lnTo>
                  <a:lnTo>
                    <a:pt x="2826" y="55565"/>
                  </a:lnTo>
                  <a:lnTo>
                    <a:pt x="9752" y="47869"/>
                  </a:lnTo>
                  <a:lnTo>
                    <a:pt x="13427" y="51391"/>
                  </a:lnTo>
                  <a:lnTo>
                    <a:pt x="22614" y="47869"/>
                  </a:lnTo>
                  <a:lnTo>
                    <a:pt x="20494" y="43304"/>
                  </a:lnTo>
                  <a:lnTo>
                    <a:pt x="25441" y="40304"/>
                  </a:lnTo>
                  <a:lnTo>
                    <a:pt x="22614" y="37434"/>
                  </a:lnTo>
                  <a:lnTo>
                    <a:pt x="16395" y="43304"/>
                  </a:lnTo>
                  <a:lnTo>
                    <a:pt x="10176" y="40304"/>
                  </a:lnTo>
                  <a:lnTo>
                    <a:pt x="9469" y="36130"/>
                  </a:lnTo>
                  <a:lnTo>
                    <a:pt x="1978" y="35739"/>
                  </a:lnTo>
                  <a:lnTo>
                    <a:pt x="10600" y="29869"/>
                  </a:lnTo>
                  <a:lnTo>
                    <a:pt x="13427" y="31565"/>
                  </a:lnTo>
                  <a:lnTo>
                    <a:pt x="13427" y="28565"/>
                  </a:lnTo>
                  <a:lnTo>
                    <a:pt x="19222" y="27000"/>
                  </a:lnTo>
                  <a:lnTo>
                    <a:pt x="20070" y="32739"/>
                  </a:lnTo>
                  <a:lnTo>
                    <a:pt x="24169" y="32739"/>
                  </a:lnTo>
                  <a:lnTo>
                    <a:pt x="27561" y="23869"/>
                  </a:lnTo>
                  <a:lnTo>
                    <a:pt x="20494" y="24521"/>
                  </a:lnTo>
                  <a:lnTo>
                    <a:pt x="13992" y="21000"/>
                  </a:lnTo>
                  <a:lnTo>
                    <a:pt x="15971" y="16826"/>
                  </a:lnTo>
                  <a:lnTo>
                    <a:pt x="14275" y="11608"/>
                  </a:lnTo>
                  <a:lnTo>
                    <a:pt x="29681" y="8217"/>
                  </a:lnTo>
                  <a:lnTo>
                    <a:pt x="29681" y="4043"/>
                  </a:lnTo>
                  <a:lnTo>
                    <a:pt x="38162" y="0"/>
                  </a:lnTo>
                  <a:lnTo>
                    <a:pt x="44381" y="0"/>
                  </a:lnTo>
                  <a:lnTo>
                    <a:pt x="48480" y="4043"/>
                  </a:lnTo>
                  <a:lnTo>
                    <a:pt x="48480" y="0"/>
                  </a:lnTo>
                  <a:lnTo>
                    <a:pt x="50176" y="0"/>
                  </a:lnTo>
                  <a:lnTo>
                    <a:pt x="53568" y="7434"/>
                  </a:lnTo>
                  <a:lnTo>
                    <a:pt x="58657" y="7434"/>
                  </a:lnTo>
                  <a:lnTo>
                    <a:pt x="65017" y="11086"/>
                  </a:lnTo>
                  <a:lnTo>
                    <a:pt x="71519" y="11086"/>
                  </a:lnTo>
                  <a:lnTo>
                    <a:pt x="76183" y="15782"/>
                  </a:lnTo>
                  <a:lnTo>
                    <a:pt x="77879" y="15782"/>
                  </a:lnTo>
                </a:path>
              </a:pathLst>
            </a:custGeom>
            <a:solidFill>
              <a:schemeClr val="accent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5" name="Shape 1460">
              <a:extLst>
                <a:ext uri="{FF2B5EF4-FFF2-40B4-BE49-F238E27FC236}">
                  <a16:creationId xmlns="" xmlns:a16="http://schemas.microsoft.com/office/drawing/2014/main" id="{735C120B-C08D-4646-8EC8-D53A55708F88}"/>
                </a:ext>
              </a:extLst>
            </p:cNvPr>
            <p:cNvSpPr/>
            <p:nvPr/>
          </p:nvSpPr>
          <p:spPr>
            <a:xfrm>
              <a:off x="905768" y="3437988"/>
              <a:ext cx="256714" cy="1462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ctr" anchorCtr="1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AK</a:t>
              </a:r>
            </a:p>
          </p:txBody>
        </p:sp>
        <p:sp>
          <p:nvSpPr>
            <p:cNvPr id="16" name="Shape 1471">
              <a:extLst>
                <a:ext uri="{FF2B5EF4-FFF2-40B4-BE49-F238E27FC236}">
                  <a16:creationId xmlns="" xmlns:a16="http://schemas.microsoft.com/office/drawing/2014/main" id="{A9B6CB12-84AE-43F9-9776-65C13179E8EC}"/>
                </a:ext>
              </a:extLst>
            </p:cNvPr>
            <p:cNvSpPr/>
            <p:nvPr/>
          </p:nvSpPr>
          <p:spPr>
            <a:xfrm>
              <a:off x="2234141" y="2167775"/>
              <a:ext cx="736458" cy="6957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5960" y="0"/>
                  </a:moveTo>
                  <a:lnTo>
                    <a:pt x="83708" y="8540"/>
                  </a:lnTo>
                  <a:lnTo>
                    <a:pt x="79735" y="29679"/>
                  </a:lnTo>
                  <a:lnTo>
                    <a:pt x="119735" y="34804"/>
                  </a:lnTo>
                  <a:lnTo>
                    <a:pt x="104105" y="119786"/>
                  </a:lnTo>
                  <a:lnTo>
                    <a:pt x="0" y="105266"/>
                  </a:lnTo>
                  <a:lnTo>
                    <a:pt x="25960" y="0"/>
                  </a:lnTo>
                </a:path>
              </a:pathLst>
            </a:custGeom>
            <a:solidFill>
              <a:schemeClr val="accent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7" name="Shape 1472">
              <a:extLst>
                <a:ext uri="{FF2B5EF4-FFF2-40B4-BE49-F238E27FC236}">
                  <a16:creationId xmlns="" xmlns:a16="http://schemas.microsoft.com/office/drawing/2014/main" id="{C4A3858B-4998-431D-B724-E50533ACC35D}"/>
                </a:ext>
              </a:extLst>
            </p:cNvPr>
            <p:cNvSpPr/>
            <p:nvPr/>
          </p:nvSpPr>
          <p:spPr>
            <a:xfrm>
              <a:off x="1203919" y="1439328"/>
              <a:ext cx="1033236" cy="6644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89162"/>
                  </a:moveTo>
                  <a:lnTo>
                    <a:pt x="5094" y="58770"/>
                  </a:lnTo>
                  <a:lnTo>
                    <a:pt x="11132" y="50055"/>
                  </a:lnTo>
                  <a:lnTo>
                    <a:pt x="25660" y="0"/>
                  </a:lnTo>
                  <a:lnTo>
                    <a:pt x="33207" y="2458"/>
                  </a:lnTo>
                  <a:lnTo>
                    <a:pt x="33584" y="4692"/>
                  </a:lnTo>
                  <a:lnTo>
                    <a:pt x="35283" y="4916"/>
                  </a:lnTo>
                  <a:lnTo>
                    <a:pt x="44528" y="22346"/>
                  </a:lnTo>
                  <a:lnTo>
                    <a:pt x="54528" y="21675"/>
                  </a:lnTo>
                  <a:lnTo>
                    <a:pt x="62452" y="25921"/>
                  </a:lnTo>
                  <a:lnTo>
                    <a:pt x="66037" y="25027"/>
                  </a:lnTo>
                  <a:lnTo>
                    <a:pt x="89245" y="25921"/>
                  </a:lnTo>
                  <a:lnTo>
                    <a:pt x="115283" y="33072"/>
                  </a:lnTo>
                  <a:lnTo>
                    <a:pt x="116603" y="36871"/>
                  </a:lnTo>
                  <a:lnTo>
                    <a:pt x="119811" y="42458"/>
                  </a:lnTo>
                  <a:lnTo>
                    <a:pt x="110943" y="58770"/>
                  </a:lnTo>
                  <a:lnTo>
                    <a:pt x="105283" y="64804"/>
                  </a:lnTo>
                  <a:lnTo>
                    <a:pt x="104528" y="69050"/>
                  </a:lnTo>
                  <a:lnTo>
                    <a:pt x="107735" y="73743"/>
                  </a:lnTo>
                  <a:lnTo>
                    <a:pt x="104150" y="83351"/>
                  </a:lnTo>
                  <a:lnTo>
                    <a:pt x="96792" y="119776"/>
                  </a:lnTo>
                  <a:lnTo>
                    <a:pt x="56226" y="107932"/>
                  </a:lnTo>
                  <a:lnTo>
                    <a:pt x="0" y="89162"/>
                  </a:lnTo>
                </a:path>
              </a:pathLst>
            </a:custGeom>
            <a:solidFill>
              <a:schemeClr val="accent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8" name="Shape 1473">
              <a:extLst>
                <a:ext uri="{FF2B5EF4-FFF2-40B4-BE49-F238E27FC236}">
                  <a16:creationId xmlns="" xmlns:a16="http://schemas.microsoft.com/office/drawing/2014/main" id="{9C11D614-CE06-4728-A8A2-BDCD16329A5D}"/>
                </a:ext>
              </a:extLst>
            </p:cNvPr>
            <p:cNvSpPr/>
            <p:nvPr/>
          </p:nvSpPr>
          <p:spPr>
            <a:xfrm>
              <a:off x="1102474" y="1934097"/>
              <a:ext cx="1029407" cy="133287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64" y="24312"/>
                  </a:moveTo>
                  <a:lnTo>
                    <a:pt x="757" y="33680"/>
                  </a:lnTo>
                  <a:lnTo>
                    <a:pt x="12302" y="48624"/>
                  </a:lnTo>
                  <a:lnTo>
                    <a:pt x="14384" y="47620"/>
                  </a:lnTo>
                  <a:lnTo>
                    <a:pt x="17981" y="53977"/>
                  </a:lnTo>
                  <a:lnTo>
                    <a:pt x="12113" y="49628"/>
                  </a:lnTo>
                  <a:lnTo>
                    <a:pt x="10977" y="56654"/>
                  </a:lnTo>
                  <a:lnTo>
                    <a:pt x="17413" y="60780"/>
                  </a:lnTo>
                  <a:lnTo>
                    <a:pt x="13059" y="66579"/>
                  </a:lnTo>
                  <a:lnTo>
                    <a:pt x="25552" y="82416"/>
                  </a:lnTo>
                  <a:lnTo>
                    <a:pt x="22712" y="88327"/>
                  </a:lnTo>
                  <a:lnTo>
                    <a:pt x="39558" y="93011"/>
                  </a:lnTo>
                  <a:lnTo>
                    <a:pt x="45236" y="97695"/>
                  </a:lnTo>
                  <a:lnTo>
                    <a:pt x="52429" y="99256"/>
                  </a:lnTo>
                  <a:lnTo>
                    <a:pt x="52429" y="102156"/>
                  </a:lnTo>
                  <a:lnTo>
                    <a:pt x="56971" y="102713"/>
                  </a:lnTo>
                  <a:lnTo>
                    <a:pt x="66435" y="111858"/>
                  </a:lnTo>
                  <a:lnTo>
                    <a:pt x="66813" y="118327"/>
                  </a:lnTo>
                  <a:lnTo>
                    <a:pt x="109211" y="119888"/>
                  </a:lnTo>
                  <a:lnTo>
                    <a:pt x="106561" y="117211"/>
                  </a:lnTo>
                  <a:lnTo>
                    <a:pt x="107697" y="113420"/>
                  </a:lnTo>
                  <a:lnTo>
                    <a:pt x="114700" y="106840"/>
                  </a:lnTo>
                  <a:lnTo>
                    <a:pt x="119810" y="104944"/>
                  </a:lnTo>
                  <a:lnTo>
                    <a:pt x="116782" y="102713"/>
                  </a:lnTo>
                  <a:lnTo>
                    <a:pt x="114889" y="96245"/>
                  </a:lnTo>
                  <a:lnTo>
                    <a:pt x="53753" y="41152"/>
                  </a:lnTo>
                  <a:lnTo>
                    <a:pt x="67949" y="9256"/>
                  </a:lnTo>
                  <a:lnTo>
                    <a:pt x="11545" y="0"/>
                  </a:lnTo>
                  <a:lnTo>
                    <a:pt x="9842" y="1895"/>
                  </a:lnTo>
                  <a:lnTo>
                    <a:pt x="0" y="15947"/>
                  </a:lnTo>
                  <a:lnTo>
                    <a:pt x="4164" y="24312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9" name="Shape 1474">
              <a:extLst>
                <a:ext uri="{FF2B5EF4-FFF2-40B4-BE49-F238E27FC236}">
                  <a16:creationId xmlns="" xmlns:a16="http://schemas.microsoft.com/office/drawing/2014/main" id="{B967E4BC-9F7D-4331-AD15-10E76FA514C3}"/>
                </a:ext>
              </a:extLst>
            </p:cNvPr>
            <p:cNvSpPr/>
            <p:nvPr/>
          </p:nvSpPr>
          <p:spPr>
            <a:xfrm>
              <a:off x="1566483" y="2037230"/>
              <a:ext cx="822710" cy="9673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3790"/>
                  </a:moveTo>
                  <a:lnTo>
                    <a:pt x="75976" y="119846"/>
                  </a:lnTo>
                  <a:lnTo>
                    <a:pt x="78816" y="103559"/>
                  </a:lnTo>
                  <a:lnTo>
                    <a:pt x="83076" y="102637"/>
                  </a:lnTo>
                  <a:lnTo>
                    <a:pt x="90414" y="105403"/>
                  </a:lnTo>
                  <a:lnTo>
                    <a:pt x="96568" y="91113"/>
                  </a:lnTo>
                  <a:lnTo>
                    <a:pt x="119763" y="15211"/>
                  </a:lnTo>
                  <a:lnTo>
                    <a:pt x="68402" y="7989"/>
                  </a:lnTo>
                  <a:lnTo>
                    <a:pt x="17751" y="0"/>
                  </a:lnTo>
                  <a:lnTo>
                    <a:pt x="0" y="4379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0" name="Shape 1475">
              <a:extLst>
                <a:ext uri="{FF2B5EF4-FFF2-40B4-BE49-F238E27FC236}">
                  <a16:creationId xmlns="" xmlns:a16="http://schemas.microsoft.com/office/drawing/2014/main" id="{1CBF3F82-47C2-445F-96A5-4518999EA88C}"/>
                </a:ext>
              </a:extLst>
            </p:cNvPr>
            <p:cNvSpPr/>
            <p:nvPr/>
          </p:nvSpPr>
          <p:spPr>
            <a:xfrm>
              <a:off x="2036128" y="1264400"/>
              <a:ext cx="775756" cy="9476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6196"/>
                  </a:moveTo>
                  <a:lnTo>
                    <a:pt x="9539" y="80627"/>
                  </a:lnTo>
                  <a:lnTo>
                    <a:pt x="14309" y="73725"/>
                  </a:lnTo>
                  <a:lnTo>
                    <a:pt x="10041" y="70588"/>
                  </a:lnTo>
                  <a:lnTo>
                    <a:pt x="11297" y="67607"/>
                  </a:lnTo>
                  <a:lnTo>
                    <a:pt x="18577" y="63215"/>
                  </a:lnTo>
                  <a:lnTo>
                    <a:pt x="30376" y="51921"/>
                  </a:lnTo>
                  <a:lnTo>
                    <a:pt x="26359" y="48000"/>
                  </a:lnTo>
                  <a:lnTo>
                    <a:pt x="24351" y="45333"/>
                  </a:lnTo>
                  <a:lnTo>
                    <a:pt x="25104" y="38745"/>
                  </a:lnTo>
                  <a:lnTo>
                    <a:pt x="39665" y="0"/>
                  </a:lnTo>
                  <a:lnTo>
                    <a:pt x="55732" y="2196"/>
                  </a:lnTo>
                  <a:lnTo>
                    <a:pt x="50209" y="17254"/>
                  </a:lnTo>
                  <a:lnTo>
                    <a:pt x="53974" y="22588"/>
                  </a:lnTo>
                  <a:lnTo>
                    <a:pt x="54225" y="26039"/>
                  </a:lnTo>
                  <a:lnTo>
                    <a:pt x="52217" y="26509"/>
                  </a:lnTo>
                  <a:lnTo>
                    <a:pt x="58493" y="30274"/>
                  </a:lnTo>
                  <a:lnTo>
                    <a:pt x="64769" y="39843"/>
                  </a:lnTo>
                  <a:lnTo>
                    <a:pt x="66778" y="48470"/>
                  </a:lnTo>
                  <a:lnTo>
                    <a:pt x="67782" y="53333"/>
                  </a:lnTo>
                  <a:lnTo>
                    <a:pt x="63012" y="57725"/>
                  </a:lnTo>
                  <a:lnTo>
                    <a:pt x="66276" y="59607"/>
                  </a:lnTo>
                  <a:lnTo>
                    <a:pt x="74811" y="56784"/>
                  </a:lnTo>
                  <a:lnTo>
                    <a:pt x="80334" y="72156"/>
                  </a:lnTo>
                  <a:lnTo>
                    <a:pt x="84100" y="72941"/>
                  </a:lnTo>
                  <a:lnTo>
                    <a:pt x="84853" y="77333"/>
                  </a:lnTo>
                  <a:lnTo>
                    <a:pt x="95648" y="79058"/>
                  </a:lnTo>
                  <a:lnTo>
                    <a:pt x="112468" y="79215"/>
                  </a:lnTo>
                  <a:lnTo>
                    <a:pt x="119748" y="81098"/>
                  </a:lnTo>
                  <a:lnTo>
                    <a:pt x="109205" y="119843"/>
                  </a:lnTo>
                  <a:lnTo>
                    <a:pt x="54476" y="113411"/>
                  </a:lnTo>
                  <a:lnTo>
                    <a:pt x="0" y="106196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1" name="Shape 1476">
              <a:extLst>
                <a:ext uri="{FF2B5EF4-FFF2-40B4-BE49-F238E27FC236}">
                  <a16:creationId xmlns="" xmlns:a16="http://schemas.microsoft.com/office/drawing/2014/main" id="{97EA41EC-FFFD-4F5D-B57C-D6ACB38A1913}"/>
                </a:ext>
              </a:extLst>
            </p:cNvPr>
            <p:cNvSpPr/>
            <p:nvPr/>
          </p:nvSpPr>
          <p:spPr>
            <a:xfrm>
              <a:off x="2361609" y="1281092"/>
              <a:ext cx="1327972" cy="6396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056" y="30000"/>
                  </a:moveTo>
                  <a:lnTo>
                    <a:pt x="2203" y="35348"/>
                  </a:lnTo>
                  <a:lnTo>
                    <a:pt x="1175" y="36046"/>
                  </a:lnTo>
                  <a:lnTo>
                    <a:pt x="4700" y="41627"/>
                  </a:lnTo>
                  <a:lnTo>
                    <a:pt x="8372" y="55813"/>
                  </a:lnTo>
                  <a:lnTo>
                    <a:pt x="9547" y="68604"/>
                  </a:lnTo>
                  <a:lnTo>
                    <a:pt x="10134" y="75813"/>
                  </a:lnTo>
                  <a:lnTo>
                    <a:pt x="7490" y="82325"/>
                  </a:lnTo>
                  <a:lnTo>
                    <a:pt x="9400" y="85116"/>
                  </a:lnTo>
                  <a:lnTo>
                    <a:pt x="14247" y="80930"/>
                  </a:lnTo>
                  <a:lnTo>
                    <a:pt x="17478" y="103720"/>
                  </a:lnTo>
                  <a:lnTo>
                    <a:pt x="19681" y="104883"/>
                  </a:lnTo>
                  <a:lnTo>
                    <a:pt x="20122" y="111395"/>
                  </a:lnTo>
                  <a:lnTo>
                    <a:pt x="21884" y="114418"/>
                  </a:lnTo>
                  <a:lnTo>
                    <a:pt x="26438" y="113953"/>
                  </a:lnTo>
                  <a:lnTo>
                    <a:pt x="36279" y="114186"/>
                  </a:lnTo>
                  <a:lnTo>
                    <a:pt x="40538" y="116976"/>
                  </a:lnTo>
                  <a:lnTo>
                    <a:pt x="41860" y="105348"/>
                  </a:lnTo>
                  <a:lnTo>
                    <a:pt x="74320" y="113023"/>
                  </a:lnTo>
                  <a:lnTo>
                    <a:pt x="114565" y="119767"/>
                  </a:lnTo>
                  <a:lnTo>
                    <a:pt x="115887" y="98139"/>
                  </a:lnTo>
                  <a:lnTo>
                    <a:pt x="119853" y="27906"/>
                  </a:lnTo>
                  <a:lnTo>
                    <a:pt x="66682" y="17906"/>
                  </a:lnTo>
                  <a:lnTo>
                    <a:pt x="40244" y="11162"/>
                  </a:lnTo>
                  <a:lnTo>
                    <a:pt x="3084" y="0"/>
                  </a:lnTo>
                  <a:lnTo>
                    <a:pt x="0" y="22325"/>
                  </a:lnTo>
                  <a:lnTo>
                    <a:pt x="2056" y="30000"/>
                  </a:lnTo>
                </a:path>
              </a:pathLst>
            </a:custGeom>
            <a:solidFill>
              <a:schemeClr val="accent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2" name="Shape 1477">
              <a:extLst>
                <a:ext uri="{FF2B5EF4-FFF2-40B4-BE49-F238E27FC236}">
                  <a16:creationId xmlns="" xmlns:a16="http://schemas.microsoft.com/office/drawing/2014/main" id="{9C04D6F1-E6C1-4FEE-94D0-8EDF316AE274}"/>
                </a:ext>
              </a:extLst>
            </p:cNvPr>
            <p:cNvSpPr/>
            <p:nvPr/>
          </p:nvSpPr>
          <p:spPr>
            <a:xfrm>
              <a:off x="1983528" y="2772202"/>
              <a:ext cx="884719" cy="77661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706" y="76172"/>
                  </a:moveTo>
                  <a:lnTo>
                    <a:pt x="4623" y="71578"/>
                  </a:lnTo>
                  <a:lnTo>
                    <a:pt x="5944" y="65071"/>
                  </a:lnTo>
                  <a:lnTo>
                    <a:pt x="13871" y="53779"/>
                  </a:lnTo>
                  <a:lnTo>
                    <a:pt x="19816" y="50526"/>
                  </a:lnTo>
                  <a:lnTo>
                    <a:pt x="16513" y="46698"/>
                  </a:lnTo>
                  <a:lnTo>
                    <a:pt x="14091" y="35598"/>
                  </a:lnTo>
                  <a:lnTo>
                    <a:pt x="16733" y="15502"/>
                  </a:lnTo>
                  <a:lnTo>
                    <a:pt x="20697" y="14162"/>
                  </a:lnTo>
                  <a:lnTo>
                    <a:pt x="27522" y="17607"/>
                  </a:lnTo>
                  <a:lnTo>
                    <a:pt x="33247" y="0"/>
                  </a:lnTo>
                  <a:lnTo>
                    <a:pt x="119779" y="12822"/>
                  </a:lnTo>
                  <a:lnTo>
                    <a:pt x="101504" y="119808"/>
                  </a:lnTo>
                  <a:lnTo>
                    <a:pt x="75082" y="116363"/>
                  </a:lnTo>
                  <a:lnTo>
                    <a:pt x="58568" y="112344"/>
                  </a:lnTo>
                  <a:lnTo>
                    <a:pt x="24660" y="100287"/>
                  </a:lnTo>
                  <a:lnTo>
                    <a:pt x="0" y="81913"/>
                  </a:lnTo>
                  <a:lnTo>
                    <a:pt x="7706" y="76172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3" name="Shape 1478">
              <a:extLst>
                <a:ext uri="{FF2B5EF4-FFF2-40B4-BE49-F238E27FC236}">
                  <a16:creationId xmlns="" xmlns:a16="http://schemas.microsoft.com/office/drawing/2014/main" id="{E5A00C73-C085-4C45-BD2E-14A0D78E1142}"/>
                </a:ext>
              </a:extLst>
            </p:cNvPr>
            <p:cNvSpPr/>
            <p:nvPr/>
          </p:nvSpPr>
          <p:spPr>
            <a:xfrm>
              <a:off x="2719929" y="1844022"/>
              <a:ext cx="911003" cy="5703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2559"/>
                  </a:moveTo>
                  <a:lnTo>
                    <a:pt x="14117" y="0"/>
                  </a:lnTo>
                  <a:lnTo>
                    <a:pt x="61176" y="8590"/>
                  </a:lnTo>
                  <a:lnTo>
                    <a:pt x="119786" y="15878"/>
                  </a:lnTo>
                  <a:lnTo>
                    <a:pt x="115721" y="67939"/>
                  </a:lnTo>
                  <a:lnTo>
                    <a:pt x="111657" y="119739"/>
                  </a:lnTo>
                  <a:lnTo>
                    <a:pt x="32085" y="108806"/>
                  </a:lnTo>
                  <a:lnTo>
                    <a:pt x="0" y="102559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4" name="Shape 1479">
              <a:extLst>
                <a:ext uri="{FF2B5EF4-FFF2-40B4-BE49-F238E27FC236}">
                  <a16:creationId xmlns="" xmlns:a16="http://schemas.microsoft.com/office/drawing/2014/main" id="{53BC87AB-2FCA-48D8-98CE-1A278300DD03}"/>
                </a:ext>
              </a:extLst>
            </p:cNvPr>
            <p:cNvSpPr/>
            <p:nvPr/>
          </p:nvSpPr>
          <p:spPr>
            <a:xfrm>
              <a:off x="2880276" y="2362287"/>
              <a:ext cx="946728" cy="56527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58" y="0"/>
                  </a:moveTo>
                  <a:lnTo>
                    <a:pt x="88865" y="10789"/>
                  </a:lnTo>
                  <a:lnTo>
                    <a:pt x="119793" y="14210"/>
                  </a:lnTo>
                  <a:lnTo>
                    <a:pt x="118350" y="40263"/>
                  </a:lnTo>
                  <a:lnTo>
                    <a:pt x="114226" y="119736"/>
                  </a:lnTo>
                  <a:lnTo>
                    <a:pt x="98556" y="118421"/>
                  </a:lnTo>
                  <a:lnTo>
                    <a:pt x="49484" y="112631"/>
                  </a:lnTo>
                  <a:lnTo>
                    <a:pt x="0" y="104473"/>
                  </a:lnTo>
                  <a:lnTo>
                    <a:pt x="11958" y="0"/>
                  </a:lnTo>
                </a:path>
              </a:pathLst>
            </a:custGeom>
            <a:solidFill>
              <a:schemeClr val="accent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5" name="Shape 1480">
              <a:extLst>
                <a:ext uri="{FF2B5EF4-FFF2-40B4-BE49-F238E27FC236}">
                  <a16:creationId xmlns="" xmlns:a16="http://schemas.microsoft.com/office/drawing/2014/main" id="{234ADEBE-0950-4E01-8A4D-BD788DF13620}"/>
                </a:ext>
              </a:extLst>
            </p:cNvPr>
            <p:cNvSpPr/>
            <p:nvPr/>
          </p:nvSpPr>
          <p:spPr>
            <a:xfrm>
              <a:off x="2734956" y="2855752"/>
              <a:ext cx="913044" cy="7050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5160" y="119789"/>
                  </a:moveTo>
                  <a:lnTo>
                    <a:pt x="16441" y="110526"/>
                  </a:lnTo>
                  <a:lnTo>
                    <a:pt x="46548" y="114526"/>
                  </a:lnTo>
                  <a:lnTo>
                    <a:pt x="45266" y="110105"/>
                  </a:lnTo>
                  <a:lnTo>
                    <a:pt x="109750" y="116210"/>
                  </a:lnTo>
                  <a:lnTo>
                    <a:pt x="119786" y="10947"/>
                  </a:lnTo>
                  <a:lnTo>
                    <a:pt x="68754" y="6315"/>
                  </a:lnTo>
                  <a:lnTo>
                    <a:pt x="17508" y="0"/>
                  </a:lnTo>
                  <a:lnTo>
                    <a:pt x="0" y="117684"/>
                  </a:lnTo>
                  <a:lnTo>
                    <a:pt x="15160" y="119789"/>
                  </a:lnTo>
                </a:path>
              </a:pathLst>
            </a:custGeom>
            <a:solidFill>
              <a:schemeClr val="accent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6" name="Shape 1481">
              <a:extLst>
                <a:ext uri="{FF2B5EF4-FFF2-40B4-BE49-F238E27FC236}">
                  <a16:creationId xmlns="" xmlns:a16="http://schemas.microsoft.com/office/drawing/2014/main" id="{CA739234-D642-462D-A9AE-4CEC803AD446}"/>
                </a:ext>
              </a:extLst>
            </p:cNvPr>
            <p:cNvSpPr/>
            <p:nvPr/>
          </p:nvSpPr>
          <p:spPr>
            <a:xfrm>
              <a:off x="3078736" y="2982382"/>
              <a:ext cx="1812820" cy="13300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6815"/>
                  </a:moveTo>
                  <a:lnTo>
                    <a:pt x="32609" y="50055"/>
                  </a:lnTo>
                  <a:lnTo>
                    <a:pt x="37022" y="0"/>
                  </a:lnTo>
                  <a:lnTo>
                    <a:pt x="62959" y="1564"/>
                  </a:lnTo>
                  <a:lnTo>
                    <a:pt x="62098" y="23128"/>
                  </a:lnTo>
                  <a:lnTo>
                    <a:pt x="64573" y="25251"/>
                  </a:lnTo>
                  <a:lnTo>
                    <a:pt x="67049" y="25363"/>
                  </a:lnTo>
                  <a:lnTo>
                    <a:pt x="68986" y="27374"/>
                  </a:lnTo>
                  <a:lnTo>
                    <a:pt x="72968" y="28491"/>
                  </a:lnTo>
                  <a:lnTo>
                    <a:pt x="80717" y="31955"/>
                  </a:lnTo>
                  <a:lnTo>
                    <a:pt x="82224" y="30502"/>
                  </a:lnTo>
                  <a:lnTo>
                    <a:pt x="87174" y="33519"/>
                  </a:lnTo>
                  <a:lnTo>
                    <a:pt x="93847" y="33407"/>
                  </a:lnTo>
                  <a:lnTo>
                    <a:pt x="98582" y="31955"/>
                  </a:lnTo>
                  <a:lnTo>
                    <a:pt x="104825" y="30726"/>
                  </a:lnTo>
                  <a:lnTo>
                    <a:pt x="110744" y="34078"/>
                  </a:lnTo>
                  <a:lnTo>
                    <a:pt x="111713" y="35195"/>
                  </a:lnTo>
                  <a:lnTo>
                    <a:pt x="114834" y="35195"/>
                  </a:lnTo>
                  <a:lnTo>
                    <a:pt x="115479" y="52960"/>
                  </a:lnTo>
                  <a:lnTo>
                    <a:pt x="119892" y="61452"/>
                  </a:lnTo>
                  <a:lnTo>
                    <a:pt x="118278" y="68379"/>
                  </a:lnTo>
                  <a:lnTo>
                    <a:pt x="118493" y="74189"/>
                  </a:lnTo>
                  <a:lnTo>
                    <a:pt x="116556" y="76871"/>
                  </a:lnTo>
                  <a:lnTo>
                    <a:pt x="117417" y="77877"/>
                  </a:lnTo>
                  <a:lnTo>
                    <a:pt x="112466" y="79553"/>
                  </a:lnTo>
                  <a:lnTo>
                    <a:pt x="108484" y="80000"/>
                  </a:lnTo>
                  <a:lnTo>
                    <a:pt x="109237" y="76871"/>
                  </a:lnTo>
                  <a:lnTo>
                    <a:pt x="107085" y="78547"/>
                  </a:lnTo>
                  <a:lnTo>
                    <a:pt x="107300" y="82234"/>
                  </a:lnTo>
                  <a:lnTo>
                    <a:pt x="104717" y="85698"/>
                  </a:lnTo>
                  <a:lnTo>
                    <a:pt x="90511" y="93519"/>
                  </a:lnTo>
                  <a:lnTo>
                    <a:pt x="85883" y="98324"/>
                  </a:lnTo>
                  <a:lnTo>
                    <a:pt x="81793" y="108826"/>
                  </a:lnTo>
                  <a:lnTo>
                    <a:pt x="85345" y="119776"/>
                  </a:lnTo>
                  <a:lnTo>
                    <a:pt x="81901" y="119888"/>
                  </a:lnTo>
                  <a:lnTo>
                    <a:pt x="66618" y="114189"/>
                  </a:lnTo>
                  <a:lnTo>
                    <a:pt x="65004" y="109273"/>
                  </a:lnTo>
                  <a:lnTo>
                    <a:pt x="63390" y="107262"/>
                  </a:lnTo>
                  <a:lnTo>
                    <a:pt x="62744" y="101005"/>
                  </a:lnTo>
                  <a:lnTo>
                    <a:pt x="59838" y="98659"/>
                  </a:lnTo>
                  <a:lnTo>
                    <a:pt x="51551" y="82011"/>
                  </a:lnTo>
                  <a:lnTo>
                    <a:pt x="47677" y="78882"/>
                  </a:lnTo>
                  <a:lnTo>
                    <a:pt x="46385" y="76201"/>
                  </a:lnTo>
                  <a:lnTo>
                    <a:pt x="34439" y="75418"/>
                  </a:lnTo>
                  <a:lnTo>
                    <a:pt x="27874" y="83351"/>
                  </a:lnTo>
                  <a:lnTo>
                    <a:pt x="16896" y="75195"/>
                  </a:lnTo>
                  <a:lnTo>
                    <a:pt x="13775" y="63798"/>
                  </a:lnTo>
                  <a:lnTo>
                    <a:pt x="3228" y="53184"/>
                  </a:lnTo>
                  <a:lnTo>
                    <a:pt x="2044" y="49832"/>
                  </a:lnTo>
                  <a:lnTo>
                    <a:pt x="645" y="49273"/>
                  </a:lnTo>
                  <a:lnTo>
                    <a:pt x="0" y="46815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7" name="Shape 1482">
              <a:extLst>
                <a:ext uri="{FF2B5EF4-FFF2-40B4-BE49-F238E27FC236}">
                  <a16:creationId xmlns="" xmlns:a16="http://schemas.microsoft.com/office/drawing/2014/main" id="{5CC63A3C-349F-49B3-9BAF-EBD5108600EF}"/>
                </a:ext>
              </a:extLst>
            </p:cNvPr>
            <p:cNvSpPr/>
            <p:nvPr/>
          </p:nvSpPr>
          <p:spPr>
            <a:xfrm>
              <a:off x="3641830" y="1430910"/>
              <a:ext cx="853076" cy="4077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42" y="0"/>
                  </a:moveTo>
                  <a:lnTo>
                    <a:pt x="110400" y="8753"/>
                  </a:lnTo>
                  <a:lnTo>
                    <a:pt x="111085" y="38662"/>
                  </a:lnTo>
                  <a:lnTo>
                    <a:pt x="115657" y="63100"/>
                  </a:lnTo>
                  <a:lnTo>
                    <a:pt x="116571" y="94468"/>
                  </a:lnTo>
                  <a:lnTo>
                    <a:pt x="119771" y="119635"/>
                  </a:lnTo>
                  <a:lnTo>
                    <a:pt x="56457" y="116352"/>
                  </a:lnTo>
                  <a:lnTo>
                    <a:pt x="0" y="109787"/>
                  </a:lnTo>
                  <a:lnTo>
                    <a:pt x="5942" y="0"/>
                  </a:lnTo>
                </a:path>
              </a:pathLst>
            </a:custGeom>
            <a:solidFill>
              <a:schemeClr val="accent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8" name="Shape 1483">
              <a:extLst>
                <a:ext uri="{FF2B5EF4-FFF2-40B4-BE49-F238E27FC236}">
                  <a16:creationId xmlns="" xmlns:a16="http://schemas.microsoft.com/office/drawing/2014/main" id="{A0D52E9C-FF0C-4AED-8AD9-2ADBA3F06977}"/>
                </a:ext>
              </a:extLst>
            </p:cNvPr>
            <p:cNvSpPr/>
            <p:nvPr/>
          </p:nvSpPr>
          <p:spPr>
            <a:xfrm>
              <a:off x="3599101" y="1804858"/>
              <a:ext cx="911003" cy="46354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75" y="0"/>
                  </a:moveTo>
                  <a:lnTo>
                    <a:pt x="58823" y="5760"/>
                  </a:lnTo>
                  <a:lnTo>
                    <a:pt x="117860" y="8320"/>
                  </a:lnTo>
                  <a:lnTo>
                    <a:pt x="114010" y="19840"/>
                  </a:lnTo>
                  <a:lnTo>
                    <a:pt x="119786" y="27840"/>
                  </a:lnTo>
                  <a:lnTo>
                    <a:pt x="119358" y="87040"/>
                  </a:lnTo>
                  <a:lnTo>
                    <a:pt x="117005" y="86720"/>
                  </a:lnTo>
                  <a:lnTo>
                    <a:pt x="117219" y="94080"/>
                  </a:lnTo>
                  <a:lnTo>
                    <a:pt x="119144" y="99840"/>
                  </a:lnTo>
                  <a:lnTo>
                    <a:pt x="117860" y="105600"/>
                  </a:lnTo>
                  <a:lnTo>
                    <a:pt x="119144" y="119680"/>
                  </a:lnTo>
                  <a:lnTo>
                    <a:pt x="116363" y="118080"/>
                  </a:lnTo>
                  <a:lnTo>
                    <a:pt x="113368" y="112640"/>
                  </a:lnTo>
                  <a:lnTo>
                    <a:pt x="102887" y="107520"/>
                  </a:lnTo>
                  <a:lnTo>
                    <a:pt x="92406" y="108160"/>
                  </a:lnTo>
                  <a:lnTo>
                    <a:pt x="86631" y="101440"/>
                  </a:lnTo>
                  <a:lnTo>
                    <a:pt x="0" y="93760"/>
                  </a:lnTo>
                  <a:lnTo>
                    <a:pt x="577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9" name="Shape 1484">
              <a:extLst>
                <a:ext uri="{FF2B5EF4-FFF2-40B4-BE49-F238E27FC236}">
                  <a16:creationId xmlns="" xmlns:a16="http://schemas.microsoft.com/office/drawing/2014/main" id="{CC9BF0E2-6586-41C4-8139-1FBDC8871F2C}"/>
                </a:ext>
              </a:extLst>
            </p:cNvPr>
            <p:cNvSpPr/>
            <p:nvPr/>
          </p:nvSpPr>
          <p:spPr>
            <a:xfrm>
              <a:off x="3562489" y="2178241"/>
              <a:ext cx="1070748" cy="40606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282" y="0"/>
                  </a:moveTo>
                  <a:lnTo>
                    <a:pt x="77142" y="8414"/>
                  </a:lnTo>
                  <a:lnTo>
                    <a:pt x="82249" y="16097"/>
                  </a:lnTo>
                  <a:lnTo>
                    <a:pt x="91003" y="15365"/>
                  </a:lnTo>
                  <a:lnTo>
                    <a:pt x="99939" y="21219"/>
                  </a:lnTo>
                  <a:lnTo>
                    <a:pt x="102674" y="27439"/>
                  </a:lnTo>
                  <a:lnTo>
                    <a:pt x="104863" y="29268"/>
                  </a:lnTo>
                  <a:lnTo>
                    <a:pt x="108875" y="51951"/>
                  </a:lnTo>
                  <a:lnTo>
                    <a:pt x="109057" y="58902"/>
                  </a:lnTo>
                  <a:lnTo>
                    <a:pt x="111793" y="69146"/>
                  </a:lnTo>
                  <a:lnTo>
                    <a:pt x="113069" y="86341"/>
                  </a:lnTo>
                  <a:lnTo>
                    <a:pt x="112340" y="91829"/>
                  </a:lnTo>
                  <a:lnTo>
                    <a:pt x="113981" y="97682"/>
                  </a:lnTo>
                  <a:lnTo>
                    <a:pt x="119817" y="119634"/>
                  </a:lnTo>
                  <a:lnTo>
                    <a:pt x="66382" y="117804"/>
                  </a:lnTo>
                  <a:lnTo>
                    <a:pt x="26079" y="113414"/>
                  </a:lnTo>
                  <a:lnTo>
                    <a:pt x="27173" y="77195"/>
                  </a:lnTo>
                  <a:lnTo>
                    <a:pt x="0" y="72439"/>
                  </a:lnTo>
                  <a:lnTo>
                    <a:pt x="3282" y="0"/>
                  </a:lnTo>
                </a:path>
              </a:pathLst>
            </a:custGeom>
            <a:solidFill>
              <a:schemeClr val="accent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0" name="Shape 1485">
              <a:extLst>
                <a:ext uri="{FF2B5EF4-FFF2-40B4-BE49-F238E27FC236}">
                  <a16:creationId xmlns="" xmlns:a16="http://schemas.microsoft.com/office/drawing/2014/main" id="{477A8B8D-AD23-40BD-A995-E7A710D5696E}"/>
                </a:ext>
              </a:extLst>
            </p:cNvPr>
            <p:cNvSpPr/>
            <p:nvPr/>
          </p:nvSpPr>
          <p:spPr>
            <a:xfrm>
              <a:off x="3768174" y="2552885"/>
              <a:ext cx="965612" cy="3942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040" y="0"/>
                  </a:moveTo>
                  <a:lnTo>
                    <a:pt x="48686" y="4528"/>
                  </a:lnTo>
                  <a:lnTo>
                    <a:pt x="107676" y="6037"/>
                  </a:lnTo>
                  <a:lnTo>
                    <a:pt x="111111" y="10943"/>
                  </a:lnTo>
                  <a:lnTo>
                    <a:pt x="112929" y="9811"/>
                  </a:lnTo>
                  <a:lnTo>
                    <a:pt x="115151" y="15849"/>
                  </a:lnTo>
                  <a:lnTo>
                    <a:pt x="113333" y="15849"/>
                  </a:lnTo>
                  <a:lnTo>
                    <a:pt x="111313" y="23396"/>
                  </a:lnTo>
                  <a:lnTo>
                    <a:pt x="116161" y="36226"/>
                  </a:lnTo>
                  <a:lnTo>
                    <a:pt x="119797" y="38490"/>
                  </a:lnTo>
                  <a:lnTo>
                    <a:pt x="119191" y="119245"/>
                  </a:lnTo>
                  <a:lnTo>
                    <a:pt x="68282" y="119622"/>
                  </a:lnTo>
                  <a:lnTo>
                    <a:pt x="0" y="113584"/>
                  </a:lnTo>
                  <a:lnTo>
                    <a:pt x="4040" y="0"/>
                  </a:lnTo>
                </a:path>
              </a:pathLst>
            </a:custGeom>
            <a:solidFill>
              <a:schemeClr val="accent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1" name="Shape 1486">
              <a:extLst>
                <a:ext uri="{FF2B5EF4-FFF2-40B4-BE49-F238E27FC236}">
                  <a16:creationId xmlns="" xmlns:a16="http://schemas.microsoft.com/office/drawing/2014/main" id="{DCF1B506-8EDB-4949-A7B9-56B66B4B14BF}"/>
                </a:ext>
              </a:extLst>
            </p:cNvPr>
            <p:cNvSpPr/>
            <p:nvPr/>
          </p:nvSpPr>
          <p:spPr>
            <a:xfrm>
              <a:off x="3638553" y="2919720"/>
              <a:ext cx="1119742" cy="4438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95" y="0"/>
                  </a:moveTo>
                  <a:lnTo>
                    <a:pt x="13913" y="1340"/>
                  </a:lnTo>
                  <a:lnTo>
                    <a:pt x="72869" y="6703"/>
                  </a:lnTo>
                  <a:lnTo>
                    <a:pt x="116695" y="6368"/>
                  </a:lnTo>
                  <a:lnTo>
                    <a:pt x="116869" y="24134"/>
                  </a:lnTo>
                  <a:lnTo>
                    <a:pt x="119826" y="61340"/>
                  </a:lnTo>
                  <a:lnTo>
                    <a:pt x="119130" y="119664"/>
                  </a:lnTo>
                  <a:lnTo>
                    <a:pt x="109565" y="109608"/>
                  </a:lnTo>
                  <a:lnTo>
                    <a:pt x="99478" y="112960"/>
                  </a:lnTo>
                  <a:lnTo>
                    <a:pt x="91826" y="117653"/>
                  </a:lnTo>
                  <a:lnTo>
                    <a:pt x="81043" y="117988"/>
                  </a:lnTo>
                  <a:lnTo>
                    <a:pt x="72869" y="108603"/>
                  </a:lnTo>
                  <a:lnTo>
                    <a:pt x="70608" y="112960"/>
                  </a:lnTo>
                  <a:lnTo>
                    <a:pt x="57913" y="102569"/>
                  </a:lnTo>
                  <a:lnTo>
                    <a:pt x="51652" y="99217"/>
                  </a:lnTo>
                  <a:lnTo>
                    <a:pt x="48521" y="93519"/>
                  </a:lnTo>
                  <a:lnTo>
                    <a:pt x="44521" y="93184"/>
                  </a:lnTo>
                  <a:lnTo>
                    <a:pt x="40521" y="86815"/>
                  </a:lnTo>
                  <a:lnTo>
                    <a:pt x="41913" y="22122"/>
                  </a:lnTo>
                  <a:lnTo>
                    <a:pt x="0" y="17094"/>
                  </a:lnTo>
                  <a:lnTo>
                    <a:pt x="695" y="0"/>
                  </a:lnTo>
                </a:path>
              </a:pathLst>
            </a:custGeom>
            <a:solidFill>
              <a:schemeClr val="accent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2" name="Shape 1487">
              <a:extLst>
                <a:ext uri="{FF2B5EF4-FFF2-40B4-BE49-F238E27FC236}">
                  <a16:creationId xmlns="" xmlns:a16="http://schemas.microsoft.com/office/drawing/2014/main" id="{87362C14-45C3-4D15-8F48-D11D802EB152}"/>
                </a:ext>
              </a:extLst>
            </p:cNvPr>
            <p:cNvSpPr/>
            <p:nvPr/>
          </p:nvSpPr>
          <p:spPr>
            <a:xfrm>
              <a:off x="4431313" y="1428887"/>
              <a:ext cx="843379" cy="71293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93" y="22708"/>
                  </a:moveTo>
                  <a:lnTo>
                    <a:pt x="5317" y="36458"/>
                  </a:lnTo>
                  <a:lnTo>
                    <a:pt x="6011" y="54375"/>
                  </a:lnTo>
                  <a:lnTo>
                    <a:pt x="9248" y="68750"/>
                  </a:lnTo>
                  <a:lnTo>
                    <a:pt x="4855" y="76041"/>
                  </a:lnTo>
                  <a:lnTo>
                    <a:pt x="11098" y="81458"/>
                  </a:lnTo>
                  <a:lnTo>
                    <a:pt x="10635" y="119791"/>
                  </a:lnTo>
                  <a:lnTo>
                    <a:pt x="98034" y="118125"/>
                  </a:lnTo>
                  <a:lnTo>
                    <a:pt x="96647" y="110625"/>
                  </a:lnTo>
                  <a:lnTo>
                    <a:pt x="87167" y="103958"/>
                  </a:lnTo>
                  <a:lnTo>
                    <a:pt x="82543" y="99375"/>
                  </a:lnTo>
                  <a:lnTo>
                    <a:pt x="70520" y="92708"/>
                  </a:lnTo>
                  <a:lnTo>
                    <a:pt x="71213" y="81666"/>
                  </a:lnTo>
                  <a:lnTo>
                    <a:pt x="68439" y="74375"/>
                  </a:lnTo>
                  <a:lnTo>
                    <a:pt x="78381" y="63750"/>
                  </a:lnTo>
                  <a:lnTo>
                    <a:pt x="77687" y="53125"/>
                  </a:lnTo>
                  <a:lnTo>
                    <a:pt x="93872" y="42291"/>
                  </a:lnTo>
                  <a:lnTo>
                    <a:pt x="97572" y="36041"/>
                  </a:lnTo>
                  <a:lnTo>
                    <a:pt x="119768" y="25416"/>
                  </a:lnTo>
                  <a:lnTo>
                    <a:pt x="109826" y="21666"/>
                  </a:lnTo>
                  <a:lnTo>
                    <a:pt x="101040" y="22291"/>
                  </a:lnTo>
                  <a:lnTo>
                    <a:pt x="99190" y="19375"/>
                  </a:lnTo>
                  <a:lnTo>
                    <a:pt x="83236" y="18958"/>
                  </a:lnTo>
                  <a:lnTo>
                    <a:pt x="72601" y="16250"/>
                  </a:lnTo>
                  <a:lnTo>
                    <a:pt x="50635" y="14375"/>
                  </a:lnTo>
                  <a:lnTo>
                    <a:pt x="47167" y="10625"/>
                  </a:lnTo>
                  <a:lnTo>
                    <a:pt x="38381" y="7291"/>
                  </a:lnTo>
                  <a:lnTo>
                    <a:pt x="36763" y="0"/>
                  </a:lnTo>
                  <a:lnTo>
                    <a:pt x="31213" y="0"/>
                  </a:lnTo>
                  <a:lnTo>
                    <a:pt x="31213" y="5416"/>
                  </a:lnTo>
                  <a:lnTo>
                    <a:pt x="0" y="5416"/>
                  </a:lnTo>
                  <a:lnTo>
                    <a:pt x="693" y="22708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3" name="Shape 1488">
              <a:extLst>
                <a:ext uri="{FF2B5EF4-FFF2-40B4-BE49-F238E27FC236}">
                  <a16:creationId xmlns="" xmlns:a16="http://schemas.microsoft.com/office/drawing/2014/main" id="{17BF0811-9FEC-4E74-8218-4E73E33D95C1}"/>
                </a:ext>
              </a:extLst>
            </p:cNvPr>
            <p:cNvSpPr/>
            <p:nvPr/>
          </p:nvSpPr>
          <p:spPr>
            <a:xfrm>
              <a:off x="4487669" y="2132527"/>
              <a:ext cx="775756" cy="3891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082"/>
                  </a:moveTo>
                  <a:lnTo>
                    <a:pt x="2259" y="17961"/>
                  </a:lnTo>
                  <a:lnTo>
                    <a:pt x="1004" y="25222"/>
                  </a:lnTo>
                  <a:lnTo>
                    <a:pt x="2259" y="41656"/>
                  </a:lnTo>
                  <a:lnTo>
                    <a:pt x="7782" y="64968"/>
                  </a:lnTo>
                  <a:lnTo>
                    <a:pt x="8033" y="72229"/>
                  </a:lnTo>
                  <a:lnTo>
                    <a:pt x="11799" y="83312"/>
                  </a:lnTo>
                  <a:lnTo>
                    <a:pt x="13556" y="101273"/>
                  </a:lnTo>
                  <a:lnTo>
                    <a:pt x="12552" y="107006"/>
                  </a:lnTo>
                  <a:lnTo>
                    <a:pt x="14811" y="113121"/>
                  </a:lnTo>
                  <a:lnTo>
                    <a:pt x="92133" y="110445"/>
                  </a:lnTo>
                  <a:lnTo>
                    <a:pt x="97907" y="119617"/>
                  </a:lnTo>
                  <a:lnTo>
                    <a:pt x="105941" y="92101"/>
                  </a:lnTo>
                  <a:lnTo>
                    <a:pt x="103430" y="81783"/>
                  </a:lnTo>
                  <a:lnTo>
                    <a:pt x="116736" y="65732"/>
                  </a:lnTo>
                  <a:lnTo>
                    <a:pt x="119748" y="54267"/>
                  </a:lnTo>
                  <a:lnTo>
                    <a:pt x="109958" y="37070"/>
                  </a:lnTo>
                  <a:lnTo>
                    <a:pt x="99665" y="19108"/>
                  </a:lnTo>
                  <a:lnTo>
                    <a:pt x="97907" y="0"/>
                  </a:lnTo>
                  <a:lnTo>
                    <a:pt x="2510" y="2675"/>
                  </a:lnTo>
                  <a:lnTo>
                    <a:pt x="0" y="2292"/>
                  </a:lnTo>
                  <a:lnTo>
                    <a:pt x="0" y="11082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4" name="Shape 1489">
              <a:extLst>
                <a:ext uri="{FF2B5EF4-FFF2-40B4-BE49-F238E27FC236}">
                  <a16:creationId xmlns="" xmlns:a16="http://schemas.microsoft.com/office/drawing/2014/main" id="{B509C18B-7623-4700-BF37-113A743B1177}"/>
                </a:ext>
              </a:extLst>
            </p:cNvPr>
            <p:cNvSpPr/>
            <p:nvPr/>
          </p:nvSpPr>
          <p:spPr>
            <a:xfrm>
              <a:off x="4557989" y="2470761"/>
              <a:ext cx="864049" cy="5692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992" y="17478"/>
                  </a:moveTo>
                  <a:lnTo>
                    <a:pt x="10601" y="20869"/>
                  </a:lnTo>
                  <a:lnTo>
                    <a:pt x="12857" y="20086"/>
                  </a:lnTo>
                  <a:lnTo>
                    <a:pt x="15338" y="24000"/>
                  </a:lnTo>
                  <a:lnTo>
                    <a:pt x="13308" y="24000"/>
                  </a:lnTo>
                  <a:lnTo>
                    <a:pt x="11052" y="29478"/>
                  </a:lnTo>
                  <a:lnTo>
                    <a:pt x="16240" y="38347"/>
                  </a:lnTo>
                  <a:lnTo>
                    <a:pt x="20300" y="39913"/>
                  </a:lnTo>
                  <a:lnTo>
                    <a:pt x="19849" y="95739"/>
                  </a:lnTo>
                  <a:lnTo>
                    <a:pt x="20075" y="109304"/>
                  </a:lnTo>
                  <a:lnTo>
                    <a:pt x="100150" y="106173"/>
                  </a:lnTo>
                  <a:lnTo>
                    <a:pt x="100827" y="114521"/>
                  </a:lnTo>
                  <a:lnTo>
                    <a:pt x="97669" y="119739"/>
                  </a:lnTo>
                  <a:lnTo>
                    <a:pt x="109849" y="118956"/>
                  </a:lnTo>
                  <a:lnTo>
                    <a:pt x="111879" y="114521"/>
                  </a:lnTo>
                  <a:lnTo>
                    <a:pt x="111879" y="109304"/>
                  </a:lnTo>
                  <a:lnTo>
                    <a:pt x="114812" y="105391"/>
                  </a:lnTo>
                  <a:lnTo>
                    <a:pt x="115714" y="101739"/>
                  </a:lnTo>
                  <a:lnTo>
                    <a:pt x="118872" y="100956"/>
                  </a:lnTo>
                  <a:lnTo>
                    <a:pt x="119774" y="93130"/>
                  </a:lnTo>
                  <a:lnTo>
                    <a:pt x="115488" y="91826"/>
                  </a:lnTo>
                  <a:lnTo>
                    <a:pt x="112556" y="85826"/>
                  </a:lnTo>
                  <a:lnTo>
                    <a:pt x="108045" y="71739"/>
                  </a:lnTo>
                  <a:lnTo>
                    <a:pt x="103308" y="69391"/>
                  </a:lnTo>
                  <a:lnTo>
                    <a:pt x="97443" y="64173"/>
                  </a:lnTo>
                  <a:lnTo>
                    <a:pt x="95413" y="56608"/>
                  </a:lnTo>
                  <a:lnTo>
                    <a:pt x="98796" y="45130"/>
                  </a:lnTo>
                  <a:lnTo>
                    <a:pt x="96090" y="42782"/>
                  </a:lnTo>
                  <a:lnTo>
                    <a:pt x="88872" y="43043"/>
                  </a:lnTo>
                  <a:lnTo>
                    <a:pt x="87744" y="36000"/>
                  </a:lnTo>
                  <a:lnTo>
                    <a:pt x="76240" y="22173"/>
                  </a:lnTo>
                  <a:lnTo>
                    <a:pt x="73308" y="10695"/>
                  </a:lnTo>
                  <a:lnTo>
                    <a:pt x="74661" y="6260"/>
                  </a:lnTo>
                  <a:lnTo>
                    <a:pt x="69473" y="0"/>
                  </a:lnTo>
                  <a:lnTo>
                    <a:pt x="0" y="1826"/>
                  </a:lnTo>
                  <a:lnTo>
                    <a:pt x="6992" y="17478"/>
                  </a:lnTo>
                </a:path>
              </a:pathLst>
            </a:custGeom>
            <a:solidFill>
              <a:schemeClr val="accent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5" name="Shape 1490">
              <a:extLst>
                <a:ext uri="{FF2B5EF4-FFF2-40B4-BE49-F238E27FC236}">
                  <a16:creationId xmlns="" xmlns:a16="http://schemas.microsoft.com/office/drawing/2014/main" id="{B6BB0D24-8BF7-4E11-A73F-44E35582B407}"/>
                </a:ext>
              </a:extLst>
            </p:cNvPr>
            <p:cNvSpPr/>
            <p:nvPr/>
          </p:nvSpPr>
          <p:spPr>
            <a:xfrm>
              <a:off x="4730006" y="2964276"/>
              <a:ext cx="655564" cy="4762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752" y="40666"/>
                  </a:moveTo>
                  <a:lnTo>
                    <a:pt x="3564" y="98666"/>
                  </a:lnTo>
                  <a:lnTo>
                    <a:pt x="6237" y="102000"/>
                  </a:lnTo>
                  <a:lnTo>
                    <a:pt x="14851" y="102000"/>
                  </a:lnTo>
                  <a:lnTo>
                    <a:pt x="15148" y="119666"/>
                  </a:lnTo>
                  <a:lnTo>
                    <a:pt x="86435" y="118333"/>
                  </a:lnTo>
                  <a:lnTo>
                    <a:pt x="84950" y="100333"/>
                  </a:lnTo>
                  <a:lnTo>
                    <a:pt x="90891" y="80333"/>
                  </a:lnTo>
                  <a:lnTo>
                    <a:pt x="99801" y="67000"/>
                  </a:lnTo>
                  <a:lnTo>
                    <a:pt x="99207" y="63000"/>
                  </a:lnTo>
                  <a:lnTo>
                    <a:pt x="105742" y="50333"/>
                  </a:lnTo>
                  <a:lnTo>
                    <a:pt x="109306" y="37000"/>
                  </a:lnTo>
                  <a:lnTo>
                    <a:pt x="108118" y="36000"/>
                  </a:lnTo>
                  <a:lnTo>
                    <a:pt x="114059" y="30666"/>
                  </a:lnTo>
                  <a:lnTo>
                    <a:pt x="119702" y="18666"/>
                  </a:lnTo>
                  <a:lnTo>
                    <a:pt x="117623" y="16000"/>
                  </a:lnTo>
                  <a:lnTo>
                    <a:pt x="101584" y="17000"/>
                  </a:lnTo>
                  <a:lnTo>
                    <a:pt x="105742" y="10333"/>
                  </a:lnTo>
                  <a:lnTo>
                    <a:pt x="104851" y="0"/>
                  </a:lnTo>
                  <a:lnTo>
                    <a:pt x="0" y="3666"/>
                  </a:lnTo>
                  <a:lnTo>
                    <a:pt x="4752" y="40666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6" name="Shape 1491">
              <a:extLst>
                <a:ext uri="{FF2B5EF4-FFF2-40B4-BE49-F238E27FC236}">
                  <a16:creationId xmlns="" xmlns:a16="http://schemas.microsoft.com/office/drawing/2014/main" id="{41F8C6A0-1D3A-4454-ABD6-CD975084A050}"/>
                </a:ext>
              </a:extLst>
            </p:cNvPr>
            <p:cNvSpPr/>
            <p:nvPr/>
          </p:nvSpPr>
          <p:spPr>
            <a:xfrm>
              <a:off x="4814541" y="3436682"/>
              <a:ext cx="740285" cy="48580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916"/>
                  </a:moveTo>
                  <a:lnTo>
                    <a:pt x="1315" y="33282"/>
                  </a:lnTo>
                  <a:lnTo>
                    <a:pt x="12105" y="56488"/>
                  </a:lnTo>
                  <a:lnTo>
                    <a:pt x="8157" y="75419"/>
                  </a:lnTo>
                  <a:lnTo>
                    <a:pt x="8947" y="90992"/>
                  </a:lnTo>
                  <a:lnTo>
                    <a:pt x="3947" y="98625"/>
                  </a:lnTo>
                  <a:lnTo>
                    <a:pt x="6052" y="101068"/>
                  </a:lnTo>
                  <a:lnTo>
                    <a:pt x="21842" y="98931"/>
                  </a:lnTo>
                  <a:lnTo>
                    <a:pt x="41842" y="105038"/>
                  </a:lnTo>
                  <a:lnTo>
                    <a:pt x="47894" y="98931"/>
                  </a:lnTo>
                  <a:lnTo>
                    <a:pt x="67105" y="108396"/>
                  </a:lnTo>
                  <a:lnTo>
                    <a:pt x="68684" y="113587"/>
                  </a:lnTo>
                  <a:lnTo>
                    <a:pt x="76315" y="117862"/>
                  </a:lnTo>
                  <a:lnTo>
                    <a:pt x="80000" y="112977"/>
                  </a:lnTo>
                  <a:lnTo>
                    <a:pt x="89473" y="116946"/>
                  </a:lnTo>
                  <a:lnTo>
                    <a:pt x="94999" y="113587"/>
                  </a:lnTo>
                  <a:lnTo>
                    <a:pt x="93947" y="106564"/>
                  </a:lnTo>
                  <a:lnTo>
                    <a:pt x="109473" y="112977"/>
                  </a:lnTo>
                  <a:lnTo>
                    <a:pt x="108947" y="119694"/>
                  </a:lnTo>
                  <a:lnTo>
                    <a:pt x="119736" y="110839"/>
                  </a:lnTo>
                  <a:lnTo>
                    <a:pt x="109999" y="109618"/>
                  </a:lnTo>
                  <a:lnTo>
                    <a:pt x="102894" y="100458"/>
                  </a:lnTo>
                  <a:lnTo>
                    <a:pt x="111842" y="89770"/>
                  </a:lnTo>
                  <a:lnTo>
                    <a:pt x="111842" y="83053"/>
                  </a:lnTo>
                  <a:lnTo>
                    <a:pt x="101842" y="92519"/>
                  </a:lnTo>
                  <a:lnTo>
                    <a:pt x="97105" y="89770"/>
                  </a:lnTo>
                  <a:lnTo>
                    <a:pt x="101578" y="84274"/>
                  </a:lnTo>
                  <a:lnTo>
                    <a:pt x="90526" y="87938"/>
                  </a:lnTo>
                  <a:lnTo>
                    <a:pt x="83421" y="84580"/>
                  </a:lnTo>
                  <a:lnTo>
                    <a:pt x="85263" y="78778"/>
                  </a:lnTo>
                  <a:lnTo>
                    <a:pt x="103684" y="83053"/>
                  </a:lnTo>
                  <a:lnTo>
                    <a:pt x="96315" y="68702"/>
                  </a:lnTo>
                  <a:lnTo>
                    <a:pt x="97631" y="58320"/>
                  </a:lnTo>
                  <a:lnTo>
                    <a:pt x="55789" y="60458"/>
                  </a:lnTo>
                  <a:lnTo>
                    <a:pt x="60263" y="38473"/>
                  </a:lnTo>
                  <a:lnTo>
                    <a:pt x="67894" y="26870"/>
                  </a:lnTo>
                  <a:lnTo>
                    <a:pt x="65526" y="23816"/>
                  </a:lnTo>
                  <a:lnTo>
                    <a:pt x="62631" y="0"/>
                  </a:lnTo>
                  <a:lnTo>
                    <a:pt x="0" y="916"/>
                  </a:lnTo>
                </a:path>
              </a:pathLst>
            </a:custGeom>
            <a:solidFill>
              <a:schemeClr val="accent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7" name="Shape 1492">
              <a:extLst>
                <a:ext uri="{FF2B5EF4-FFF2-40B4-BE49-F238E27FC236}">
                  <a16:creationId xmlns="" xmlns:a16="http://schemas.microsoft.com/office/drawing/2014/main" id="{A4873A07-F2AF-42EF-B35A-808AF04FA937}"/>
                </a:ext>
              </a:extLst>
            </p:cNvPr>
            <p:cNvSpPr/>
            <p:nvPr/>
          </p:nvSpPr>
          <p:spPr>
            <a:xfrm>
              <a:off x="5190256" y="1627316"/>
              <a:ext cx="738243" cy="2871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989" y="78103"/>
                  </a:moveTo>
                  <a:lnTo>
                    <a:pt x="44835" y="85344"/>
                  </a:lnTo>
                  <a:lnTo>
                    <a:pt x="48791" y="87931"/>
                  </a:lnTo>
                  <a:lnTo>
                    <a:pt x="54593" y="119482"/>
                  </a:lnTo>
                  <a:lnTo>
                    <a:pt x="65406" y="76034"/>
                  </a:lnTo>
                  <a:lnTo>
                    <a:pt x="70945" y="77586"/>
                  </a:lnTo>
                  <a:lnTo>
                    <a:pt x="77538" y="71379"/>
                  </a:lnTo>
                  <a:lnTo>
                    <a:pt x="89142" y="71379"/>
                  </a:lnTo>
                  <a:lnTo>
                    <a:pt x="93098" y="60517"/>
                  </a:lnTo>
                  <a:lnTo>
                    <a:pt x="115252" y="62068"/>
                  </a:lnTo>
                  <a:lnTo>
                    <a:pt x="119736" y="55344"/>
                  </a:lnTo>
                  <a:lnTo>
                    <a:pt x="112615" y="38793"/>
                  </a:lnTo>
                  <a:lnTo>
                    <a:pt x="98637" y="39310"/>
                  </a:lnTo>
                  <a:lnTo>
                    <a:pt x="87824" y="36724"/>
                  </a:lnTo>
                  <a:lnTo>
                    <a:pt x="73846" y="36724"/>
                  </a:lnTo>
                  <a:lnTo>
                    <a:pt x="69362" y="50172"/>
                  </a:lnTo>
                  <a:lnTo>
                    <a:pt x="62241" y="42413"/>
                  </a:lnTo>
                  <a:lnTo>
                    <a:pt x="54857" y="43448"/>
                  </a:lnTo>
                  <a:lnTo>
                    <a:pt x="52219" y="29482"/>
                  </a:lnTo>
                  <a:lnTo>
                    <a:pt x="36659" y="26896"/>
                  </a:lnTo>
                  <a:lnTo>
                    <a:pt x="34813" y="21724"/>
                  </a:lnTo>
                  <a:lnTo>
                    <a:pt x="41670" y="6724"/>
                  </a:lnTo>
                  <a:lnTo>
                    <a:pt x="47472" y="5172"/>
                  </a:lnTo>
                  <a:lnTo>
                    <a:pt x="41670" y="0"/>
                  </a:lnTo>
                  <a:lnTo>
                    <a:pt x="33230" y="4137"/>
                  </a:lnTo>
                  <a:lnTo>
                    <a:pt x="18461" y="34137"/>
                  </a:lnTo>
                  <a:lnTo>
                    <a:pt x="11076" y="36206"/>
                  </a:lnTo>
                  <a:lnTo>
                    <a:pt x="0" y="51206"/>
                  </a:lnTo>
                  <a:lnTo>
                    <a:pt x="42989" y="78103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8" name="Shape 1493">
              <a:extLst>
                <a:ext uri="{FF2B5EF4-FFF2-40B4-BE49-F238E27FC236}">
                  <a16:creationId xmlns="" xmlns:a16="http://schemas.microsoft.com/office/drawing/2014/main" id="{CB0D599D-115B-4EEF-A400-1C0F358B5986}"/>
                </a:ext>
              </a:extLst>
            </p:cNvPr>
            <p:cNvSpPr/>
            <p:nvPr/>
          </p:nvSpPr>
          <p:spPr>
            <a:xfrm>
              <a:off x="5667415" y="1804858"/>
              <a:ext cx="501689" cy="5156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3592" y="99568"/>
                  </a:moveTo>
                  <a:lnTo>
                    <a:pt x="11262" y="79712"/>
                  </a:lnTo>
                  <a:lnTo>
                    <a:pt x="1553" y="64460"/>
                  </a:lnTo>
                  <a:lnTo>
                    <a:pt x="6213" y="34244"/>
                  </a:lnTo>
                  <a:lnTo>
                    <a:pt x="22912" y="18129"/>
                  </a:lnTo>
                  <a:lnTo>
                    <a:pt x="22135" y="30215"/>
                  </a:lnTo>
                  <a:lnTo>
                    <a:pt x="27572" y="27625"/>
                  </a:lnTo>
                  <a:lnTo>
                    <a:pt x="27184" y="17841"/>
                  </a:lnTo>
                  <a:lnTo>
                    <a:pt x="33786" y="12374"/>
                  </a:lnTo>
                  <a:lnTo>
                    <a:pt x="36116" y="1438"/>
                  </a:lnTo>
                  <a:lnTo>
                    <a:pt x="41941" y="0"/>
                  </a:lnTo>
                  <a:lnTo>
                    <a:pt x="78058" y="9496"/>
                  </a:lnTo>
                  <a:lnTo>
                    <a:pt x="81165" y="17266"/>
                  </a:lnTo>
                  <a:lnTo>
                    <a:pt x="86213" y="24460"/>
                  </a:lnTo>
                  <a:lnTo>
                    <a:pt x="87378" y="37697"/>
                  </a:lnTo>
                  <a:lnTo>
                    <a:pt x="74563" y="48633"/>
                  </a:lnTo>
                  <a:lnTo>
                    <a:pt x="74563" y="57266"/>
                  </a:lnTo>
                  <a:lnTo>
                    <a:pt x="81165" y="60431"/>
                  </a:lnTo>
                  <a:lnTo>
                    <a:pt x="91262" y="48633"/>
                  </a:lnTo>
                  <a:lnTo>
                    <a:pt x="100582" y="44316"/>
                  </a:lnTo>
                  <a:lnTo>
                    <a:pt x="107184" y="46906"/>
                  </a:lnTo>
                  <a:lnTo>
                    <a:pt x="119611" y="73381"/>
                  </a:lnTo>
                  <a:lnTo>
                    <a:pt x="110679" y="84604"/>
                  </a:lnTo>
                  <a:lnTo>
                    <a:pt x="109126" y="92661"/>
                  </a:lnTo>
                  <a:lnTo>
                    <a:pt x="104077" y="95251"/>
                  </a:lnTo>
                  <a:lnTo>
                    <a:pt x="103689" y="103021"/>
                  </a:lnTo>
                  <a:lnTo>
                    <a:pt x="97475" y="112230"/>
                  </a:lnTo>
                  <a:lnTo>
                    <a:pt x="58252" y="116546"/>
                  </a:lnTo>
                  <a:lnTo>
                    <a:pt x="57087" y="114820"/>
                  </a:lnTo>
                  <a:lnTo>
                    <a:pt x="0" y="119712"/>
                  </a:lnTo>
                  <a:lnTo>
                    <a:pt x="13592" y="99568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9" name="Shape 1494">
              <a:extLst>
                <a:ext uri="{FF2B5EF4-FFF2-40B4-BE49-F238E27FC236}">
                  <a16:creationId xmlns="" xmlns:a16="http://schemas.microsoft.com/office/drawing/2014/main" id="{56A189A1-FC9F-43C8-8540-1EBDDA472352}"/>
                </a:ext>
              </a:extLst>
            </p:cNvPr>
            <p:cNvSpPr/>
            <p:nvPr/>
          </p:nvSpPr>
          <p:spPr>
            <a:xfrm>
              <a:off x="4912228" y="1706948"/>
              <a:ext cx="689504" cy="5469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396" y="45339"/>
                  </a:moveTo>
                  <a:lnTo>
                    <a:pt x="2547" y="59728"/>
                  </a:lnTo>
                  <a:lnTo>
                    <a:pt x="17264" y="68687"/>
                  </a:lnTo>
                  <a:lnTo>
                    <a:pt x="22924" y="74660"/>
                  </a:lnTo>
                  <a:lnTo>
                    <a:pt x="34528" y="83348"/>
                  </a:lnTo>
                  <a:lnTo>
                    <a:pt x="36226" y="93122"/>
                  </a:lnTo>
                  <a:lnTo>
                    <a:pt x="38490" y="106696"/>
                  </a:lnTo>
                  <a:lnTo>
                    <a:pt x="49811" y="119728"/>
                  </a:lnTo>
                  <a:lnTo>
                    <a:pt x="108962" y="115656"/>
                  </a:lnTo>
                  <a:lnTo>
                    <a:pt x="105566" y="97466"/>
                  </a:lnTo>
                  <a:lnTo>
                    <a:pt x="111226" y="69502"/>
                  </a:lnTo>
                  <a:lnTo>
                    <a:pt x="110660" y="61900"/>
                  </a:lnTo>
                  <a:lnTo>
                    <a:pt x="119716" y="39909"/>
                  </a:lnTo>
                  <a:lnTo>
                    <a:pt x="117169" y="39095"/>
                  </a:lnTo>
                  <a:lnTo>
                    <a:pt x="111792" y="51583"/>
                  </a:lnTo>
                  <a:lnTo>
                    <a:pt x="106981" y="52398"/>
                  </a:lnTo>
                  <a:lnTo>
                    <a:pt x="105000" y="57828"/>
                  </a:lnTo>
                  <a:lnTo>
                    <a:pt x="99905" y="61357"/>
                  </a:lnTo>
                  <a:lnTo>
                    <a:pt x="103584" y="49683"/>
                  </a:lnTo>
                  <a:lnTo>
                    <a:pt x="106981" y="45339"/>
                  </a:lnTo>
                  <a:lnTo>
                    <a:pt x="100754" y="28778"/>
                  </a:lnTo>
                  <a:lnTo>
                    <a:pt x="96509" y="27420"/>
                  </a:lnTo>
                  <a:lnTo>
                    <a:pt x="94528" y="23619"/>
                  </a:lnTo>
                  <a:lnTo>
                    <a:pt x="48113" y="9502"/>
                  </a:lnTo>
                  <a:lnTo>
                    <a:pt x="42735" y="7058"/>
                  </a:lnTo>
                  <a:lnTo>
                    <a:pt x="39339" y="9502"/>
                  </a:lnTo>
                  <a:lnTo>
                    <a:pt x="38207" y="8959"/>
                  </a:lnTo>
                  <a:lnTo>
                    <a:pt x="39905" y="3800"/>
                  </a:lnTo>
                  <a:lnTo>
                    <a:pt x="41037" y="542"/>
                  </a:lnTo>
                  <a:lnTo>
                    <a:pt x="39622" y="0"/>
                  </a:lnTo>
                  <a:lnTo>
                    <a:pt x="20377" y="7601"/>
                  </a:lnTo>
                  <a:lnTo>
                    <a:pt x="18396" y="7601"/>
                  </a:lnTo>
                  <a:lnTo>
                    <a:pt x="14716" y="6244"/>
                  </a:lnTo>
                  <a:lnTo>
                    <a:pt x="11320" y="8416"/>
                  </a:lnTo>
                  <a:lnTo>
                    <a:pt x="11886" y="21990"/>
                  </a:lnTo>
                  <a:lnTo>
                    <a:pt x="0" y="36108"/>
                  </a:lnTo>
                  <a:lnTo>
                    <a:pt x="3396" y="45339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0" name="Shape 1495">
              <a:extLst>
                <a:ext uri="{FF2B5EF4-FFF2-40B4-BE49-F238E27FC236}">
                  <a16:creationId xmlns="" xmlns:a16="http://schemas.microsoft.com/office/drawing/2014/main" id="{D390A3FB-9C9E-40BC-AFA2-C8AFF9125974}"/>
                </a:ext>
              </a:extLst>
            </p:cNvPr>
            <p:cNvSpPr/>
            <p:nvPr/>
          </p:nvSpPr>
          <p:spPr>
            <a:xfrm>
              <a:off x="5087807" y="2235660"/>
              <a:ext cx="520318" cy="6957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910" y="49110"/>
                  </a:moveTo>
                  <a:lnTo>
                    <a:pt x="14522" y="33950"/>
                  </a:lnTo>
                  <a:lnTo>
                    <a:pt x="10318" y="27971"/>
                  </a:lnTo>
                  <a:lnTo>
                    <a:pt x="30955" y="19003"/>
                  </a:lnTo>
                  <a:lnTo>
                    <a:pt x="35159" y="12384"/>
                  </a:lnTo>
                  <a:lnTo>
                    <a:pt x="20254" y="2989"/>
                  </a:lnTo>
                  <a:lnTo>
                    <a:pt x="100127" y="0"/>
                  </a:lnTo>
                  <a:lnTo>
                    <a:pt x="102038" y="7046"/>
                  </a:lnTo>
                  <a:lnTo>
                    <a:pt x="110445" y="16014"/>
                  </a:lnTo>
                  <a:lnTo>
                    <a:pt x="117324" y="61708"/>
                  </a:lnTo>
                  <a:lnTo>
                    <a:pt x="115796" y="71103"/>
                  </a:lnTo>
                  <a:lnTo>
                    <a:pt x="119617" y="76654"/>
                  </a:lnTo>
                  <a:lnTo>
                    <a:pt x="114649" y="86903"/>
                  </a:lnTo>
                  <a:lnTo>
                    <a:pt x="108535" y="91601"/>
                  </a:lnTo>
                  <a:lnTo>
                    <a:pt x="105477" y="98861"/>
                  </a:lnTo>
                  <a:lnTo>
                    <a:pt x="108917" y="101209"/>
                  </a:lnTo>
                  <a:lnTo>
                    <a:pt x="105859" y="105480"/>
                  </a:lnTo>
                  <a:lnTo>
                    <a:pt x="107388" y="107188"/>
                  </a:lnTo>
                  <a:lnTo>
                    <a:pt x="97834" y="109323"/>
                  </a:lnTo>
                  <a:lnTo>
                    <a:pt x="95923" y="116797"/>
                  </a:lnTo>
                  <a:lnTo>
                    <a:pt x="82165" y="114448"/>
                  </a:lnTo>
                  <a:lnTo>
                    <a:pt x="75286" y="119786"/>
                  </a:lnTo>
                  <a:lnTo>
                    <a:pt x="71082" y="119359"/>
                  </a:lnTo>
                  <a:lnTo>
                    <a:pt x="66114" y="114448"/>
                  </a:lnTo>
                  <a:lnTo>
                    <a:pt x="58853" y="102704"/>
                  </a:lnTo>
                  <a:lnTo>
                    <a:pt x="40891" y="96512"/>
                  </a:lnTo>
                  <a:lnTo>
                    <a:pt x="37452" y="90533"/>
                  </a:lnTo>
                  <a:lnTo>
                    <a:pt x="42802" y="81138"/>
                  </a:lnTo>
                  <a:lnTo>
                    <a:pt x="38216" y="79217"/>
                  </a:lnTo>
                  <a:lnTo>
                    <a:pt x="25987" y="79430"/>
                  </a:lnTo>
                  <a:lnTo>
                    <a:pt x="24076" y="73451"/>
                  </a:lnTo>
                  <a:lnTo>
                    <a:pt x="4585" y="62135"/>
                  </a:lnTo>
                  <a:lnTo>
                    <a:pt x="0" y="52740"/>
                  </a:lnTo>
                  <a:lnTo>
                    <a:pt x="1910" y="49110"/>
                  </a:lnTo>
                </a:path>
              </a:pathLst>
            </a:custGeom>
            <a:solidFill>
              <a:schemeClr val="accent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1" name="Shape 1496">
              <a:extLst>
                <a:ext uri="{FF2B5EF4-FFF2-40B4-BE49-F238E27FC236}">
                  <a16:creationId xmlns="" xmlns:a16="http://schemas.microsoft.com/office/drawing/2014/main" id="{41048F89-086A-4878-BD4D-059AD4AE09DB}"/>
                </a:ext>
              </a:extLst>
            </p:cNvPr>
            <p:cNvSpPr/>
            <p:nvPr/>
          </p:nvSpPr>
          <p:spPr>
            <a:xfrm>
              <a:off x="5552690" y="2298320"/>
              <a:ext cx="401914" cy="5235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870" y="119716"/>
                  </a:moveTo>
                  <a:lnTo>
                    <a:pt x="6774" y="116312"/>
                  </a:lnTo>
                  <a:lnTo>
                    <a:pt x="30483" y="115460"/>
                  </a:lnTo>
                  <a:lnTo>
                    <a:pt x="48870" y="111773"/>
                  </a:lnTo>
                  <a:lnTo>
                    <a:pt x="66774" y="104680"/>
                  </a:lnTo>
                  <a:lnTo>
                    <a:pt x="82258" y="104680"/>
                  </a:lnTo>
                  <a:lnTo>
                    <a:pt x="100161" y="87375"/>
                  </a:lnTo>
                  <a:lnTo>
                    <a:pt x="105483" y="88226"/>
                  </a:lnTo>
                  <a:lnTo>
                    <a:pt x="119516" y="82553"/>
                  </a:lnTo>
                  <a:lnTo>
                    <a:pt x="115645" y="78014"/>
                  </a:lnTo>
                  <a:lnTo>
                    <a:pt x="117096" y="75460"/>
                  </a:lnTo>
                  <a:lnTo>
                    <a:pt x="104032" y="1418"/>
                  </a:lnTo>
                  <a:lnTo>
                    <a:pt x="102580" y="0"/>
                  </a:lnTo>
                  <a:lnTo>
                    <a:pt x="31451" y="4539"/>
                  </a:lnTo>
                  <a:lnTo>
                    <a:pt x="17903" y="8794"/>
                  </a:lnTo>
                  <a:lnTo>
                    <a:pt x="6290" y="6808"/>
                  </a:lnTo>
                  <a:lnTo>
                    <a:pt x="14516" y="67234"/>
                  </a:lnTo>
                  <a:lnTo>
                    <a:pt x="12580" y="79716"/>
                  </a:lnTo>
                  <a:lnTo>
                    <a:pt x="17419" y="87375"/>
                  </a:lnTo>
                  <a:lnTo>
                    <a:pt x="11612" y="100992"/>
                  </a:lnTo>
                  <a:lnTo>
                    <a:pt x="3870" y="107234"/>
                  </a:lnTo>
                  <a:lnTo>
                    <a:pt x="0" y="116879"/>
                  </a:lnTo>
                  <a:lnTo>
                    <a:pt x="3870" y="119716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2" name="Shape 1497">
              <a:extLst>
                <a:ext uri="{FF2B5EF4-FFF2-40B4-BE49-F238E27FC236}">
                  <a16:creationId xmlns="" xmlns:a16="http://schemas.microsoft.com/office/drawing/2014/main" id="{F633C1A7-FB8E-4EE0-896D-1EFD0904BA79}"/>
                </a:ext>
              </a:extLst>
            </p:cNvPr>
            <p:cNvSpPr/>
            <p:nvPr/>
          </p:nvSpPr>
          <p:spPr>
            <a:xfrm>
              <a:off x="5391464" y="2625993"/>
              <a:ext cx="943157" cy="36548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27" y="113491"/>
                  </a:moveTo>
                  <a:lnTo>
                    <a:pt x="3517" y="112677"/>
                  </a:lnTo>
                  <a:lnTo>
                    <a:pt x="4344" y="100067"/>
                  </a:lnTo>
                  <a:lnTo>
                    <a:pt x="2482" y="99254"/>
                  </a:lnTo>
                  <a:lnTo>
                    <a:pt x="6413" y="89084"/>
                  </a:lnTo>
                  <a:lnTo>
                    <a:pt x="13862" y="93966"/>
                  </a:lnTo>
                  <a:lnTo>
                    <a:pt x="14896" y="79322"/>
                  </a:lnTo>
                  <a:lnTo>
                    <a:pt x="20068" y="75661"/>
                  </a:lnTo>
                  <a:lnTo>
                    <a:pt x="19241" y="72406"/>
                  </a:lnTo>
                  <a:lnTo>
                    <a:pt x="21931" y="58983"/>
                  </a:lnTo>
                  <a:lnTo>
                    <a:pt x="32068" y="57762"/>
                  </a:lnTo>
                  <a:lnTo>
                    <a:pt x="39931" y="52474"/>
                  </a:lnTo>
                  <a:lnTo>
                    <a:pt x="45103" y="45966"/>
                  </a:lnTo>
                  <a:lnTo>
                    <a:pt x="47793" y="42305"/>
                  </a:lnTo>
                  <a:lnTo>
                    <a:pt x="54413" y="42305"/>
                  </a:lnTo>
                  <a:lnTo>
                    <a:pt x="62068" y="17491"/>
                  </a:lnTo>
                  <a:lnTo>
                    <a:pt x="64344" y="19118"/>
                  </a:lnTo>
                  <a:lnTo>
                    <a:pt x="70344" y="10983"/>
                  </a:lnTo>
                  <a:lnTo>
                    <a:pt x="68689" y="4067"/>
                  </a:lnTo>
                  <a:lnTo>
                    <a:pt x="69517" y="406"/>
                  </a:lnTo>
                  <a:lnTo>
                    <a:pt x="74482" y="0"/>
                  </a:lnTo>
                  <a:lnTo>
                    <a:pt x="78000" y="2440"/>
                  </a:lnTo>
                  <a:lnTo>
                    <a:pt x="88344" y="14644"/>
                  </a:lnTo>
                  <a:lnTo>
                    <a:pt x="95793" y="13830"/>
                  </a:lnTo>
                  <a:lnTo>
                    <a:pt x="99310" y="9355"/>
                  </a:lnTo>
                  <a:lnTo>
                    <a:pt x="107379" y="19525"/>
                  </a:lnTo>
                  <a:lnTo>
                    <a:pt x="110068" y="39050"/>
                  </a:lnTo>
                  <a:lnTo>
                    <a:pt x="119793" y="53288"/>
                  </a:lnTo>
                  <a:lnTo>
                    <a:pt x="115034" y="63457"/>
                  </a:lnTo>
                  <a:lnTo>
                    <a:pt x="106758" y="79322"/>
                  </a:lnTo>
                  <a:lnTo>
                    <a:pt x="106758" y="82576"/>
                  </a:lnTo>
                  <a:lnTo>
                    <a:pt x="94965" y="98033"/>
                  </a:lnTo>
                  <a:lnTo>
                    <a:pt x="28758" y="110237"/>
                  </a:lnTo>
                  <a:lnTo>
                    <a:pt x="21724" y="109830"/>
                  </a:lnTo>
                  <a:lnTo>
                    <a:pt x="21931" y="116338"/>
                  </a:lnTo>
                  <a:lnTo>
                    <a:pt x="0" y="119593"/>
                  </a:lnTo>
                  <a:lnTo>
                    <a:pt x="827" y="113491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3" name="Shape 1498">
              <a:extLst>
                <a:ext uri="{FF2B5EF4-FFF2-40B4-BE49-F238E27FC236}">
                  <a16:creationId xmlns="" xmlns:a16="http://schemas.microsoft.com/office/drawing/2014/main" id="{BF5E53FB-4495-4F4A-A83F-010DD381CA94}"/>
                </a:ext>
              </a:extLst>
            </p:cNvPr>
            <p:cNvSpPr/>
            <p:nvPr/>
          </p:nvSpPr>
          <p:spPr>
            <a:xfrm>
              <a:off x="5296546" y="2900139"/>
              <a:ext cx="1106474" cy="2831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938" y="98515"/>
                  </a:moveTo>
                  <a:lnTo>
                    <a:pt x="1233" y="96943"/>
                  </a:lnTo>
                  <a:lnTo>
                    <a:pt x="4757" y="88558"/>
                  </a:lnTo>
                  <a:lnTo>
                    <a:pt x="8105" y="69694"/>
                  </a:lnTo>
                  <a:lnTo>
                    <a:pt x="6872" y="65502"/>
                  </a:lnTo>
                  <a:lnTo>
                    <a:pt x="8458" y="56593"/>
                  </a:lnTo>
                  <a:lnTo>
                    <a:pt x="8634" y="46113"/>
                  </a:lnTo>
                  <a:lnTo>
                    <a:pt x="10925" y="38253"/>
                  </a:lnTo>
                  <a:lnTo>
                    <a:pt x="29779" y="34585"/>
                  </a:lnTo>
                  <a:lnTo>
                    <a:pt x="29427" y="25676"/>
                  </a:lnTo>
                  <a:lnTo>
                    <a:pt x="35418" y="26724"/>
                  </a:lnTo>
                  <a:lnTo>
                    <a:pt x="91806" y="10480"/>
                  </a:lnTo>
                  <a:lnTo>
                    <a:pt x="119823" y="0"/>
                  </a:lnTo>
                  <a:lnTo>
                    <a:pt x="114713" y="28296"/>
                  </a:lnTo>
                  <a:lnTo>
                    <a:pt x="106960" y="33013"/>
                  </a:lnTo>
                  <a:lnTo>
                    <a:pt x="103612" y="47685"/>
                  </a:lnTo>
                  <a:lnTo>
                    <a:pt x="89867" y="71790"/>
                  </a:lnTo>
                  <a:lnTo>
                    <a:pt x="88986" y="81222"/>
                  </a:lnTo>
                  <a:lnTo>
                    <a:pt x="85462" y="86462"/>
                  </a:lnTo>
                  <a:lnTo>
                    <a:pt x="85638" y="97467"/>
                  </a:lnTo>
                  <a:lnTo>
                    <a:pt x="67312" y="104279"/>
                  </a:lnTo>
                  <a:lnTo>
                    <a:pt x="29955" y="114235"/>
                  </a:lnTo>
                  <a:lnTo>
                    <a:pt x="0" y="119475"/>
                  </a:lnTo>
                  <a:lnTo>
                    <a:pt x="1938" y="98515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4" name="Shape 1499">
              <a:extLst>
                <a:ext uri="{FF2B5EF4-FFF2-40B4-BE49-F238E27FC236}">
                  <a16:creationId xmlns="" xmlns:a16="http://schemas.microsoft.com/office/drawing/2014/main" id="{08C2BAB7-7257-4780-85BB-923155E77FAF}"/>
                </a:ext>
              </a:extLst>
            </p:cNvPr>
            <p:cNvSpPr/>
            <p:nvPr/>
          </p:nvSpPr>
          <p:spPr>
            <a:xfrm>
              <a:off x="5158321" y="3170367"/>
              <a:ext cx="460351" cy="60303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632" y="83852"/>
                  </a:moveTo>
                  <a:lnTo>
                    <a:pt x="19505" y="74508"/>
                  </a:lnTo>
                  <a:lnTo>
                    <a:pt x="15689" y="72049"/>
                  </a:lnTo>
                  <a:lnTo>
                    <a:pt x="11448" y="52622"/>
                  </a:lnTo>
                  <a:lnTo>
                    <a:pt x="9328" y="39098"/>
                  </a:lnTo>
                  <a:lnTo>
                    <a:pt x="17809" y="24590"/>
                  </a:lnTo>
                  <a:lnTo>
                    <a:pt x="30530" y="14508"/>
                  </a:lnTo>
                  <a:lnTo>
                    <a:pt x="29681" y="11803"/>
                  </a:lnTo>
                  <a:lnTo>
                    <a:pt x="39010" y="2213"/>
                  </a:lnTo>
                  <a:lnTo>
                    <a:pt x="111095" y="0"/>
                  </a:lnTo>
                  <a:lnTo>
                    <a:pt x="114487" y="2213"/>
                  </a:lnTo>
                  <a:lnTo>
                    <a:pt x="111095" y="76475"/>
                  </a:lnTo>
                  <a:lnTo>
                    <a:pt x="119575" y="112622"/>
                  </a:lnTo>
                  <a:lnTo>
                    <a:pt x="116183" y="114098"/>
                  </a:lnTo>
                  <a:lnTo>
                    <a:pt x="100918" y="112131"/>
                  </a:lnTo>
                  <a:lnTo>
                    <a:pt x="77173" y="119754"/>
                  </a:lnTo>
                  <a:lnTo>
                    <a:pt x="65724" y="108196"/>
                  </a:lnTo>
                  <a:lnTo>
                    <a:pt x="67420" y="99836"/>
                  </a:lnTo>
                  <a:lnTo>
                    <a:pt x="0" y="101557"/>
                  </a:lnTo>
                  <a:lnTo>
                    <a:pt x="7632" y="83852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5" name="Shape 1500">
              <a:extLst>
                <a:ext uri="{FF2B5EF4-FFF2-40B4-BE49-F238E27FC236}">
                  <a16:creationId xmlns="" xmlns:a16="http://schemas.microsoft.com/office/drawing/2014/main" id="{AE601159-EA47-40AF-A0D9-B590F21C7005}"/>
                </a:ext>
              </a:extLst>
            </p:cNvPr>
            <p:cNvSpPr/>
            <p:nvPr/>
          </p:nvSpPr>
          <p:spPr>
            <a:xfrm>
              <a:off x="5586637" y="3146870"/>
              <a:ext cx="495820" cy="60979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147" y="6815"/>
                  </a:moveTo>
                  <a:lnTo>
                    <a:pt x="0" y="80324"/>
                  </a:lnTo>
                  <a:lnTo>
                    <a:pt x="7475" y="116105"/>
                  </a:lnTo>
                  <a:lnTo>
                    <a:pt x="15737" y="117322"/>
                  </a:lnTo>
                  <a:lnTo>
                    <a:pt x="23213" y="114401"/>
                  </a:lnTo>
                  <a:lnTo>
                    <a:pt x="27540" y="117322"/>
                  </a:lnTo>
                  <a:lnTo>
                    <a:pt x="20459" y="119756"/>
                  </a:lnTo>
                  <a:lnTo>
                    <a:pt x="37377" y="117079"/>
                  </a:lnTo>
                  <a:lnTo>
                    <a:pt x="40918" y="113671"/>
                  </a:lnTo>
                  <a:lnTo>
                    <a:pt x="38557" y="111480"/>
                  </a:lnTo>
                  <a:lnTo>
                    <a:pt x="39737" y="108803"/>
                  </a:lnTo>
                  <a:lnTo>
                    <a:pt x="31868" y="104178"/>
                  </a:lnTo>
                  <a:lnTo>
                    <a:pt x="31868" y="100283"/>
                  </a:lnTo>
                  <a:lnTo>
                    <a:pt x="119606" y="95415"/>
                  </a:lnTo>
                  <a:lnTo>
                    <a:pt x="112131" y="76673"/>
                  </a:lnTo>
                  <a:lnTo>
                    <a:pt x="116852" y="65233"/>
                  </a:lnTo>
                  <a:lnTo>
                    <a:pt x="105442" y="50385"/>
                  </a:lnTo>
                  <a:lnTo>
                    <a:pt x="83016" y="0"/>
                  </a:lnTo>
                  <a:lnTo>
                    <a:pt x="0" y="4624"/>
                  </a:lnTo>
                  <a:lnTo>
                    <a:pt x="3147" y="6815"/>
                  </a:lnTo>
                </a:path>
              </a:pathLst>
            </a:custGeom>
            <a:solidFill>
              <a:schemeClr val="accent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6" name="Shape 1501">
              <a:extLst>
                <a:ext uri="{FF2B5EF4-FFF2-40B4-BE49-F238E27FC236}">
                  <a16:creationId xmlns="" xmlns:a16="http://schemas.microsoft.com/office/drawing/2014/main" id="{43751F9A-790D-4E49-81F8-B8C1024A5583}"/>
                </a:ext>
              </a:extLst>
            </p:cNvPr>
            <p:cNvSpPr/>
            <p:nvPr/>
          </p:nvSpPr>
          <p:spPr>
            <a:xfrm>
              <a:off x="5930417" y="3116844"/>
              <a:ext cx="696905" cy="5559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5664" y="61737"/>
                  </a:moveTo>
                  <a:lnTo>
                    <a:pt x="23776" y="78040"/>
                  </a:lnTo>
                  <a:lnTo>
                    <a:pt x="20419" y="90601"/>
                  </a:lnTo>
                  <a:lnTo>
                    <a:pt x="25734" y="111180"/>
                  </a:lnTo>
                  <a:lnTo>
                    <a:pt x="30209" y="118396"/>
                  </a:lnTo>
                  <a:lnTo>
                    <a:pt x="94265" y="114387"/>
                  </a:lnTo>
                  <a:lnTo>
                    <a:pt x="94825" y="118930"/>
                  </a:lnTo>
                  <a:lnTo>
                    <a:pt x="98741" y="119732"/>
                  </a:lnTo>
                  <a:lnTo>
                    <a:pt x="97342" y="109576"/>
                  </a:lnTo>
                  <a:lnTo>
                    <a:pt x="100139" y="106636"/>
                  </a:lnTo>
                  <a:lnTo>
                    <a:pt x="109370" y="108507"/>
                  </a:lnTo>
                  <a:lnTo>
                    <a:pt x="110769" y="101559"/>
                  </a:lnTo>
                  <a:lnTo>
                    <a:pt x="109650" y="91937"/>
                  </a:lnTo>
                  <a:lnTo>
                    <a:pt x="113566" y="89532"/>
                  </a:lnTo>
                  <a:lnTo>
                    <a:pt x="119720" y="71091"/>
                  </a:lnTo>
                  <a:lnTo>
                    <a:pt x="115244" y="70556"/>
                  </a:lnTo>
                  <a:lnTo>
                    <a:pt x="99860" y="47037"/>
                  </a:lnTo>
                  <a:lnTo>
                    <a:pt x="66293" y="17371"/>
                  </a:lnTo>
                  <a:lnTo>
                    <a:pt x="51748" y="8285"/>
                  </a:lnTo>
                  <a:lnTo>
                    <a:pt x="56503" y="0"/>
                  </a:lnTo>
                  <a:lnTo>
                    <a:pt x="29090" y="2939"/>
                  </a:lnTo>
                  <a:lnTo>
                    <a:pt x="0" y="6414"/>
                  </a:lnTo>
                  <a:lnTo>
                    <a:pt x="15664" y="61737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7" name="Shape 1502">
              <a:extLst>
                <a:ext uri="{FF2B5EF4-FFF2-40B4-BE49-F238E27FC236}">
                  <a16:creationId xmlns="" xmlns:a16="http://schemas.microsoft.com/office/drawing/2014/main" id="{A2CAB62E-35A1-4335-9835-07D897E5D430}"/>
                </a:ext>
              </a:extLst>
            </p:cNvPr>
            <p:cNvSpPr/>
            <p:nvPr/>
          </p:nvSpPr>
          <p:spPr>
            <a:xfrm>
              <a:off x="5718137" y="3611613"/>
              <a:ext cx="1177924" cy="67629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428"/>
                  </a:moveTo>
                  <a:lnTo>
                    <a:pt x="3310" y="15604"/>
                  </a:lnTo>
                  <a:lnTo>
                    <a:pt x="2813" y="18021"/>
                  </a:lnTo>
                  <a:lnTo>
                    <a:pt x="3806" y="20000"/>
                  </a:lnTo>
                  <a:lnTo>
                    <a:pt x="2317" y="23076"/>
                  </a:lnTo>
                  <a:lnTo>
                    <a:pt x="16386" y="16703"/>
                  </a:lnTo>
                  <a:lnTo>
                    <a:pt x="34262" y="31648"/>
                  </a:lnTo>
                  <a:lnTo>
                    <a:pt x="48993" y="21098"/>
                  </a:lnTo>
                  <a:lnTo>
                    <a:pt x="57434" y="23516"/>
                  </a:lnTo>
                  <a:lnTo>
                    <a:pt x="68358" y="37802"/>
                  </a:lnTo>
                  <a:lnTo>
                    <a:pt x="72165" y="38021"/>
                  </a:lnTo>
                  <a:lnTo>
                    <a:pt x="75641" y="47912"/>
                  </a:lnTo>
                  <a:lnTo>
                    <a:pt x="74813" y="66813"/>
                  </a:lnTo>
                  <a:lnTo>
                    <a:pt x="77296" y="69010"/>
                  </a:lnTo>
                  <a:lnTo>
                    <a:pt x="77627" y="65714"/>
                  </a:lnTo>
                  <a:lnTo>
                    <a:pt x="81103" y="65714"/>
                  </a:lnTo>
                  <a:lnTo>
                    <a:pt x="77793" y="74725"/>
                  </a:lnTo>
                  <a:lnTo>
                    <a:pt x="86896" y="87252"/>
                  </a:lnTo>
                  <a:lnTo>
                    <a:pt x="88386" y="83736"/>
                  </a:lnTo>
                  <a:lnTo>
                    <a:pt x="88882" y="92307"/>
                  </a:lnTo>
                  <a:lnTo>
                    <a:pt x="92027" y="94285"/>
                  </a:lnTo>
                  <a:lnTo>
                    <a:pt x="95172" y="104835"/>
                  </a:lnTo>
                  <a:lnTo>
                    <a:pt x="98317" y="104835"/>
                  </a:lnTo>
                  <a:lnTo>
                    <a:pt x="105268" y="114725"/>
                  </a:lnTo>
                  <a:lnTo>
                    <a:pt x="109241" y="115604"/>
                  </a:lnTo>
                  <a:lnTo>
                    <a:pt x="109241" y="117142"/>
                  </a:lnTo>
                  <a:lnTo>
                    <a:pt x="106427" y="119780"/>
                  </a:lnTo>
                  <a:lnTo>
                    <a:pt x="112551" y="118681"/>
                  </a:lnTo>
                  <a:lnTo>
                    <a:pt x="116524" y="116263"/>
                  </a:lnTo>
                  <a:lnTo>
                    <a:pt x="118675" y="102417"/>
                  </a:lnTo>
                  <a:lnTo>
                    <a:pt x="119834" y="102857"/>
                  </a:lnTo>
                  <a:lnTo>
                    <a:pt x="118675" y="83736"/>
                  </a:lnTo>
                  <a:lnTo>
                    <a:pt x="117351" y="78021"/>
                  </a:lnTo>
                  <a:lnTo>
                    <a:pt x="104275" y="50109"/>
                  </a:lnTo>
                  <a:lnTo>
                    <a:pt x="94179" y="23516"/>
                  </a:lnTo>
                  <a:lnTo>
                    <a:pt x="88055" y="1978"/>
                  </a:lnTo>
                  <a:lnTo>
                    <a:pt x="86565" y="1318"/>
                  </a:lnTo>
                  <a:lnTo>
                    <a:pt x="80937" y="0"/>
                  </a:lnTo>
                  <a:lnTo>
                    <a:pt x="79448" y="2197"/>
                  </a:lnTo>
                  <a:lnTo>
                    <a:pt x="80275" y="10549"/>
                  </a:lnTo>
                  <a:lnTo>
                    <a:pt x="77958" y="9890"/>
                  </a:lnTo>
                  <a:lnTo>
                    <a:pt x="77462" y="6153"/>
                  </a:lnTo>
                  <a:lnTo>
                    <a:pt x="39393" y="9450"/>
                  </a:lnTo>
                  <a:lnTo>
                    <a:pt x="36744" y="3516"/>
                  </a:lnTo>
                  <a:lnTo>
                    <a:pt x="0" y="7912"/>
                  </a:lnTo>
                  <a:lnTo>
                    <a:pt x="0" y="11428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8" name="Shape 1503">
              <a:extLst>
                <a:ext uri="{FF2B5EF4-FFF2-40B4-BE49-F238E27FC236}">
                  <a16:creationId xmlns="" xmlns:a16="http://schemas.microsoft.com/office/drawing/2014/main" id="{1C939359-056D-4F02-BC55-023253947635}"/>
                </a:ext>
              </a:extLst>
            </p:cNvPr>
            <p:cNvSpPr/>
            <p:nvPr/>
          </p:nvSpPr>
          <p:spPr>
            <a:xfrm>
              <a:off x="5904183" y="2222605"/>
              <a:ext cx="544816" cy="46467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21440"/>
                  </a:moveTo>
                  <a:lnTo>
                    <a:pt x="9671" y="104320"/>
                  </a:lnTo>
                  <a:lnTo>
                    <a:pt x="24358" y="105920"/>
                  </a:lnTo>
                  <a:lnTo>
                    <a:pt x="42268" y="115520"/>
                  </a:lnTo>
                  <a:lnTo>
                    <a:pt x="55164" y="114880"/>
                  </a:lnTo>
                  <a:lnTo>
                    <a:pt x="61253" y="111680"/>
                  </a:lnTo>
                  <a:lnTo>
                    <a:pt x="75582" y="119680"/>
                  </a:lnTo>
                  <a:lnTo>
                    <a:pt x="83820" y="112640"/>
                  </a:lnTo>
                  <a:lnTo>
                    <a:pt x="85611" y="99520"/>
                  </a:lnTo>
                  <a:lnTo>
                    <a:pt x="91343" y="102080"/>
                  </a:lnTo>
                  <a:lnTo>
                    <a:pt x="94208" y="91520"/>
                  </a:lnTo>
                  <a:lnTo>
                    <a:pt x="114268" y="75520"/>
                  </a:lnTo>
                  <a:lnTo>
                    <a:pt x="117492" y="49600"/>
                  </a:lnTo>
                  <a:lnTo>
                    <a:pt x="115343" y="44480"/>
                  </a:lnTo>
                  <a:lnTo>
                    <a:pt x="119641" y="41280"/>
                  </a:lnTo>
                  <a:lnTo>
                    <a:pt x="111761" y="0"/>
                  </a:lnTo>
                  <a:lnTo>
                    <a:pt x="91343" y="9280"/>
                  </a:lnTo>
                  <a:lnTo>
                    <a:pt x="81313" y="18880"/>
                  </a:lnTo>
                  <a:lnTo>
                    <a:pt x="73791" y="19840"/>
                  </a:lnTo>
                  <a:lnTo>
                    <a:pt x="61970" y="24960"/>
                  </a:lnTo>
                  <a:lnTo>
                    <a:pt x="35820" y="16640"/>
                  </a:lnTo>
                  <a:lnTo>
                    <a:pt x="0" y="21440"/>
                  </a:lnTo>
                </a:path>
              </a:pathLst>
            </a:custGeom>
            <a:noFill/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9" name="Shape 1504">
              <a:extLst>
                <a:ext uri="{FF2B5EF4-FFF2-40B4-BE49-F238E27FC236}">
                  <a16:creationId xmlns="" xmlns:a16="http://schemas.microsoft.com/office/drawing/2014/main" id="{764F93CD-14C6-40C4-A24D-0C2CF9E6C517}"/>
                </a:ext>
              </a:extLst>
            </p:cNvPr>
            <p:cNvSpPr/>
            <p:nvPr/>
          </p:nvSpPr>
          <p:spPr>
            <a:xfrm>
              <a:off x="6248884" y="2383176"/>
              <a:ext cx="582327" cy="438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82711"/>
                  </a:moveTo>
                  <a:lnTo>
                    <a:pt x="4022" y="98983"/>
                  </a:lnTo>
                  <a:lnTo>
                    <a:pt x="19776" y="110847"/>
                  </a:lnTo>
                  <a:lnTo>
                    <a:pt x="26815" y="119661"/>
                  </a:lnTo>
                  <a:lnTo>
                    <a:pt x="49944" y="110169"/>
                  </a:lnTo>
                  <a:lnTo>
                    <a:pt x="60000" y="108474"/>
                  </a:lnTo>
                  <a:lnTo>
                    <a:pt x="65363" y="101355"/>
                  </a:lnTo>
                  <a:lnTo>
                    <a:pt x="74748" y="65423"/>
                  </a:lnTo>
                  <a:lnTo>
                    <a:pt x="84134" y="69830"/>
                  </a:lnTo>
                  <a:lnTo>
                    <a:pt x="102905" y="30847"/>
                  </a:lnTo>
                  <a:lnTo>
                    <a:pt x="117318" y="38983"/>
                  </a:lnTo>
                  <a:lnTo>
                    <a:pt x="119664" y="32203"/>
                  </a:lnTo>
                  <a:lnTo>
                    <a:pt x="109273" y="23728"/>
                  </a:lnTo>
                  <a:lnTo>
                    <a:pt x="101229" y="24406"/>
                  </a:lnTo>
                  <a:lnTo>
                    <a:pt x="98882" y="29152"/>
                  </a:lnTo>
                  <a:lnTo>
                    <a:pt x="84134" y="33220"/>
                  </a:lnTo>
                  <a:lnTo>
                    <a:pt x="74748" y="44067"/>
                  </a:lnTo>
                  <a:lnTo>
                    <a:pt x="72067" y="26779"/>
                  </a:lnTo>
                  <a:lnTo>
                    <a:pt x="45921" y="31186"/>
                  </a:lnTo>
                  <a:lnTo>
                    <a:pt x="41229" y="0"/>
                  </a:lnTo>
                  <a:lnTo>
                    <a:pt x="37206" y="3050"/>
                  </a:lnTo>
                  <a:lnTo>
                    <a:pt x="39217" y="8474"/>
                  </a:lnTo>
                  <a:lnTo>
                    <a:pt x="36201" y="35932"/>
                  </a:lnTo>
                  <a:lnTo>
                    <a:pt x="17430" y="52881"/>
                  </a:lnTo>
                  <a:lnTo>
                    <a:pt x="14748" y="64067"/>
                  </a:lnTo>
                  <a:lnTo>
                    <a:pt x="9385" y="61694"/>
                  </a:lnTo>
                  <a:lnTo>
                    <a:pt x="7709" y="75254"/>
                  </a:lnTo>
                  <a:lnTo>
                    <a:pt x="0" y="82711"/>
                  </a:lnTo>
                </a:path>
              </a:pathLst>
            </a:custGeom>
            <a:solidFill>
              <a:schemeClr val="accent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0" name="Shape 1505">
              <a:extLst>
                <a:ext uri="{FF2B5EF4-FFF2-40B4-BE49-F238E27FC236}">
                  <a16:creationId xmlns="" xmlns:a16="http://schemas.microsoft.com/office/drawing/2014/main" id="{B559B8B5-3436-421A-9806-23444D1E9DDC}"/>
                </a:ext>
              </a:extLst>
            </p:cNvPr>
            <p:cNvSpPr/>
            <p:nvPr/>
          </p:nvSpPr>
          <p:spPr>
            <a:xfrm>
              <a:off x="6155844" y="2496750"/>
              <a:ext cx="1003124" cy="4294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085" y="106512"/>
                  </a:moveTo>
                  <a:lnTo>
                    <a:pt x="11085" y="103746"/>
                  </a:lnTo>
                  <a:lnTo>
                    <a:pt x="18865" y="90259"/>
                  </a:lnTo>
                  <a:lnTo>
                    <a:pt x="23144" y="81268"/>
                  </a:lnTo>
                  <a:lnTo>
                    <a:pt x="27423" y="90259"/>
                  </a:lnTo>
                  <a:lnTo>
                    <a:pt x="40648" y="80922"/>
                  </a:lnTo>
                  <a:lnTo>
                    <a:pt x="46482" y="79193"/>
                  </a:lnTo>
                  <a:lnTo>
                    <a:pt x="49789" y="71585"/>
                  </a:lnTo>
                  <a:lnTo>
                    <a:pt x="55040" y="34927"/>
                  </a:lnTo>
                  <a:lnTo>
                    <a:pt x="60680" y="39769"/>
                  </a:lnTo>
                  <a:lnTo>
                    <a:pt x="71377" y="0"/>
                  </a:lnTo>
                  <a:lnTo>
                    <a:pt x="79740" y="8299"/>
                  </a:lnTo>
                  <a:lnTo>
                    <a:pt x="81102" y="1383"/>
                  </a:lnTo>
                  <a:lnTo>
                    <a:pt x="85186" y="3112"/>
                  </a:lnTo>
                  <a:lnTo>
                    <a:pt x="92965" y="15561"/>
                  </a:lnTo>
                  <a:lnTo>
                    <a:pt x="90048" y="27319"/>
                  </a:lnTo>
                  <a:lnTo>
                    <a:pt x="91215" y="32507"/>
                  </a:lnTo>
                  <a:lnTo>
                    <a:pt x="94327" y="30086"/>
                  </a:lnTo>
                  <a:lnTo>
                    <a:pt x="96661" y="35965"/>
                  </a:lnTo>
                  <a:lnTo>
                    <a:pt x="108525" y="42536"/>
                  </a:lnTo>
                  <a:lnTo>
                    <a:pt x="97439" y="41498"/>
                  </a:lnTo>
                  <a:lnTo>
                    <a:pt x="108914" y="59827"/>
                  </a:lnTo>
                  <a:lnTo>
                    <a:pt x="101717" y="58097"/>
                  </a:lnTo>
                  <a:lnTo>
                    <a:pt x="116304" y="74697"/>
                  </a:lnTo>
                  <a:lnTo>
                    <a:pt x="119805" y="85763"/>
                  </a:lnTo>
                  <a:lnTo>
                    <a:pt x="117277" y="84034"/>
                  </a:lnTo>
                  <a:lnTo>
                    <a:pt x="116888" y="87146"/>
                  </a:lnTo>
                  <a:lnTo>
                    <a:pt x="69821" y="103054"/>
                  </a:lnTo>
                  <a:lnTo>
                    <a:pt x="30729" y="112391"/>
                  </a:lnTo>
                  <a:lnTo>
                    <a:pt x="0" y="119654"/>
                  </a:lnTo>
                  <a:lnTo>
                    <a:pt x="11085" y="106512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1" name="Shape 1506">
              <a:extLst>
                <a:ext uri="{FF2B5EF4-FFF2-40B4-BE49-F238E27FC236}">
                  <a16:creationId xmlns="" xmlns:a16="http://schemas.microsoft.com/office/drawing/2014/main" id="{2DAF0EC2-2468-4F50-89C4-5566C1627DD6}"/>
                </a:ext>
              </a:extLst>
            </p:cNvPr>
            <p:cNvSpPr/>
            <p:nvPr/>
          </p:nvSpPr>
          <p:spPr>
            <a:xfrm>
              <a:off x="6089963" y="2810061"/>
              <a:ext cx="1106474" cy="37590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2236"/>
                  </a:moveTo>
                  <a:lnTo>
                    <a:pt x="17268" y="97894"/>
                  </a:lnTo>
                  <a:lnTo>
                    <a:pt x="27488" y="86842"/>
                  </a:lnTo>
                  <a:lnTo>
                    <a:pt x="46519" y="82105"/>
                  </a:lnTo>
                  <a:lnTo>
                    <a:pt x="54449" y="92763"/>
                  </a:lnTo>
                  <a:lnTo>
                    <a:pt x="66784" y="89210"/>
                  </a:lnTo>
                  <a:lnTo>
                    <a:pt x="85638" y="119605"/>
                  </a:lnTo>
                  <a:lnTo>
                    <a:pt x="92863" y="115657"/>
                  </a:lnTo>
                  <a:lnTo>
                    <a:pt x="103436" y="80921"/>
                  </a:lnTo>
                  <a:lnTo>
                    <a:pt x="111894" y="73815"/>
                  </a:lnTo>
                  <a:lnTo>
                    <a:pt x="114537" y="63552"/>
                  </a:lnTo>
                  <a:lnTo>
                    <a:pt x="105374" y="67105"/>
                  </a:lnTo>
                  <a:lnTo>
                    <a:pt x="102907" y="60394"/>
                  </a:lnTo>
                  <a:lnTo>
                    <a:pt x="108546" y="56842"/>
                  </a:lnTo>
                  <a:lnTo>
                    <a:pt x="108546" y="52105"/>
                  </a:lnTo>
                  <a:lnTo>
                    <a:pt x="102026" y="47368"/>
                  </a:lnTo>
                  <a:lnTo>
                    <a:pt x="110132" y="40657"/>
                  </a:lnTo>
                  <a:lnTo>
                    <a:pt x="109603" y="48157"/>
                  </a:lnTo>
                  <a:lnTo>
                    <a:pt x="115066" y="47368"/>
                  </a:lnTo>
                  <a:lnTo>
                    <a:pt x="117885" y="35131"/>
                  </a:lnTo>
                  <a:lnTo>
                    <a:pt x="119823" y="34736"/>
                  </a:lnTo>
                  <a:lnTo>
                    <a:pt x="118414" y="24078"/>
                  </a:lnTo>
                  <a:lnTo>
                    <a:pt x="114713" y="34736"/>
                  </a:lnTo>
                  <a:lnTo>
                    <a:pt x="111365" y="10263"/>
                  </a:lnTo>
                  <a:lnTo>
                    <a:pt x="113832" y="9473"/>
                  </a:lnTo>
                  <a:lnTo>
                    <a:pt x="117004" y="16184"/>
                  </a:lnTo>
                  <a:lnTo>
                    <a:pt x="114537" y="4736"/>
                  </a:lnTo>
                  <a:lnTo>
                    <a:pt x="112070" y="0"/>
                  </a:lnTo>
                  <a:lnTo>
                    <a:pt x="69427" y="18157"/>
                  </a:lnTo>
                  <a:lnTo>
                    <a:pt x="34185" y="28421"/>
                  </a:lnTo>
                  <a:lnTo>
                    <a:pt x="29074" y="50131"/>
                  </a:lnTo>
                  <a:lnTo>
                    <a:pt x="21497" y="53684"/>
                  </a:lnTo>
                  <a:lnTo>
                    <a:pt x="17973" y="64736"/>
                  </a:lnTo>
                  <a:lnTo>
                    <a:pt x="4405" y="82894"/>
                  </a:lnTo>
                  <a:lnTo>
                    <a:pt x="3524" y="90000"/>
                  </a:lnTo>
                  <a:lnTo>
                    <a:pt x="0" y="93947"/>
                  </a:lnTo>
                  <a:lnTo>
                    <a:pt x="0" y="102236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2" name="Shape 1507">
              <a:extLst>
                <a:ext uri="{FF2B5EF4-FFF2-40B4-BE49-F238E27FC236}">
                  <a16:creationId xmlns="" xmlns:a16="http://schemas.microsoft.com/office/drawing/2014/main" id="{28B54778-6956-46FA-B9C9-71E221BBA9EE}"/>
                </a:ext>
              </a:extLst>
            </p:cNvPr>
            <p:cNvSpPr/>
            <p:nvPr/>
          </p:nvSpPr>
          <p:spPr>
            <a:xfrm>
              <a:off x="6220414" y="3058903"/>
              <a:ext cx="659392" cy="3812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024" y="15194"/>
                  </a:moveTo>
                  <a:lnTo>
                    <a:pt x="21871" y="4285"/>
                  </a:lnTo>
                  <a:lnTo>
                    <a:pt x="54088" y="0"/>
                  </a:lnTo>
                  <a:lnTo>
                    <a:pt x="67093" y="10519"/>
                  </a:lnTo>
                  <a:lnTo>
                    <a:pt x="88078" y="6623"/>
                  </a:lnTo>
                  <a:lnTo>
                    <a:pt x="119704" y="36623"/>
                  </a:lnTo>
                  <a:lnTo>
                    <a:pt x="105812" y="59220"/>
                  </a:lnTo>
                  <a:lnTo>
                    <a:pt x="106108" y="69740"/>
                  </a:lnTo>
                  <a:lnTo>
                    <a:pt x="82167" y="98571"/>
                  </a:lnTo>
                  <a:lnTo>
                    <a:pt x="78325" y="99350"/>
                  </a:lnTo>
                  <a:lnTo>
                    <a:pt x="76551" y="108311"/>
                  </a:lnTo>
                  <a:lnTo>
                    <a:pt x="71527" y="103246"/>
                  </a:lnTo>
                  <a:lnTo>
                    <a:pt x="76256" y="111818"/>
                  </a:lnTo>
                  <a:lnTo>
                    <a:pt x="71822" y="119610"/>
                  </a:lnTo>
                  <a:lnTo>
                    <a:pt x="67093" y="118441"/>
                  </a:lnTo>
                  <a:lnTo>
                    <a:pt x="50837" y="84155"/>
                  </a:lnTo>
                  <a:lnTo>
                    <a:pt x="15369" y="40909"/>
                  </a:lnTo>
                  <a:lnTo>
                    <a:pt x="0" y="27662"/>
                  </a:lnTo>
                  <a:lnTo>
                    <a:pt x="5024" y="15194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3" name="Shape 1508">
              <a:extLst>
                <a:ext uri="{FF2B5EF4-FFF2-40B4-BE49-F238E27FC236}">
                  <a16:creationId xmlns="" xmlns:a16="http://schemas.microsoft.com/office/drawing/2014/main" id="{34C196AC-97DB-4AB2-B626-FCEDEDABAACF}"/>
                </a:ext>
              </a:extLst>
            </p:cNvPr>
            <p:cNvSpPr/>
            <p:nvPr/>
          </p:nvSpPr>
          <p:spPr>
            <a:xfrm>
              <a:off x="7057562" y="2400147"/>
              <a:ext cx="137562" cy="1799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304"/>
                  </a:moveTo>
                  <a:lnTo>
                    <a:pt x="15714" y="0"/>
                  </a:lnTo>
                  <a:lnTo>
                    <a:pt x="38571" y="0"/>
                  </a:lnTo>
                  <a:lnTo>
                    <a:pt x="30000" y="12173"/>
                  </a:lnTo>
                  <a:lnTo>
                    <a:pt x="24285" y="16521"/>
                  </a:lnTo>
                  <a:lnTo>
                    <a:pt x="30000" y="29565"/>
                  </a:lnTo>
                  <a:lnTo>
                    <a:pt x="57142" y="48695"/>
                  </a:lnTo>
                  <a:lnTo>
                    <a:pt x="61428" y="62608"/>
                  </a:lnTo>
                  <a:lnTo>
                    <a:pt x="85714" y="79130"/>
                  </a:lnTo>
                  <a:lnTo>
                    <a:pt x="104285" y="82608"/>
                  </a:lnTo>
                  <a:lnTo>
                    <a:pt x="112857" y="93043"/>
                  </a:lnTo>
                  <a:lnTo>
                    <a:pt x="97142" y="102608"/>
                  </a:lnTo>
                  <a:lnTo>
                    <a:pt x="112857" y="101739"/>
                  </a:lnTo>
                  <a:lnTo>
                    <a:pt x="118571" y="110434"/>
                  </a:lnTo>
                  <a:lnTo>
                    <a:pt x="47142" y="119130"/>
                  </a:lnTo>
                  <a:lnTo>
                    <a:pt x="0" y="11304"/>
                  </a:lnTo>
                </a:path>
              </a:pathLst>
            </a:custGeom>
            <a:solidFill>
              <a:schemeClr val="accent6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4" name="Shape 1509">
              <a:extLst>
                <a:ext uri="{FF2B5EF4-FFF2-40B4-BE49-F238E27FC236}">
                  <a16:creationId xmlns="" xmlns:a16="http://schemas.microsoft.com/office/drawing/2014/main" id="{86BB96CF-09E2-45A8-B370-A6F46BF08708}"/>
                </a:ext>
              </a:extLst>
            </p:cNvPr>
            <p:cNvSpPr/>
            <p:nvPr/>
          </p:nvSpPr>
          <p:spPr>
            <a:xfrm>
              <a:off x="6420725" y="2132527"/>
              <a:ext cx="751514" cy="3680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330" y="119595"/>
                  </a:moveTo>
                  <a:lnTo>
                    <a:pt x="29287" y="113939"/>
                  </a:lnTo>
                  <a:lnTo>
                    <a:pt x="101339" y="92525"/>
                  </a:lnTo>
                  <a:lnTo>
                    <a:pt x="104190" y="87272"/>
                  </a:lnTo>
                  <a:lnTo>
                    <a:pt x="108596" y="87272"/>
                  </a:lnTo>
                  <a:lnTo>
                    <a:pt x="113002" y="82020"/>
                  </a:lnTo>
                  <a:lnTo>
                    <a:pt x="119740" y="68282"/>
                  </a:lnTo>
                  <a:lnTo>
                    <a:pt x="108077" y="53333"/>
                  </a:lnTo>
                  <a:lnTo>
                    <a:pt x="107559" y="39595"/>
                  </a:lnTo>
                  <a:lnTo>
                    <a:pt x="113002" y="20606"/>
                  </a:lnTo>
                  <a:lnTo>
                    <a:pt x="105226" y="13737"/>
                  </a:lnTo>
                  <a:lnTo>
                    <a:pt x="96414" y="0"/>
                  </a:lnTo>
                  <a:lnTo>
                    <a:pt x="17105" y="23434"/>
                  </a:lnTo>
                  <a:lnTo>
                    <a:pt x="12958" y="13737"/>
                  </a:lnTo>
                  <a:lnTo>
                    <a:pt x="0" y="29090"/>
                  </a:lnTo>
                  <a:lnTo>
                    <a:pt x="9330" y="119595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5" name="Shape 1510">
              <a:extLst>
                <a:ext uri="{FF2B5EF4-FFF2-40B4-BE49-F238E27FC236}">
                  <a16:creationId xmlns="" xmlns:a16="http://schemas.microsoft.com/office/drawing/2014/main" id="{7547D748-1F59-4CC2-BE16-7CB28827CD3D}"/>
                </a:ext>
              </a:extLst>
            </p:cNvPr>
            <p:cNvSpPr/>
            <p:nvPr/>
          </p:nvSpPr>
          <p:spPr>
            <a:xfrm>
              <a:off x="7091377" y="2196496"/>
              <a:ext cx="163317" cy="30039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128" y="81322"/>
                  </a:moveTo>
                  <a:lnTo>
                    <a:pt x="28514" y="74876"/>
                  </a:lnTo>
                  <a:lnTo>
                    <a:pt x="58217" y="58016"/>
                  </a:lnTo>
                  <a:lnTo>
                    <a:pt x="4752" y="39669"/>
                  </a:lnTo>
                  <a:lnTo>
                    <a:pt x="3564" y="23305"/>
                  </a:lnTo>
                  <a:lnTo>
                    <a:pt x="27326" y="0"/>
                  </a:lnTo>
                  <a:lnTo>
                    <a:pt x="108118" y="11404"/>
                  </a:lnTo>
                  <a:lnTo>
                    <a:pt x="108118" y="15867"/>
                  </a:lnTo>
                  <a:lnTo>
                    <a:pt x="99801" y="28760"/>
                  </a:lnTo>
                  <a:lnTo>
                    <a:pt x="91485" y="32231"/>
                  </a:lnTo>
                  <a:lnTo>
                    <a:pt x="89108" y="38677"/>
                  </a:lnTo>
                  <a:lnTo>
                    <a:pt x="98613" y="40661"/>
                  </a:lnTo>
                  <a:lnTo>
                    <a:pt x="117623" y="38677"/>
                  </a:lnTo>
                  <a:lnTo>
                    <a:pt x="118811" y="59008"/>
                  </a:lnTo>
                  <a:lnTo>
                    <a:pt x="117623" y="71900"/>
                  </a:lnTo>
                  <a:lnTo>
                    <a:pt x="118811" y="78347"/>
                  </a:lnTo>
                  <a:lnTo>
                    <a:pt x="111683" y="84793"/>
                  </a:lnTo>
                  <a:lnTo>
                    <a:pt x="103366" y="85289"/>
                  </a:lnTo>
                  <a:lnTo>
                    <a:pt x="106930" y="91239"/>
                  </a:lnTo>
                  <a:lnTo>
                    <a:pt x="78415" y="119504"/>
                  </a:lnTo>
                  <a:lnTo>
                    <a:pt x="68910" y="119504"/>
                  </a:lnTo>
                  <a:lnTo>
                    <a:pt x="67722" y="108595"/>
                  </a:lnTo>
                  <a:lnTo>
                    <a:pt x="46336" y="109090"/>
                  </a:lnTo>
                  <a:lnTo>
                    <a:pt x="5940" y="97685"/>
                  </a:lnTo>
                  <a:lnTo>
                    <a:pt x="0" y="88264"/>
                  </a:lnTo>
                  <a:lnTo>
                    <a:pt x="7128" y="81322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6" name="Shape 1511">
              <a:extLst>
                <a:ext uri="{FF2B5EF4-FFF2-40B4-BE49-F238E27FC236}">
                  <a16:creationId xmlns="" xmlns:a16="http://schemas.microsoft.com/office/drawing/2014/main" id="{ECB1977D-8291-4550-905B-25003E1A5B85}"/>
                </a:ext>
              </a:extLst>
            </p:cNvPr>
            <p:cNvSpPr/>
            <p:nvPr/>
          </p:nvSpPr>
          <p:spPr>
            <a:xfrm>
              <a:off x="6501504" y="1727835"/>
              <a:ext cx="768356" cy="52103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059" y="109738"/>
                  </a:moveTo>
                  <a:lnTo>
                    <a:pt x="81945" y="93206"/>
                  </a:lnTo>
                  <a:lnTo>
                    <a:pt x="90317" y="103182"/>
                  </a:lnTo>
                  <a:lnTo>
                    <a:pt x="97928" y="107743"/>
                  </a:lnTo>
                  <a:lnTo>
                    <a:pt x="115179" y="114299"/>
                  </a:lnTo>
                  <a:lnTo>
                    <a:pt x="116448" y="119714"/>
                  </a:lnTo>
                  <a:lnTo>
                    <a:pt x="119492" y="112304"/>
                  </a:lnTo>
                  <a:lnTo>
                    <a:pt x="119746" y="102042"/>
                  </a:lnTo>
                  <a:lnTo>
                    <a:pt x="116448" y="82945"/>
                  </a:lnTo>
                  <a:lnTo>
                    <a:pt x="116448" y="62707"/>
                  </a:lnTo>
                  <a:lnTo>
                    <a:pt x="108076" y="33064"/>
                  </a:lnTo>
                  <a:lnTo>
                    <a:pt x="106807" y="20237"/>
                  </a:lnTo>
                  <a:lnTo>
                    <a:pt x="101479" y="0"/>
                  </a:lnTo>
                  <a:lnTo>
                    <a:pt x="76363" y="6555"/>
                  </a:lnTo>
                  <a:lnTo>
                    <a:pt x="62156" y="23657"/>
                  </a:lnTo>
                  <a:lnTo>
                    <a:pt x="61395" y="27933"/>
                  </a:lnTo>
                  <a:lnTo>
                    <a:pt x="53276" y="38479"/>
                  </a:lnTo>
                  <a:lnTo>
                    <a:pt x="55560" y="41900"/>
                  </a:lnTo>
                  <a:lnTo>
                    <a:pt x="57082" y="44465"/>
                  </a:lnTo>
                  <a:lnTo>
                    <a:pt x="55813" y="45320"/>
                  </a:lnTo>
                  <a:lnTo>
                    <a:pt x="58097" y="49311"/>
                  </a:lnTo>
                  <a:lnTo>
                    <a:pt x="58604" y="53016"/>
                  </a:lnTo>
                  <a:lnTo>
                    <a:pt x="50739" y="61567"/>
                  </a:lnTo>
                  <a:lnTo>
                    <a:pt x="39323" y="65273"/>
                  </a:lnTo>
                  <a:lnTo>
                    <a:pt x="36532" y="67553"/>
                  </a:lnTo>
                  <a:lnTo>
                    <a:pt x="32219" y="65558"/>
                  </a:lnTo>
                  <a:lnTo>
                    <a:pt x="19281" y="67268"/>
                  </a:lnTo>
                  <a:lnTo>
                    <a:pt x="9640" y="71543"/>
                  </a:lnTo>
                  <a:lnTo>
                    <a:pt x="9640" y="76959"/>
                  </a:lnTo>
                  <a:lnTo>
                    <a:pt x="11670" y="80950"/>
                  </a:lnTo>
                  <a:lnTo>
                    <a:pt x="12938" y="80950"/>
                  </a:lnTo>
                  <a:lnTo>
                    <a:pt x="14207" y="85510"/>
                  </a:lnTo>
                  <a:lnTo>
                    <a:pt x="11670" y="87790"/>
                  </a:lnTo>
                  <a:lnTo>
                    <a:pt x="10655" y="91781"/>
                  </a:lnTo>
                  <a:lnTo>
                    <a:pt x="0" y="103182"/>
                  </a:lnTo>
                  <a:lnTo>
                    <a:pt x="4059" y="109738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7" name="Shape 1513">
              <a:extLst>
                <a:ext uri="{FF2B5EF4-FFF2-40B4-BE49-F238E27FC236}">
                  <a16:creationId xmlns="" xmlns:a16="http://schemas.microsoft.com/office/drawing/2014/main" id="{245F6771-E36C-41E1-A1EB-807C209910A8}"/>
                </a:ext>
              </a:extLst>
            </p:cNvPr>
            <p:cNvSpPr/>
            <p:nvPr/>
          </p:nvSpPr>
          <p:spPr>
            <a:xfrm>
              <a:off x="7237905" y="2170387"/>
              <a:ext cx="240382" cy="1084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08" y="118620"/>
                  </a:moveTo>
                  <a:lnTo>
                    <a:pt x="50270" y="77241"/>
                  </a:lnTo>
                  <a:lnTo>
                    <a:pt x="79459" y="55172"/>
                  </a:lnTo>
                  <a:lnTo>
                    <a:pt x="48648" y="91034"/>
                  </a:lnTo>
                  <a:lnTo>
                    <a:pt x="51891" y="93793"/>
                  </a:lnTo>
                  <a:lnTo>
                    <a:pt x="96486" y="38620"/>
                  </a:lnTo>
                  <a:lnTo>
                    <a:pt x="119189" y="5517"/>
                  </a:lnTo>
                  <a:lnTo>
                    <a:pt x="116756" y="0"/>
                  </a:lnTo>
                  <a:lnTo>
                    <a:pt x="95675" y="19310"/>
                  </a:lnTo>
                  <a:lnTo>
                    <a:pt x="94054" y="17931"/>
                  </a:lnTo>
                  <a:lnTo>
                    <a:pt x="84324" y="38620"/>
                  </a:lnTo>
                  <a:lnTo>
                    <a:pt x="77837" y="38620"/>
                  </a:lnTo>
                  <a:lnTo>
                    <a:pt x="93243" y="0"/>
                  </a:lnTo>
                  <a:lnTo>
                    <a:pt x="77027" y="30344"/>
                  </a:lnTo>
                  <a:lnTo>
                    <a:pt x="22702" y="62068"/>
                  </a:lnTo>
                  <a:lnTo>
                    <a:pt x="13783" y="85517"/>
                  </a:lnTo>
                  <a:lnTo>
                    <a:pt x="4054" y="91034"/>
                  </a:lnTo>
                  <a:lnTo>
                    <a:pt x="0" y="106206"/>
                  </a:lnTo>
                  <a:lnTo>
                    <a:pt x="8108" y="118620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8" name="Shape 1514">
              <a:extLst>
                <a:ext uri="{FF2B5EF4-FFF2-40B4-BE49-F238E27FC236}">
                  <a16:creationId xmlns="" xmlns:a16="http://schemas.microsoft.com/office/drawing/2014/main" id="{B2F78696-443A-43BA-9BD9-B37228622837}"/>
                </a:ext>
              </a:extLst>
            </p:cNvPr>
            <p:cNvSpPr/>
            <p:nvPr/>
          </p:nvSpPr>
          <p:spPr>
            <a:xfrm>
              <a:off x="7249175" y="2055505"/>
              <a:ext cx="223540" cy="16062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34" y="85846"/>
                  </a:moveTo>
                  <a:lnTo>
                    <a:pt x="9565" y="119076"/>
                  </a:lnTo>
                  <a:lnTo>
                    <a:pt x="19130" y="116307"/>
                  </a:lnTo>
                  <a:lnTo>
                    <a:pt x="41739" y="98769"/>
                  </a:lnTo>
                  <a:lnTo>
                    <a:pt x="49565" y="83076"/>
                  </a:lnTo>
                  <a:lnTo>
                    <a:pt x="53913" y="85846"/>
                  </a:lnTo>
                  <a:lnTo>
                    <a:pt x="85217" y="76615"/>
                  </a:lnTo>
                  <a:lnTo>
                    <a:pt x="86086" y="70153"/>
                  </a:lnTo>
                  <a:lnTo>
                    <a:pt x="91304" y="73846"/>
                  </a:lnTo>
                  <a:lnTo>
                    <a:pt x="97391" y="69230"/>
                  </a:lnTo>
                  <a:lnTo>
                    <a:pt x="106956" y="67384"/>
                  </a:lnTo>
                  <a:lnTo>
                    <a:pt x="119130" y="60000"/>
                  </a:lnTo>
                  <a:lnTo>
                    <a:pt x="107826" y="0"/>
                  </a:lnTo>
                  <a:lnTo>
                    <a:pt x="0" y="24000"/>
                  </a:lnTo>
                  <a:lnTo>
                    <a:pt x="10434" y="85846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9" name="Shape 1515">
              <a:extLst>
                <a:ext uri="{FF2B5EF4-FFF2-40B4-BE49-F238E27FC236}">
                  <a16:creationId xmlns="" xmlns:a16="http://schemas.microsoft.com/office/drawing/2014/main" id="{6AF3327B-923F-44FF-AA82-D79F19D0C0F9}"/>
                </a:ext>
              </a:extLst>
            </p:cNvPr>
            <p:cNvSpPr/>
            <p:nvPr/>
          </p:nvSpPr>
          <p:spPr>
            <a:xfrm>
              <a:off x="7450183" y="2046368"/>
              <a:ext cx="101562" cy="9270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3225" y="118378"/>
                  </a:moveTo>
                  <a:lnTo>
                    <a:pt x="73548" y="102162"/>
                  </a:lnTo>
                  <a:lnTo>
                    <a:pt x="77419" y="55135"/>
                  </a:lnTo>
                  <a:lnTo>
                    <a:pt x="89032" y="66486"/>
                  </a:lnTo>
                  <a:lnTo>
                    <a:pt x="92903" y="89189"/>
                  </a:lnTo>
                  <a:lnTo>
                    <a:pt x="102580" y="87567"/>
                  </a:lnTo>
                  <a:lnTo>
                    <a:pt x="118064" y="66486"/>
                  </a:lnTo>
                  <a:lnTo>
                    <a:pt x="102580" y="38918"/>
                  </a:lnTo>
                  <a:lnTo>
                    <a:pt x="77419" y="35675"/>
                  </a:lnTo>
                  <a:lnTo>
                    <a:pt x="58064" y="3243"/>
                  </a:lnTo>
                  <a:lnTo>
                    <a:pt x="40645" y="0"/>
                  </a:lnTo>
                  <a:lnTo>
                    <a:pt x="0" y="11351"/>
                  </a:lnTo>
                  <a:lnTo>
                    <a:pt x="23225" y="118378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60" name="Shape 1516">
              <a:extLst>
                <a:ext uri="{FF2B5EF4-FFF2-40B4-BE49-F238E27FC236}">
                  <a16:creationId xmlns="" xmlns:a16="http://schemas.microsoft.com/office/drawing/2014/main" id="{C62A3F98-3CD0-4DDE-BE60-E4471132CF07}"/>
                </a:ext>
              </a:extLst>
            </p:cNvPr>
            <p:cNvSpPr/>
            <p:nvPr/>
          </p:nvSpPr>
          <p:spPr>
            <a:xfrm>
              <a:off x="7247297" y="1932793"/>
              <a:ext cx="435852" cy="1656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1940"/>
                  </a:moveTo>
                  <a:lnTo>
                    <a:pt x="55522" y="88656"/>
                  </a:lnTo>
                  <a:lnTo>
                    <a:pt x="65373" y="81492"/>
                  </a:lnTo>
                  <a:lnTo>
                    <a:pt x="69402" y="84179"/>
                  </a:lnTo>
                  <a:lnTo>
                    <a:pt x="73880" y="102089"/>
                  </a:lnTo>
                  <a:lnTo>
                    <a:pt x="80149" y="103880"/>
                  </a:lnTo>
                  <a:lnTo>
                    <a:pt x="83283" y="119104"/>
                  </a:lnTo>
                  <a:lnTo>
                    <a:pt x="87313" y="119104"/>
                  </a:lnTo>
                  <a:lnTo>
                    <a:pt x="92238" y="105671"/>
                  </a:lnTo>
                  <a:lnTo>
                    <a:pt x="93582" y="94029"/>
                  </a:lnTo>
                  <a:lnTo>
                    <a:pt x="98059" y="109253"/>
                  </a:lnTo>
                  <a:lnTo>
                    <a:pt x="119552" y="94925"/>
                  </a:lnTo>
                  <a:lnTo>
                    <a:pt x="118208" y="78805"/>
                  </a:lnTo>
                  <a:lnTo>
                    <a:pt x="112388" y="58208"/>
                  </a:lnTo>
                  <a:lnTo>
                    <a:pt x="108805" y="54626"/>
                  </a:lnTo>
                  <a:lnTo>
                    <a:pt x="105671" y="55522"/>
                  </a:lnTo>
                  <a:lnTo>
                    <a:pt x="105671" y="60895"/>
                  </a:lnTo>
                  <a:lnTo>
                    <a:pt x="111492" y="60895"/>
                  </a:lnTo>
                  <a:lnTo>
                    <a:pt x="113283" y="81492"/>
                  </a:lnTo>
                  <a:lnTo>
                    <a:pt x="103880" y="89552"/>
                  </a:lnTo>
                  <a:lnTo>
                    <a:pt x="92238" y="72537"/>
                  </a:lnTo>
                  <a:lnTo>
                    <a:pt x="87761" y="54626"/>
                  </a:lnTo>
                  <a:lnTo>
                    <a:pt x="81492" y="49253"/>
                  </a:lnTo>
                  <a:lnTo>
                    <a:pt x="81492" y="54626"/>
                  </a:lnTo>
                  <a:lnTo>
                    <a:pt x="76119" y="45671"/>
                  </a:lnTo>
                  <a:lnTo>
                    <a:pt x="80597" y="32238"/>
                  </a:lnTo>
                  <a:lnTo>
                    <a:pt x="84626" y="20597"/>
                  </a:lnTo>
                  <a:lnTo>
                    <a:pt x="77014" y="0"/>
                  </a:lnTo>
                  <a:lnTo>
                    <a:pt x="65820" y="17014"/>
                  </a:lnTo>
                  <a:lnTo>
                    <a:pt x="25970" y="37611"/>
                  </a:lnTo>
                  <a:lnTo>
                    <a:pt x="0" y="48358"/>
                  </a:lnTo>
                  <a:lnTo>
                    <a:pt x="0" y="111940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61" name="Shape 1517">
              <a:extLst>
                <a:ext uri="{FF2B5EF4-FFF2-40B4-BE49-F238E27FC236}">
                  <a16:creationId xmlns="" xmlns:a16="http://schemas.microsoft.com/office/drawing/2014/main" id="{C0D1E376-B085-4FB1-911E-DD0D5B746C4E}"/>
                </a:ext>
              </a:extLst>
            </p:cNvPr>
            <p:cNvSpPr/>
            <p:nvPr/>
          </p:nvSpPr>
          <p:spPr>
            <a:xfrm>
              <a:off x="7594834" y="2094670"/>
              <a:ext cx="41340" cy="233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4000"/>
                  </a:moveTo>
                  <a:lnTo>
                    <a:pt x="43200" y="0"/>
                  </a:lnTo>
                  <a:lnTo>
                    <a:pt x="115200" y="48000"/>
                  </a:lnTo>
                  <a:lnTo>
                    <a:pt x="0" y="114000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62" name="Shape 1518">
              <a:extLst>
                <a:ext uri="{FF2B5EF4-FFF2-40B4-BE49-F238E27FC236}">
                  <a16:creationId xmlns="" xmlns:a16="http://schemas.microsoft.com/office/drawing/2014/main" id="{74479FF1-30FB-484D-A567-7F152B5E0458}"/>
                </a:ext>
              </a:extLst>
            </p:cNvPr>
            <p:cNvSpPr/>
            <p:nvPr/>
          </p:nvSpPr>
          <p:spPr>
            <a:xfrm>
              <a:off x="7681300" y="2087421"/>
              <a:ext cx="30112" cy="208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2941"/>
                  </a:moveTo>
                  <a:lnTo>
                    <a:pt x="56842" y="0"/>
                  </a:lnTo>
                  <a:lnTo>
                    <a:pt x="113684" y="77647"/>
                  </a:lnTo>
                  <a:lnTo>
                    <a:pt x="0" y="112941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63" name="Shape 1519">
              <a:extLst>
                <a:ext uri="{FF2B5EF4-FFF2-40B4-BE49-F238E27FC236}">
                  <a16:creationId xmlns="" xmlns:a16="http://schemas.microsoft.com/office/drawing/2014/main" id="{6CD8D249-09EE-499B-A52B-710AC0CA6C63}"/>
                </a:ext>
              </a:extLst>
            </p:cNvPr>
            <p:cNvSpPr/>
            <p:nvPr/>
          </p:nvSpPr>
          <p:spPr>
            <a:xfrm>
              <a:off x="7153369" y="1688671"/>
              <a:ext cx="208483" cy="31306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9534" y="48379"/>
                  </a:moveTo>
                  <a:lnTo>
                    <a:pt x="23255" y="70197"/>
                  </a:lnTo>
                  <a:lnTo>
                    <a:pt x="53953" y="119525"/>
                  </a:lnTo>
                  <a:lnTo>
                    <a:pt x="107906" y="113359"/>
                  </a:lnTo>
                  <a:lnTo>
                    <a:pt x="103255" y="43636"/>
                  </a:lnTo>
                  <a:lnTo>
                    <a:pt x="117209" y="29881"/>
                  </a:lnTo>
                  <a:lnTo>
                    <a:pt x="119069" y="0"/>
                  </a:lnTo>
                  <a:lnTo>
                    <a:pt x="0" y="14703"/>
                  </a:lnTo>
                  <a:lnTo>
                    <a:pt x="19534" y="48379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64" name="Shape 1520">
              <a:extLst>
                <a:ext uri="{FF2B5EF4-FFF2-40B4-BE49-F238E27FC236}">
                  <a16:creationId xmlns="" xmlns:a16="http://schemas.microsoft.com/office/drawing/2014/main" id="{F348BF33-6A5F-4257-9B7C-018868CE9AE7}"/>
                </a:ext>
              </a:extLst>
            </p:cNvPr>
            <p:cNvSpPr/>
            <p:nvPr/>
          </p:nvSpPr>
          <p:spPr>
            <a:xfrm>
              <a:off x="7335590" y="1642981"/>
              <a:ext cx="193428" cy="3435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5451"/>
                  </a:moveTo>
                  <a:lnTo>
                    <a:pt x="14000" y="42888"/>
                  </a:lnTo>
                  <a:lnTo>
                    <a:pt x="16000" y="15595"/>
                  </a:lnTo>
                  <a:lnTo>
                    <a:pt x="16000" y="5198"/>
                  </a:lnTo>
                  <a:lnTo>
                    <a:pt x="38000" y="0"/>
                  </a:lnTo>
                  <a:lnTo>
                    <a:pt x="92000" y="74512"/>
                  </a:lnTo>
                  <a:lnTo>
                    <a:pt x="119000" y="90108"/>
                  </a:lnTo>
                  <a:lnTo>
                    <a:pt x="118000" y="100938"/>
                  </a:lnTo>
                  <a:lnTo>
                    <a:pt x="93000" y="109169"/>
                  </a:lnTo>
                  <a:lnTo>
                    <a:pt x="4000" y="119566"/>
                  </a:lnTo>
                  <a:lnTo>
                    <a:pt x="0" y="55451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65" name="Shape 1521">
              <a:extLst>
                <a:ext uri="{FF2B5EF4-FFF2-40B4-BE49-F238E27FC236}">
                  <a16:creationId xmlns="" xmlns:a16="http://schemas.microsoft.com/office/drawing/2014/main" id="{352D652E-7EC0-48E6-AD72-AE331CCC79E3}"/>
                </a:ext>
              </a:extLst>
            </p:cNvPr>
            <p:cNvSpPr/>
            <p:nvPr/>
          </p:nvSpPr>
          <p:spPr>
            <a:xfrm>
              <a:off x="7397584" y="1340114"/>
              <a:ext cx="475406" cy="5638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4473"/>
                  </a:moveTo>
                  <a:lnTo>
                    <a:pt x="6962" y="64736"/>
                  </a:lnTo>
                  <a:lnTo>
                    <a:pt x="7372" y="57105"/>
                  </a:lnTo>
                  <a:lnTo>
                    <a:pt x="15563" y="46315"/>
                  </a:lnTo>
                  <a:lnTo>
                    <a:pt x="11877" y="38421"/>
                  </a:lnTo>
                  <a:lnTo>
                    <a:pt x="28668" y="1052"/>
                  </a:lnTo>
                  <a:lnTo>
                    <a:pt x="32764" y="1052"/>
                  </a:lnTo>
                  <a:lnTo>
                    <a:pt x="34402" y="5789"/>
                  </a:lnTo>
                  <a:lnTo>
                    <a:pt x="51194" y="1578"/>
                  </a:lnTo>
                  <a:lnTo>
                    <a:pt x="51604" y="0"/>
                  </a:lnTo>
                  <a:lnTo>
                    <a:pt x="65119" y="1842"/>
                  </a:lnTo>
                  <a:lnTo>
                    <a:pt x="87645" y="38947"/>
                  </a:lnTo>
                  <a:lnTo>
                    <a:pt x="97883" y="38947"/>
                  </a:lnTo>
                  <a:lnTo>
                    <a:pt x="115904" y="52894"/>
                  </a:lnTo>
                  <a:lnTo>
                    <a:pt x="113447" y="55526"/>
                  </a:lnTo>
                  <a:lnTo>
                    <a:pt x="119590" y="55526"/>
                  </a:lnTo>
                  <a:lnTo>
                    <a:pt x="115494" y="62105"/>
                  </a:lnTo>
                  <a:lnTo>
                    <a:pt x="106075" y="66578"/>
                  </a:lnTo>
                  <a:lnTo>
                    <a:pt x="95836" y="70000"/>
                  </a:lnTo>
                  <a:lnTo>
                    <a:pt x="94607" y="74210"/>
                  </a:lnTo>
                  <a:lnTo>
                    <a:pt x="89692" y="70526"/>
                  </a:lnTo>
                  <a:lnTo>
                    <a:pt x="79863" y="75526"/>
                  </a:lnTo>
                  <a:lnTo>
                    <a:pt x="75358" y="75263"/>
                  </a:lnTo>
                  <a:lnTo>
                    <a:pt x="72081" y="72368"/>
                  </a:lnTo>
                  <a:lnTo>
                    <a:pt x="69215" y="86842"/>
                  </a:lnTo>
                  <a:lnTo>
                    <a:pt x="61023" y="88947"/>
                  </a:lnTo>
                  <a:lnTo>
                    <a:pt x="56928" y="94736"/>
                  </a:lnTo>
                  <a:lnTo>
                    <a:pt x="51604" y="94473"/>
                  </a:lnTo>
                  <a:lnTo>
                    <a:pt x="39726" y="102894"/>
                  </a:lnTo>
                  <a:lnTo>
                    <a:pt x="39317" y="109736"/>
                  </a:lnTo>
                  <a:lnTo>
                    <a:pt x="36450" y="112368"/>
                  </a:lnTo>
                  <a:lnTo>
                    <a:pt x="33174" y="119736"/>
                  </a:lnTo>
                  <a:lnTo>
                    <a:pt x="22116" y="109736"/>
                  </a:lnTo>
                  <a:lnTo>
                    <a:pt x="0" y="64473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66" name="Shape 1522">
              <a:extLst>
                <a:ext uri="{FF2B5EF4-FFF2-40B4-BE49-F238E27FC236}">
                  <a16:creationId xmlns="" xmlns:a16="http://schemas.microsoft.com/office/drawing/2014/main" id="{C01981BB-DA02-4557-B8B6-DF0EBB58C7F8}"/>
                </a:ext>
              </a:extLst>
            </p:cNvPr>
            <p:cNvSpPr/>
            <p:nvPr/>
          </p:nvSpPr>
          <p:spPr>
            <a:xfrm>
              <a:off x="7478931" y="1487630"/>
              <a:ext cx="264879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ME</a:t>
              </a:r>
            </a:p>
          </p:txBody>
        </p:sp>
        <p:sp>
          <p:nvSpPr>
            <p:cNvPr id="67" name="Shape 1523">
              <a:extLst>
                <a:ext uri="{FF2B5EF4-FFF2-40B4-BE49-F238E27FC236}">
                  <a16:creationId xmlns="" xmlns:a16="http://schemas.microsoft.com/office/drawing/2014/main" id="{9BD22D9A-27A9-48F6-97CE-DC958F40A4BD}"/>
                </a:ext>
              </a:extLst>
            </p:cNvPr>
            <p:cNvSpPr/>
            <p:nvPr/>
          </p:nvSpPr>
          <p:spPr>
            <a:xfrm>
              <a:off x="7104024" y="1296506"/>
              <a:ext cx="259012" cy="167103"/>
            </a:xfrm>
            <a:prstGeom prst="rect">
              <a:avLst/>
            </a:prstGeom>
            <a:solidFill>
              <a:schemeClr val="accent2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anchor="ctr" anchorCtr="1">
              <a:noAutofit/>
            </a:bodyPr>
            <a:lstStyle/>
            <a:p>
              <a:pPr indent="-11938" algn="ctr"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ea typeface="Georgia"/>
                  <a:cs typeface="Arial" panose="020B0604020202020204" pitchFamily="34" charset="0"/>
                  <a:sym typeface="Arial"/>
                </a:rPr>
                <a:t>NH</a:t>
              </a:r>
            </a:p>
          </p:txBody>
        </p:sp>
        <p:sp>
          <p:nvSpPr>
            <p:cNvPr id="68" name="Shape 1524">
              <a:extLst>
                <a:ext uri="{FF2B5EF4-FFF2-40B4-BE49-F238E27FC236}">
                  <a16:creationId xmlns="" xmlns:a16="http://schemas.microsoft.com/office/drawing/2014/main" id="{F265DF07-2FB2-4717-A1A8-DB7E3F1C6EF1}"/>
                </a:ext>
              </a:extLst>
            </p:cNvPr>
            <p:cNvSpPr/>
            <p:nvPr/>
          </p:nvSpPr>
          <p:spPr>
            <a:xfrm>
              <a:off x="6879806" y="1954606"/>
              <a:ext cx="254417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NY</a:t>
              </a:r>
            </a:p>
          </p:txBody>
        </p:sp>
        <p:sp>
          <p:nvSpPr>
            <p:cNvPr id="69" name="Shape 1525">
              <a:extLst>
                <a:ext uri="{FF2B5EF4-FFF2-40B4-BE49-F238E27FC236}">
                  <a16:creationId xmlns="" xmlns:a16="http://schemas.microsoft.com/office/drawing/2014/main" id="{57F8B8EA-B6D7-4FC3-8ED9-654B1D0FADE5}"/>
                </a:ext>
              </a:extLst>
            </p:cNvPr>
            <p:cNvSpPr/>
            <p:nvPr/>
          </p:nvSpPr>
          <p:spPr>
            <a:xfrm flipH="1">
              <a:off x="6487706" y="2225660"/>
              <a:ext cx="564974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PA</a:t>
              </a:r>
            </a:p>
          </p:txBody>
        </p:sp>
        <p:sp>
          <p:nvSpPr>
            <p:cNvPr id="70" name="Shape 1527">
              <a:extLst>
                <a:ext uri="{FF2B5EF4-FFF2-40B4-BE49-F238E27FC236}">
                  <a16:creationId xmlns="" xmlns:a16="http://schemas.microsoft.com/office/drawing/2014/main" id="{B9C3BEBE-FF7C-4AF2-9E4F-572A1F667005}"/>
                </a:ext>
              </a:extLst>
            </p:cNvPr>
            <p:cNvSpPr/>
            <p:nvPr/>
          </p:nvSpPr>
          <p:spPr>
            <a:xfrm>
              <a:off x="6687678" y="2653405"/>
              <a:ext cx="254417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VA</a:t>
              </a:r>
            </a:p>
          </p:txBody>
        </p:sp>
        <p:sp>
          <p:nvSpPr>
            <p:cNvPr id="71" name="Shape 1528">
              <a:extLst>
                <a:ext uri="{FF2B5EF4-FFF2-40B4-BE49-F238E27FC236}">
                  <a16:creationId xmlns="" xmlns:a16="http://schemas.microsoft.com/office/drawing/2014/main" id="{A45A9867-9E1E-438B-AA0A-F4D40B165EA1}"/>
                </a:ext>
              </a:extLst>
            </p:cNvPr>
            <p:cNvSpPr/>
            <p:nvPr/>
          </p:nvSpPr>
          <p:spPr>
            <a:xfrm>
              <a:off x="6621748" y="2889694"/>
              <a:ext cx="259012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NC</a:t>
              </a:r>
            </a:p>
          </p:txBody>
        </p:sp>
        <p:sp>
          <p:nvSpPr>
            <p:cNvPr id="72" name="Shape 1529">
              <a:extLst>
                <a:ext uri="{FF2B5EF4-FFF2-40B4-BE49-F238E27FC236}">
                  <a16:creationId xmlns="" xmlns:a16="http://schemas.microsoft.com/office/drawing/2014/main" id="{FA2F118C-CA9E-4785-BE8B-B485B7EF406D}"/>
                </a:ext>
              </a:extLst>
            </p:cNvPr>
            <p:cNvSpPr/>
            <p:nvPr/>
          </p:nvSpPr>
          <p:spPr>
            <a:xfrm>
              <a:off x="6493228" y="3136427"/>
              <a:ext cx="254417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SC</a:t>
              </a:r>
            </a:p>
          </p:txBody>
        </p:sp>
        <p:sp>
          <p:nvSpPr>
            <p:cNvPr id="73" name="Shape 1530">
              <a:extLst>
                <a:ext uri="{FF2B5EF4-FFF2-40B4-BE49-F238E27FC236}">
                  <a16:creationId xmlns="" xmlns:a16="http://schemas.microsoft.com/office/drawing/2014/main" id="{B1419943-3DA9-4E6C-A120-04A1117B495A}"/>
                </a:ext>
              </a:extLst>
            </p:cNvPr>
            <p:cNvSpPr/>
            <p:nvPr/>
          </p:nvSpPr>
          <p:spPr>
            <a:xfrm>
              <a:off x="6177207" y="3333550"/>
              <a:ext cx="264879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GA</a:t>
              </a:r>
            </a:p>
          </p:txBody>
        </p:sp>
        <p:sp>
          <p:nvSpPr>
            <p:cNvPr id="74" name="Shape 1531">
              <a:extLst>
                <a:ext uri="{FF2B5EF4-FFF2-40B4-BE49-F238E27FC236}">
                  <a16:creationId xmlns="" xmlns:a16="http://schemas.microsoft.com/office/drawing/2014/main" id="{9F54ED5C-87AE-48E3-A00E-3713D287B8BD}"/>
                </a:ext>
              </a:extLst>
            </p:cNvPr>
            <p:cNvSpPr/>
            <p:nvPr/>
          </p:nvSpPr>
          <p:spPr>
            <a:xfrm>
              <a:off x="5273495" y="2456284"/>
              <a:ext cx="211036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IL</a:t>
              </a:r>
            </a:p>
          </p:txBody>
        </p:sp>
        <p:sp>
          <p:nvSpPr>
            <p:cNvPr id="75" name="Shape 1532">
              <a:extLst>
                <a:ext uri="{FF2B5EF4-FFF2-40B4-BE49-F238E27FC236}">
                  <a16:creationId xmlns="" xmlns:a16="http://schemas.microsoft.com/office/drawing/2014/main" id="{A7AF636A-D7E5-4823-8FCD-17EFE842A2FC}"/>
                </a:ext>
              </a:extLst>
            </p:cNvPr>
            <p:cNvSpPr/>
            <p:nvPr/>
          </p:nvSpPr>
          <p:spPr>
            <a:xfrm>
              <a:off x="6047287" y="2398841"/>
              <a:ext cx="264879" cy="1427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OH</a:t>
              </a:r>
            </a:p>
          </p:txBody>
        </p:sp>
        <p:sp>
          <p:nvSpPr>
            <p:cNvPr id="76" name="Shape 1533">
              <a:extLst>
                <a:ext uri="{FF2B5EF4-FFF2-40B4-BE49-F238E27FC236}">
                  <a16:creationId xmlns="" xmlns:a16="http://schemas.microsoft.com/office/drawing/2014/main" id="{6C945F92-4F0C-4569-B080-DA5A64A4D9B2}"/>
                </a:ext>
              </a:extLst>
            </p:cNvPr>
            <p:cNvSpPr/>
            <p:nvPr/>
          </p:nvSpPr>
          <p:spPr>
            <a:xfrm>
              <a:off x="5651963" y="2447144"/>
              <a:ext cx="219968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IN</a:t>
              </a:r>
            </a:p>
          </p:txBody>
        </p:sp>
        <p:sp>
          <p:nvSpPr>
            <p:cNvPr id="77" name="Shape 1534">
              <a:extLst>
                <a:ext uri="{FF2B5EF4-FFF2-40B4-BE49-F238E27FC236}">
                  <a16:creationId xmlns="" xmlns:a16="http://schemas.microsoft.com/office/drawing/2014/main" id="{9F4095B0-87AD-4CB7-A4D3-DC0989D2988F}"/>
                </a:ext>
              </a:extLst>
            </p:cNvPr>
            <p:cNvSpPr/>
            <p:nvPr/>
          </p:nvSpPr>
          <p:spPr>
            <a:xfrm>
              <a:off x="5126910" y="1905377"/>
              <a:ext cx="240893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WI</a:t>
              </a:r>
            </a:p>
          </p:txBody>
        </p:sp>
        <p:sp>
          <p:nvSpPr>
            <p:cNvPr id="78" name="Shape 1535">
              <a:extLst>
                <a:ext uri="{FF2B5EF4-FFF2-40B4-BE49-F238E27FC236}">
                  <a16:creationId xmlns="" xmlns:a16="http://schemas.microsoft.com/office/drawing/2014/main" id="{64BBDC36-2028-42C0-8834-A61B8C1A631A}"/>
                </a:ext>
              </a:extLst>
            </p:cNvPr>
            <p:cNvSpPr/>
            <p:nvPr/>
          </p:nvSpPr>
          <p:spPr>
            <a:xfrm>
              <a:off x="5839356" y="2719813"/>
              <a:ext cx="284530" cy="1479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KY</a:t>
              </a:r>
            </a:p>
          </p:txBody>
        </p:sp>
        <p:sp>
          <p:nvSpPr>
            <p:cNvPr id="79" name="Shape 1536">
              <a:extLst>
                <a:ext uri="{FF2B5EF4-FFF2-40B4-BE49-F238E27FC236}">
                  <a16:creationId xmlns="" xmlns:a16="http://schemas.microsoft.com/office/drawing/2014/main" id="{CB033B64-E0B8-4EC5-BCD0-EECE6DA9C08E}"/>
                </a:ext>
              </a:extLst>
            </p:cNvPr>
            <p:cNvSpPr/>
            <p:nvPr/>
          </p:nvSpPr>
          <p:spPr>
            <a:xfrm>
              <a:off x="5670112" y="2977159"/>
              <a:ext cx="250078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TN</a:t>
              </a:r>
            </a:p>
          </p:txBody>
        </p:sp>
        <p:sp>
          <p:nvSpPr>
            <p:cNvPr id="80" name="Shape 1537">
              <a:extLst>
                <a:ext uri="{FF2B5EF4-FFF2-40B4-BE49-F238E27FC236}">
                  <a16:creationId xmlns="" xmlns:a16="http://schemas.microsoft.com/office/drawing/2014/main" id="{F4E95D3D-EC5E-406E-89F8-9CFB2E3D9800}"/>
                </a:ext>
              </a:extLst>
            </p:cNvPr>
            <p:cNvSpPr/>
            <p:nvPr/>
          </p:nvSpPr>
          <p:spPr>
            <a:xfrm>
              <a:off x="5695586" y="3349216"/>
              <a:ext cx="250078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AL</a:t>
              </a:r>
            </a:p>
          </p:txBody>
        </p:sp>
        <p:sp>
          <p:nvSpPr>
            <p:cNvPr id="81" name="Shape 1538">
              <a:extLst>
                <a:ext uri="{FF2B5EF4-FFF2-40B4-BE49-F238E27FC236}">
                  <a16:creationId xmlns="" xmlns:a16="http://schemas.microsoft.com/office/drawing/2014/main" id="{32E845EB-DC69-4222-B00D-D66D1814774D}"/>
                </a:ext>
              </a:extLst>
            </p:cNvPr>
            <p:cNvSpPr/>
            <p:nvPr/>
          </p:nvSpPr>
          <p:spPr>
            <a:xfrm>
              <a:off x="5282218" y="3366188"/>
              <a:ext cx="264879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MS</a:t>
              </a:r>
            </a:p>
          </p:txBody>
        </p:sp>
        <p:sp>
          <p:nvSpPr>
            <p:cNvPr id="82" name="Shape 1539">
              <a:extLst>
                <a:ext uri="{FF2B5EF4-FFF2-40B4-BE49-F238E27FC236}">
                  <a16:creationId xmlns="" xmlns:a16="http://schemas.microsoft.com/office/drawing/2014/main" id="{977F5EF3-D2CD-4363-B991-9217C3FAEECA}"/>
                </a:ext>
              </a:extLst>
            </p:cNvPr>
            <p:cNvSpPr/>
            <p:nvPr/>
          </p:nvSpPr>
          <p:spPr>
            <a:xfrm>
              <a:off x="4875078" y="3136427"/>
              <a:ext cx="259012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AR</a:t>
              </a:r>
            </a:p>
          </p:txBody>
        </p:sp>
        <p:sp>
          <p:nvSpPr>
            <p:cNvPr id="83" name="Shape 1540">
              <a:extLst>
                <a:ext uri="{FF2B5EF4-FFF2-40B4-BE49-F238E27FC236}">
                  <a16:creationId xmlns="" xmlns:a16="http://schemas.microsoft.com/office/drawing/2014/main" id="{37578AB9-6B1C-404E-A702-ED2535F3D5AD}"/>
                </a:ext>
              </a:extLst>
            </p:cNvPr>
            <p:cNvSpPr/>
            <p:nvPr/>
          </p:nvSpPr>
          <p:spPr>
            <a:xfrm>
              <a:off x="4899093" y="3606392"/>
              <a:ext cx="250078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LA</a:t>
              </a:r>
            </a:p>
          </p:txBody>
        </p:sp>
        <p:sp>
          <p:nvSpPr>
            <p:cNvPr id="84" name="Shape 1541">
              <a:extLst>
                <a:ext uri="{FF2B5EF4-FFF2-40B4-BE49-F238E27FC236}">
                  <a16:creationId xmlns="" xmlns:a16="http://schemas.microsoft.com/office/drawing/2014/main" id="{2C0DCC01-0882-429A-B879-7BA11118AA90}"/>
                </a:ext>
              </a:extLst>
            </p:cNvPr>
            <p:cNvSpPr/>
            <p:nvPr/>
          </p:nvSpPr>
          <p:spPr>
            <a:xfrm>
              <a:off x="3966443" y="3578978"/>
              <a:ext cx="245486" cy="1826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TX</a:t>
              </a:r>
            </a:p>
          </p:txBody>
        </p:sp>
        <p:sp>
          <p:nvSpPr>
            <p:cNvPr id="85" name="Shape 1542">
              <a:extLst>
                <a:ext uri="{FF2B5EF4-FFF2-40B4-BE49-F238E27FC236}">
                  <a16:creationId xmlns="" xmlns:a16="http://schemas.microsoft.com/office/drawing/2014/main" id="{2AB11D41-50CD-40FF-8D04-8FC5A38A6BED}"/>
                </a:ext>
              </a:extLst>
            </p:cNvPr>
            <p:cNvSpPr/>
            <p:nvPr/>
          </p:nvSpPr>
          <p:spPr>
            <a:xfrm>
              <a:off x="4281935" y="3072458"/>
              <a:ext cx="264879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OK</a:t>
              </a:r>
            </a:p>
          </p:txBody>
        </p:sp>
        <p:sp>
          <p:nvSpPr>
            <p:cNvPr id="86" name="Shape 1543">
              <a:extLst>
                <a:ext uri="{FF2B5EF4-FFF2-40B4-BE49-F238E27FC236}">
                  <a16:creationId xmlns="" xmlns:a16="http://schemas.microsoft.com/office/drawing/2014/main" id="{DDDB0FCF-9350-4EA6-957C-221E12421C3A}"/>
                </a:ext>
              </a:extLst>
            </p:cNvPr>
            <p:cNvSpPr/>
            <p:nvPr/>
          </p:nvSpPr>
          <p:spPr>
            <a:xfrm>
              <a:off x="4861749" y="2712149"/>
              <a:ext cx="275343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MO</a:t>
              </a:r>
            </a:p>
          </p:txBody>
        </p:sp>
        <p:sp>
          <p:nvSpPr>
            <p:cNvPr id="87" name="Shape 1544">
              <a:extLst>
                <a:ext uri="{FF2B5EF4-FFF2-40B4-BE49-F238E27FC236}">
                  <a16:creationId xmlns="" xmlns:a16="http://schemas.microsoft.com/office/drawing/2014/main" id="{86AC6285-0CB8-4308-AD82-95C428869DEA}"/>
                </a:ext>
              </a:extLst>
            </p:cNvPr>
            <p:cNvSpPr/>
            <p:nvPr/>
          </p:nvSpPr>
          <p:spPr>
            <a:xfrm>
              <a:off x="4123289" y="2678211"/>
              <a:ext cx="254417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KS</a:t>
              </a:r>
            </a:p>
          </p:txBody>
        </p:sp>
        <p:sp>
          <p:nvSpPr>
            <p:cNvPr id="88" name="Shape 1545">
              <a:extLst>
                <a:ext uri="{FF2B5EF4-FFF2-40B4-BE49-F238E27FC236}">
                  <a16:creationId xmlns="" xmlns:a16="http://schemas.microsoft.com/office/drawing/2014/main" id="{790AE187-147D-4EED-AF0A-99A96C629124}"/>
                </a:ext>
              </a:extLst>
            </p:cNvPr>
            <p:cNvSpPr/>
            <p:nvPr/>
          </p:nvSpPr>
          <p:spPr>
            <a:xfrm>
              <a:off x="4740839" y="2235660"/>
              <a:ext cx="219968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IA</a:t>
              </a:r>
            </a:p>
          </p:txBody>
        </p:sp>
        <p:sp>
          <p:nvSpPr>
            <p:cNvPr id="89" name="Shape 1546">
              <a:extLst>
                <a:ext uri="{FF2B5EF4-FFF2-40B4-BE49-F238E27FC236}">
                  <a16:creationId xmlns="" xmlns:a16="http://schemas.microsoft.com/office/drawing/2014/main" id="{675F0D12-E93E-4B23-9436-54FDDE4694FA}"/>
                </a:ext>
              </a:extLst>
            </p:cNvPr>
            <p:cNvSpPr/>
            <p:nvPr/>
          </p:nvSpPr>
          <p:spPr>
            <a:xfrm>
              <a:off x="4576509" y="1719453"/>
              <a:ext cx="269473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MN</a:t>
              </a:r>
            </a:p>
          </p:txBody>
        </p:sp>
        <p:sp>
          <p:nvSpPr>
            <p:cNvPr id="90" name="Shape 1547">
              <a:extLst>
                <a:ext uri="{FF2B5EF4-FFF2-40B4-BE49-F238E27FC236}">
                  <a16:creationId xmlns="" xmlns:a16="http://schemas.microsoft.com/office/drawing/2014/main" id="{C2F8A73E-0E6D-482A-B0DD-C4F28817E905}"/>
                </a:ext>
              </a:extLst>
            </p:cNvPr>
            <p:cNvSpPr/>
            <p:nvPr/>
          </p:nvSpPr>
          <p:spPr>
            <a:xfrm>
              <a:off x="3935772" y="1562491"/>
              <a:ext cx="259012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ND</a:t>
              </a:r>
            </a:p>
          </p:txBody>
        </p:sp>
        <p:sp>
          <p:nvSpPr>
            <p:cNvPr id="91" name="Shape 1548">
              <a:extLst>
                <a:ext uri="{FF2B5EF4-FFF2-40B4-BE49-F238E27FC236}">
                  <a16:creationId xmlns="" xmlns:a16="http://schemas.microsoft.com/office/drawing/2014/main" id="{6018AD67-D4C2-4ABF-9875-5E41AA2FF7D3}"/>
                </a:ext>
              </a:extLst>
            </p:cNvPr>
            <p:cNvSpPr/>
            <p:nvPr/>
          </p:nvSpPr>
          <p:spPr>
            <a:xfrm>
              <a:off x="3967045" y="2299627"/>
              <a:ext cx="254417" cy="1427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NE</a:t>
              </a:r>
            </a:p>
          </p:txBody>
        </p:sp>
        <p:sp>
          <p:nvSpPr>
            <p:cNvPr id="92" name="Shape 1549">
              <a:extLst>
                <a:ext uri="{FF2B5EF4-FFF2-40B4-BE49-F238E27FC236}">
                  <a16:creationId xmlns="" xmlns:a16="http://schemas.microsoft.com/office/drawing/2014/main" id="{61973311-C2A0-4962-BA36-DD789FDA5DC6}"/>
                </a:ext>
              </a:extLst>
            </p:cNvPr>
            <p:cNvSpPr/>
            <p:nvPr/>
          </p:nvSpPr>
          <p:spPr>
            <a:xfrm>
              <a:off x="3069892" y="3124676"/>
              <a:ext cx="269473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NM</a:t>
              </a:r>
            </a:p>
          </p:txBody>
        </p:sp>
        <p:sp>
          <p:nvSpPr>
            <p:cNvPr id="93" name="Shape 1550">
              <a:extLst>
                <a:ext uri="{FF2B5EF4-FFF2-40B4-BE49-F238E27FC236}">
                  <a16:creationId xmlns="" xmlns:a16="http://schemas.microsoft.com/office/drawing/2014/main" id="{FC07F0CD-4416-4845-9DF3-F769AD6C0D9C}"/>
                </a:ext>
              </a:extLst>
            </p:cNvPr>
            <p:cNvSpPr/>
            <p:nvPr/>
          </p:nvSpPr>
          <p:spPr>
            <a:xfrm>
              <a:off x="2324516" y="3084207"/>
              <a:ext cx="250078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AZ</a:t>
              </a:r>
            </a:p>
          </p:txBody>
        </p:sp>
        <p:sp>
          <p:nvSpPr>
            <p:cNvPr id="94" name="Shape 1551">
              <a:extLst>
                <a:ext uri="{FF2B5EF4-FFF2-40B4-BE49-F238E27FC236}">
                  <a16:creationId xmlns="" xmlns:a16="http://schemas.microsoft.com/office/drawing/2014/main" id="{0FECC853-24F1-4E4E-A9BA-1A52C3F45EA3}"/>
                </a:ext>
              </a:extLst>
            </p:cNvPr>
            <p:cNvSpPr/>
            <p:nvPr/>
          </p:nvSpPr>
          <p:spPr>
            <a:xfrm>
              <a:off x="3219664" y="2571162"/>
              <a:ext cx="264879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CO</a:t>
              </a:r>
            </a:p>
          </p:txBody>
        </p:sp>
        <p:sp>
          <p:nvSpPr>
            <p:cNvPr id="95" name="Shape 1552">
              <a:extLst>
                <a:ext uri="{FF2B5EF4-FFF2-40B4-BE49-F238E27FC236}">
                  <a16:creationId xmlns="" xmlns:a16="http://schemas.microsoft.com/office/drawing/2014/main" id="{E0B55A35-E5D9-4AC5-AEB3-633F95F0D633}"/>
                </a:ext>
              </a:extLst>
            </p:cNvPr>
            <p:cNvSpPr/>
            <p:nvPr/>
          </p:nvSpPr>
          <p:spPr>
            <a:xfrm>
              <a:off x="2477362" y="2478475"/>
              <a:ext cx="250078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UT</a:t>
              </a:r>
            </a:p>
          </p:txBody>
        </p:sp>
        <p:sp>
          <p:nvSpPr>
            <p:cNvPr id="96" name="Shape 1553">
              <a:extLst>
                <a:ext uri="{FF2B5EF4-FFF2-40B4-BE49-F238E27FC236}">
                  <a16:creationId xmlns="" xmlns:a16="http://schemas.microsoft.com/office/drawing/2014/main" id="{112B1B82-069E-4270-9C32-28006D81B69A}"/>
                </a:ext>
              </a:extLst>
            </p:cNvPr>
            <p:cNvSpPr/>
            <p:nvPr/>
          </p:nvSpPr>
          <p:spPr>
            <a:xfrm>
              <a:off x="3047995" y="2054200"/>
              <a:ext cx="275343" cy="1427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WY</a:t>
              </a:r>
            </a:p>
          </p:txBody>
        </p:sp>
        <p:sp>
          <p:nvSpPr>
            <p:cNvPr id="97" name="Shape 1554">
              <a:extLst>
                <a:ext uri="{FF2B5EF4-FFF2-40B4-BE49-F238E27FC236}">
                  <a16:creationId xmlns="" xmlns:a16="http://schemas.microsoft.com/office/drawing/2014/main" id="{29F38A6F-CD0D-4B72-8A3D-8B686A441F53}"/>
                </a:ext>
              </a:extLst>
            </p:cNvPr>
            <p:cNvSpPr/>
            <p:nvPr/>
          </p:nvSpPr>
          <p:spPr>
            <a:xfrm>
              <a:off x="2956794" y="1562491"/>
              <a:ext cx="260541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MT</a:t>
              </a:r>
            </a:p>
          </p:txBody>
        </p:sp>
        <p:sp>
          <p:nvSpPr>
            <p:cNvPr id="98" name="Shape 1555">
              <a:extLst>
                <a:ext uri="{FF2B5EF4-FFF2-40B4-BE49-F238E27FC236}">
                  <a16:creationId xmlns="" xmlns:a16="http://schemas.microsoft.com/office/drawing/2014/main" id="{43424BA6-D2C7-4FC6-8EF1-F2F41E2E8366}"/>
                </a:ext>
              </a:extLst>
            </p:cNvPr>
            <p:cNvSpPr/>
            <p:nvPr/>
          </p:nvSpPr>
          <p:spPr>
            <a:xfrm>
              <a:off x="1797518" y="1295727"/>
              <a:ext cx="279936" cy="1427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WA</a:t>
              </a:r>
            </a:p>
          </p:txBody>
        </p:sp>
        <p:sp>
          <p:nvSpPr>
            <p:cNvPr id="99" name="Shape 1556">
              <a:extLst>
                <a:ext uri="{FF2B5EF4-FFF2-40B4-BE49-F238E27FC236}">
                  <a16:creationId xmlns="" xmlns:a16="http://schemas.microsoft.com/office/drawing/2014/main" id="{749E502F-CC4C-467D-930B-CCAE7A4203BF}"/>
                </a:ext>
              </a:extLst>
            </p:cNvPr>
            <p:cNvSpPr/>
            <p:nvPr/>
          </p:nvSpPr>
          <p:spPr>
            <a:xfrm>
              <a:off x="1565548" y="1721309"/>
              <a:ext cx="264879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OR</a:t>
              </a:r>
            </a:p>
          </p:txBody>
        </p:sp>
        <p:sp>
          <p:nvSpPr>
            <p:cNvPr id="100" name="Shape 1557">
              <a:extLst>
                <a:ext uri="{FF2B5EF4-FFF2-40B4-BE49-F238E27FC236}">
                  <a16:creationId xmlns="" xmlns:a16="http://schemas.microsoft.com/office/drawing/2014/main" id="{4F8B4676-FCB5-4FEB-A892-F9BA8EFDA99A}"/>
                </a:ext>
              </a:extLst>
            </p:cNvPr>
            <p:cNvSpPr/>
            <p:nvPr/>
          </p:nvSpPr>
          <p:spPr>
            <a:xfrm>
              <a:off x="2275173" y="1872740"/>
              <a:ext cx="219968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ID</a:t>
              </a:r>
            </a:p>
          </p:txBody>
        </p:sp>
        <p:sp>
          <p:nvSpPr>
            <p:cNvPr id="101" name="Shape 1558">
              <a:extLst>
                <a:ext uri="{FF2B5EF4-FFF2-40B4-BE49-F238E27FC236}">
                  <a16:creationId xmlns="" xmlns:a16="http://schemas.microsoft.com/office/drawing/2014/main" id="{80F071C4-EA98-44C5-8152-4E0C842189D5}"/>
                </a:ext>
              </a:extLst>
            </p:cNvPr>
            <p:cNvSpPr/>
            <p:nvPr/>
          </p:nvSpPr>
          <p:spPr>
            <a:xfrm>
              <a:off x="1834869" y="2299627"/>
              <a:ext cx="254417" cy="14278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NV</a:t>
              </a:r>
            </a:p>
          </p:txBody>
        </p:sp>
        <p:sp>
          <p:nvSpPr>
            <p:cNvPr id="102" name="Shape 1559">
              <a:extLst>
                <a:ext uri="{FF2B5EF4-FFF2-40B4-BE49-F238E27FC236}">
                  <a16:creationId xmlns="" xmlns:a16="http://schemas.microsoft.com/office/drawing/2014/main" id="{D5C477AB-A6A9-43DA-A52F-87AC29F2DAA1}"/>
                </a:ext>
              </a:extLst>
            </p:cNvPr>
            <p:cNvSpPr/>
            <p:nvPr/>
          </p:nvSpPr>
          <p:spPr>
            <a:xfrm>
              <a:off x="1387237" y="2546358"/>
              <a:ext cx="259012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CA</a:t>
              </a:r>
            </a:p>
          </p:txBody>
        </p:sp>
        <p:cxnSp>
          <p:nvCxnSpPr>
            <p:cNvPr id="103" name="Shape 1561">
              <a:extLst>
                <a:ext uri="{FF2B5EF4-FFF2-40B4-BE49-F238E27FC236}">
                  <a16:creationId xmlns="" xmlns:a16="http://schemas.microsoft.com/office/drawing/2014/main" id="{5167F5F2-7C51-4B49-B881-BCB1C9F33F12}"/>
                </a:ext>
              </a:extLst>
            </p:cNvPr>
            <p:cNvCxnSpPr/>
            <p:nvPr/>
          </p:nvCxnSpPr>
          <p:spPr>
            <a:xfrm rot="10800000">
              <a:off x="7107977" y="1605720"/>
              <a:ext cx="126826" cy="128779"/>
            </a:xfrm>
            <a:prstGeom prst="straightConnector1">
              <a:avLst/>
            </a:prstGeom>
            <a:solidFill>
              <a:srgbClr val="0066FF"/>
            </a:solidFill>
            <a:ln w="12700" cap="flat" cmpd="sng">
              <a:solidFill>
                <a:schemeClr val="bg2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cxnSp>
          <p:nvCxnSpPr>
            <p:cNvPr id="104" name="Shape 1562">
              <a:extLst>
                <a:ext uri="{FF2B5EF4-FFF2-40B4-BE49-F238E27FC236}">
                  <a16:creationId xmlns="" xmlns:a16="http://schemas.microsoft.com/office/drawing/2014/main" id="{8377F5F7-D4BF-452B-9979-224EB2371B22}"/>
                </a:ext>
              </a:extLst>
            </p:cNvPr>
            <p:cNvCxnSpPr>
              <a:endCxn id="67" idx="2"/>
            </p:cNvCxnSpPr>
            <p:nvPr/>
          </p:nvCxnSpPr>
          <p:spPr>
            <a:xfrm flipH="1" flipV="1">
              <a:off x="7233530" y="1463609"/>
              <a:ext cx="166279" cy="241287"/>
            </a:xfrm>
            <a:prstGeom prst="straightConnector1">
              <a:avLst/>
            </a:prstGeom>
            <a:solidFill>
              <a:srgbClr val="0066FF"/>
            </a:solidFill>
            <a:ln w="12700" cap="flat" cmpd="sng">
              <a:solidFill>
                <a:schemeClr val="bg2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sp>
          <p:nvSpPr>
            <p:cNvPr id="105" name="Shape 1563">
              <a:extLst>
                <a:ext uri="{FF2B5EF4-FFF2-40B4-BE49-F238E27FC236}">
                  <a16:creationId xmlns="" xmlns:a16="http://schemas.microsoft.com/office/drawing/2014/main" id="{E28145F8-ABD1-469F-BBA3-DCE6D07D315B}"/>
                </a:ext>
              </a:extLst>
            </p:cNvPr>
            <p:cNvSpPr/>
            <p:nvPr/>
          </p:nvSpPr>
          <p:spPr>
            <a:xfrm>
              <a:off x="6857268" y="1481288"/>
              <a:ext cx="264879" cy="148222"/>
            </a:xfrm>
            <a:prstGeom prst="rect">
              <a:avLst/>
            </a:prstGeom>
            <a:solidFill>
              <a:schemeClr val="accent2"/>
            </a:solidFill>
            <a:ln w="952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anchor="ctr" anchorCtr="1">
              <a:noAutofit/>
            </a:bodyPr>
            <a:lstStyle/>
            <a:p>
              <a:pPr indent="-11938" algn="ctr"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ea typeface="Georgia"/>
                  <a:cs typeface="Arial" panose="020B0604020202020204" pitchFamily="34" charset="0"/>
                  <a:sym typeface="Arial"/>
                </a:rPr>
                <a:t>VT</a:t>
              </a:r>
            </a:p>
          </p:txBody>
        </p:sp>
        <p:sp>
          <p:nvSpPr>
            <p:cNvPr id="106" name="Shape 1565">
              <a:extLst>
                <a:ext uri="{FF2B5EF4-FFF2-40B4-BE49-F238E27FC236}">
                  <a16:creationId xmlns="" xmlns:a16="http://schemas.microsoft.com/office/drawing/2014/main" id="{2DC2D638-C918-4ED5-A0D9-9B400ADC5C99}"/>
                </a:ext>
              </a:extLst>
            </p:cNvPr>
            <p:cNvSpPr/>
            <p:nvPr/>
          </p:nvSpPr>
          <p:spPr>
            <a:xfrm>
              <a:off x="6334622" y="2583737"/>
              <a:ext cx="275343" cy="1431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WV</a:t>
              </a:r>
            </a:p>
          </p:txBody>
        </p:sp>
        <p:sp>
          <p:nvSpPr>
            <p:cNvPr id="107" name="Shape 1512">
              <a:extLst>
                <a:ext uri="{FF2B5EF4-FFF2-40B4-BE49-F238E27FC236}">
                  <a16:creationId xmlns="" xmlns:a16="http://schemas.microsoft.com/office/drawing/2014/main" id="{00BD363E-5D5E-46D2-8802-A004718E9CA7}"/>
                </a:ext>
              </a:extLst>
            </p:cNvPr>
            <p:cNvSpPr/>
            <p:nvPr/>
          </p:nvSpPr>
          <p:spPr>
            <a:xfrm>
              <a:off x="7230722" y="2268296"/>
              <a:ext cx="28070" cy="2620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4285"/>
                  </a:moveTo>
                  <a:lnTo>
                    <a:pt x="14117" y="34285"/>
                  </a:lnTo>
                  <a:lnTo>
                    <a:pt x="77647" y="0"/>
                  </a:lnTo>
                  <a:lnTo>
                    <a:pt x="112941" y="22857"/>
                  </a:lnTo>
                  <a:lnTo>
                    <a:pt x="0" y="114285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grpSp>
          <p:nvGrpSpPr>
            <p:cNvPr id="108" name="Group 107">
              <a:extLst>
                <a:ext uri="{FF2B5EF4-FFF2-40B4-BE49-F238E27FC236}">
                  <a16:creationId xmlns="" xmlns:a16="http://schemas.microsoft.com/office/drawing/2014/main" id="{4567B7A8-6467-4604-AF64-B6E485B921B8}"/>
                </a:ext>
              </a:extLst>
            </p:cNvPr>
            <p:cNvGrpSpPr/>
            <p:nvPr/>
          </p:nvGrpSpPr>
          <p:grpSpPr>
            <a:xfrm>
              <a:off x="7360236" y="2185440"/>
              <a:ext cx="617903" cy="766041"/>
              <a:chOff x="6671203" y="2259258"/>
              <a:chExt cx="561436" cy="721766"/>
            </a:xfrm>
          </p:grpSpPr>
          <p:sp>
            <p:nvSpPr>
              <p:cNvPr id="135" name="Shape 1455">
                <a:extLst>
                  <a:ext uri="{FF2B5EF4-FFF2-40B4-BE49-F238E27FC236}">
                    <a16:creationId xmlns="" xmlns:a16="http://schemas.microsoft.com/office/drawing/2014/main" id="{C28CD7F2-68B2-4D71-AEAF-7F5A0AC9AD83}"/>
                  </a:ext>
                </a:extLst>
              </p:cNvPr>
              <p:cNvSpPr txBox="1"/>
              <p:nvPr/>
            </p:nvSpPr>
            <p:spPr>
              <a:xfrm>
                <a:off x="6671203" y="2843864"/>
                <a:ext cx="256032" cy="137160"/>
              </a:xfrm>
              <a:prstGeom prst="rect">
                <a:avLst/>
              </a:prstGeom>
              <a:solidFill>
                <a:schemeClr val="accent2"/>
              </a:solidFill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0" tIns="0" rIns="0" bIns="0" anchor="ctr" anchorCtr="1">
                <a:noAutofit/>
              </a:bodyPr>
              <a:lstStyle/>
              <a:p>
                <a:pPr indent="-11938" algn="ctr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8"/>
                </a:pPr>
                <a:r>
                  <a:rPr lang="en-US" sz="12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Georgia"/>
                    <a:cs typeface="Arial" panose="020B0604020202020204" pitchFamily="34" charset="0"/>
                    <a:sym typeface="Georgia"/>
                  </a:rPr>
                  <a:t>DC</a:t>
                </a:r>
              </a:p>
            </p:txBody>
          </p:sp>
          <p:sp>
            <p:nvSpPr>
              <p:cNvPr id="136" name="Shape 1526">
                <a:extLst>
                  <a:ext uri="{FF2B5EF4-FFF2-40B4-BE49-F238E27FC236}">
                    <a16:creationId xmlns="" xmlns:a16="http://schemas.microsoft.com/office/drawing/2014/main" id="{13EE8852-4327-4531-99F4-1B92167A266C}"/>
                  </a:ext>
                </a:extLst>
              </p:cNvPr>
              <p:cNvSpPr/>
              <p:nvPr/>
            </p:nvSpPr>
            <p:spPr>
              <a:xfrm>
                <a:off x="6976607" y="2648996"/>
                <a:ext cx="256032" cy="137160"/>
              </a:xfrm>
              <a:prstGeom prst="rect">
                <a:avLst/>
              </a:prstGeom>
              <a:solidFill>
                <a:schemeClr val="accent2"/>
              </a:solidFill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0" tIns="0" rIns="0" bIns="0" anchor="ctr" anchorCtr="1">
                <a:noAutofit/>
              </a:bodyPr>
              <a:lstStyle/>
              <a:p>
                <a:pPr indent="-9525" algn="ctr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"/>
                </a:pPr>
                <a:r>
                  <a:rPr lang="en-US" sz="12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Georgia"/>
                    <a:cs typeface="Arial" panose="020B0604020202020204" pitchFamily="34" charset="0"/>
                    <a:sym typeface="Georgia"/>
                  </a:rPr>
                  <a:t>NJ</a:t>
                </a:r>
              </a:p>
            </p:txBody>
          </p:sp>
          <p:sp>
            <p:nvSpPr>
              <p:cNvPr id="137" name="Shape 1560">
                <a:extLst>
                  <a:ext uri="{FF2B5EF4-FFF2-40B4-BE49-F238E27FC236}">
                    <a16:creationId xmlns="" xmlns:a16="http://schemas.microsoft.com/office/drawing/2014/main" id="{D553FAA4-0E32-49F0-A150-CE5106A45D29}"/>
                  </a:ext>
                </a:extLst>
              </p:cNvPr>
              <p:cNvSpPr/>
              <p:nvPr/>
            </p:nvSpPr>
            <p:spPr>
              <a:xfrm>
                <a:off x="6976607" y="2454127"/>
                <a:ext cx="256032" cy="137160"/>
              </a:xfrm>
              <a:prstGeom prst="rect">
                <a:avLst/>
              </a:prstGeom>
              <a:solidFill>
                <a:schemeClr val="accent2"/>
              </a:solidFill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0" tIns="0" rIns="0" bIns="0" anchor="ctr" anchorCtr="1">
                <a:noAutofit/>
              </a:bodyPr>
              <a:lstStyle/>
              <a:p>
                <a:pPr indent="-9525" algn="ctr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"/>
                </a:pPr>
                <a:r>
                  <a:rPr lang="en-US" sz="12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Georgia"/>
                    <a:cs typeface="Arial" panose="020B0604020202020204" pitchFamily="34" charset="0"/>
                    <a:sym typeface="Georgia"/>
                  </a:rPr>
                  <a:t>RI</a:t>
                </a:r>
              </a:p>
            </p:txBody>
          </p:sp>
          <p:sp>
            <p:nvSpPr>
              <p:cNvPr id="138" name="Shape 1564">
                <a:extLst>
                  <a:ext uri="{FF2B5EF4-FFF2-40B4-BE49-F238E27FC236}">
                    <a16:creationId xmlns="" xmlns:a16="http://schemas.microsoft.com/office/drawing/2014/main" id="{7D771B95-7A41-4C80-8A5B-6B2E780CDA07}"/>
                  </a:ext>
                </a:extLst>
              </p:cNvPr>
              <p:cNvSpPr/>
              <p:nvPr/>
            </p:nvSpPr>
            <p:spPr>
              <a:xfrm>
                <a:off x="6976607" y="2843864"/>
                <a:ext cx="256032" cy="137160"/>
              </a:xfrm>
              <a:prstGeom prst="rect">
                <a:avLst/>
              </a:prstGeom>
              <a:solidFill>
                <a:schemeClr val="accent6"/>
              </a:solidFill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0" tIns="0" rIns="0" bIns="0" anchor="ctr" anchorCtr="1">
                <a:noAutofit/>
              </a:bodyPr>
              <a:lstStyle/>
              <a:p>
                <a:pPr indent="-9525" algn="ctr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"/>
                </a:pPr>
                <a:r>
                  <a:rPr lang="en-US" sz="12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Georgia"/>
                    <a:cs typeface="Arial" panose="020B0604020202020204" pitchFamily="34" charset="0"/>
                    <a:sym typeface="Georgia"/>
                  </a:rPr>
                  <a:t>DE</a:t>
                </a:r>
              </a:p>
            </p:txBody>
          </p:sp>
          <p:sp>
            <p:nvSpPr>
              <p:cNvPr id="139" name="Shape 1566">
                <a:extLst>
                  <a:ext uri="{FF2B5EF4-FFF2-40B4-BE49-F238E27FC236}">
                    <a16:creationId xmlns="" xmlns:a16="http://schemas.microsoft.com/office/drawing/2014/main" id="{36805CA2-7FE0-44BE-8968-4751B21DE9B9}"/>
                  </a:ext>
                </a:extLst>
              </p:cNvPr>
              <p:cNvSpPr txBox="1"/>
              <p:nvPr/>
            </p:nvSpPr>
            <p:spPr>
              <a:xfrm>
                <a:off x="6976607" y="2259258"/>
                <a:ext cx="256032" cy="137160"/>
              </a:xfrm>
              <a:prstGeom prst="rect">
                <a:avLst/>
              </a:prstGeom>
              <a:solidFill>
                <a:schemeClr val="accent2"/>
              </a:solidFill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0" tIns="0" rIns="0" bIns="0" anchor="ctr" anchorCtr="1">
                <a:noAutofit/>
              </a:bodyPr>
              <a:lstStyle/>
              <a:p>
                <a:pPr indent="-11938" algn="ctr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8"/>
                </a:pPr>
                <a:r>
                  <a:rPr lang="en-US" sz="12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Georgia"/>
                    <a:cs typeface="Arial" panose="020B0604020202020204" pitchFamily="34" charset="0"/>
                    <a:sym typeface="Georgia"/>
                  </a:rPr>
                  <a:t>MA</a:t>
                </a:r>
              </a:p>
            </p:txBody>
          </p:sp>
          <p:sp>
            <p:nvSpPr>
              <p:cNvPr id="140" name="Shape 1567">
                <a:extLst>
                  <a:ext uri="{FF2B5EF4-FFF2-40B4-BE49-F238E27FC236}">
                    <a16:creationId xmlns="" xmlns:a16="http://schemas.microsoft.com/office/drawing/2014/main" id="{C9D36751-819A-4260-B368-CE3E5B50C24F}"/>
                  </a:ext>
                </a:extLst>
              </p:cNvPr>
              <p:cNvSpPr/>
              <p:nvPr/>
            </p:nvSpPr>
            <p:spPr>
              <a:xfrm>
                <a:off x="6671203" y="2648996"/>
                <a:ext cx="256032" cy="137160"/>
              </a:xfrm>
              <a:prstGeom prst="rect">
                <a:avLst/>
              </a:prstGeom>
              <a:solidFill>
                <a:schemeClr val="accent2"/>
              </a:solidFill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0" tIns="0" rIns="0" bIns="0" anchor="ctr" anchorCtr="1">
                <a:noAutofit/>
              </a:bodyPr>
              <a:lstStyle/>
              <a:p>
                <a:pPr indent="-11938" algn="ctr"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88"/>
                </a:pPr>
                <a:r>
                  <a:rPr lang="en-US" sz="12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Georgia"/>
                    <a:cs typeface="Arial" panose="020B0604020202020204" pitchFamily="34" charset="0"/>
                    <a:sym typeface="Georgia"/>
                  </a:rPr>
                  <a:t>MD</a:t>
                </a:r>
              </a:p>
            </p:txBody>
          </p:sp>
          <p:sp>
            <p:nvSpPr>
              <p:cNvPr id="141" name="Shape 1568">
                <a:extLst>
                  <a:ext uri="{FF2B5EF4-FFF2-40B4-BE49-F238E27FC236}">
                    <a16:creationId xmlns="" xmlns:a16="http://schemas.microsoft.com/office/drawing/2014/main" id="{E23F825E-A26E-43E1-8814-55C4CE7A8929}"/>
                  </a:ext>
                </a:extLst>
              </p:cNvPr>
              <p:cNvSpPr txBox="1"/>
              <p:nvPr/>
            </p:nvSpPr>
            <p:spPr>
              <a:xfrm>
                <a:off x="6671203" y="2454127"/>
                <a:ext cx="256032" cy="137160"/>
              </a:xfrm>
              <a:prstGeom prst="rect">
                <a:avLst/>
              </a:prstGeom>
              <a:solidFill>
                <a:schemeClr val="accent2"/>
              </a:solidFill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0" tIns="0" rIns="0" bIns="0" anchor="ctr" anchorCtr="1">
                <a:noAutofit/>
              </a:bodyPr>
              <a:lstStyle/>
              <a:p>
                <a:pPr indent="-11938" algn="ctr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8"/>
                </a:pPr>
                <a:r>
                  <a:rPr lang="en-US" sz="12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Georgia"/>
                    <a:cs typeface="Arial" panose="020B0604020202020204" pitchFamily="34" charset="0"/>
                    <a:sym typeface="Georgia"/>
                  </a:rPr>
                  <a:t>CT</a:t>
                </a:r>
              </a:p>
            </p:txBody>
          </p:sp>
        </p:grpSp>
        <p:sp>
          <p:nvSpPr>
            <p:cNvPr id="109" name="Shape 1569">
              <a:extLst>
                <a:ext uri="{FF2B5EF4-FFF2-40B4-BE49-F238E27FC236}">
                  <a16:creationId xmlns="" xmlns:a16="http://schemas.microsoft.com/office/drawing/2014/main" id="{5F028656-4203-48CA-8811-519E844E6752}"/>
                </a:ext>
              </a:extLst>
            </p:cNvPr>
            <p:cNvSpPr/>
            <p:nvPr/>
          </p:nvSpPr>
          <p:spPr>
            <a:xfrm>
              <a:off x="3827124" y="1934485"/>
              <a:ext cx="284530" cy="1479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SD</a:t>
              </a:r>
            </a:p>
          </p:txBody>
        </p:sp>
        <p:sp>
          <p:nvSpPr>
            <p:cNvPr id="110" name="Shape 1570">
              <a:extLst>
                <a:ext uri="{FF2B5EF4-FFF2-40B4-BE49-F238E27FC236}">
                  <a16:creationId xmlns="" xmlns:a16="http://schemas.microsoft.com/office/drawing/2014/main" id="{0E95C22E-70D6-4243-BD89-E9C25333D881}"/>
                </a:ext>
              </a:extLst>
            </p:cNvPr>
            <p:cNvSpPr/>
            <p:nvPr/>
          </p:nvSpPr>
          <p:spPr>
            <a:xfrm>
              <a:off x="6536952" y="3860853"/>
              <a:ext cx="236810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FL</a:t>
              </a:r>
            </a:p>
          </p:txBody>
        </p:sp>
        <p:sp>
          <p:nvSpPr>
            <p:cNvPr id="111" name="Shape 1571">
              <a:extLst>
                <a:ext uri="{FF2B5EF4-FFF2-40B4-BE49-F238E27FC236}">
                  <a16:creationId xmlns="" xmlns:a16="http://schemas.microsoft.com/office/drawing/2014/main" id="{7EA83806-04EB-4BA9-B70C-8D9D75BD343D}"/>
                </a:ext>
              </a:extLst>
            </p:cNvPr>
            <p:cNvSpPr/>
            <p:nvPr/>
          </p:nvSpPr>
          <p:spPr>
            <a:xfrm>
              <a:off x="5793664" y="2036444"/>
              <a:ext cx="240893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MI</a:t>
              </a:r>
            </a:p>
          </p:txBody>
        </p:sp>
        <p:grpSp>
          <p:nvGrpSpPr>
            <p:cNvPr id="112" name="Shape 1461">
              <a:extLst>
                <a:ext uri="{FF2B5EF4-FFF2-40B4-BE49-F238E27FC236}">
                  <a16:creationId xmlns="" xmlns:a16="http://schemas.microsoft.com/office/drawing/2014/main" id="{CD9C154C-AF1A-494E-A287-91F570638A37}"/>
                </a:ext>
              </a:extLst>
            </p:cNvPr>
            <p:cNvGrpSpPr/>
            <p:nvPr/>
          </p:nvGrpSpPr>
          <p:grpSpPr>
            <a:xfrm>
              <a:off x="2092487" y="3743479"/>
              <a:ext cx="551213" cy="366487"/>
              <a:chOff x="261" y="2609"/>
              <a:chExt cx="339" cy="296"/>
            </a:xfrm>
          </p:grpSpPr>
          <p:sp>
            <p:nvSpPr>
              <p:cNvPr id="126" name="Shape 1462">
                <a:extLst>
                  <a:ext uri="{FF2B5EF4-FFF2-40B4-BE49-F238E27FC236}">
                    <a16:creationId xmlns="" xmlns:a16="http://schemas.microsoft.com/office/drawing/2014/main" id="{F19F8869-E7DE-43D8-9FAD-88D6B533BB5A}"/>
                  </a:ext>
                </a:extLst>
              </p:cNvPr>
              <p:cNvSpPr/>
              <p:nvPr/>
            </p:nvSpPr>
            <p:spPr>
              <a:xfrm>
                <a:off x="542" y="2609"/>
                <a:ext cx="0" cy="0"/>
              </a:xfrm>
              <a:prstGeom prst="rect">
                <a:avLst/>
              </a:prstGeom>
              <a:solidFill>
                <a:srgbClr val="0066FF"/>
              </a:solidFill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square" lIns="67850" tIns="33325" rIns="67850" bIns="33325" anchor="t" anchorCtr="0">
                <a:noAutofit/>
              </a:bodyPr>
              <a:lstStyle/>
              <a:p>
                <a:pPr indent="-11938"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88"/>
                </a:pPr>
                <a:r>
                  <a:rPr lang="en-US" sz="120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HI</a:t>
                </a:r>
              </a:p>
            </p:txBody>
          </p:sp>
          <p:grpSp>
            <p:nvGrpSpPr>
              <p:cNvPr id="127" name="Shape 1463">
                <a:extLst>
                  <a:ext uri="{FF2B5EF4-FFF2-40B4-BE49-F238E27FC236}">
                    <a16:creationId xmlns="" xmlns:a16="http://schemas.microsoft.com/office/drawing/2014/main" id="{95F39D7D-5E2D-4BF4-92F3-401570FD7608}"/>
                  </a:ext>
                </a:extLst>
              </p:cNvPr>
              <p:cNvGrpSpPr/>
              <p:nvPr/>
            </p:nvGrpSpPr>
            <p:grpSpPr>
              <a:xfrm>
                <a:off x="261" y="2850"/>
                <a:ext cx="339" cy="55"/>
                <a:chOff x="261" y="2850"/>
                <a:chExt cx="339" cy="55"/>
              </a:xfrm>
            </p:grpSpPr>
            <p:sp>
              <p:nvSpPr>
                <p:cNvPr id="128" name="Shape 1464">
                  <a:extLst>
                    <a:ext uri="{FF2B5EF4-FFF2-40B4-BE49-F238E27FC236}">
                      <a16:creationId xmlns="" xmlns:a16="http://schemas.microsoft.com/office/drawing/2014/main" id="{338AD50D-6515-46AA-9BF7-B995B59FCB00}"/>
                    </a:ext>
                  </a:extLst>
                </p:cNvPr>
                <p:cNvSpPr/>
                <p:nvPr/>
              </p:nvSpPr>
              <p:spPr>
                <a:xfrm>
                  <a:off x="600" y="2850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indent="-11938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</a:pPr>
                  <a:endParaRPr sz="12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29" name="Shape 1465">
                  <a:extLst>
                    <a:ext uri="{FF2B5EF4-FFF2-40B4-BE49-F238E27FC236}">
                      <a16:creationId xmlns="" xmlns:a16="http://schemas.microsoft.com/office/drawing/2014/main" id="{B9495963-24AC-49FB-AB4A-BDD308D78E10}"/>
                    </a:ext>
                  </a:extLst>
                </p:cNvPr>
                <p:cNvSpPr/>
                <p:nvPr/>
              </p:nvSpPr>
              <p:spPr>
                <a:xfrm>
                  <a:off x="508" y="2878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indent="-11938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</a:pPr>
                  <a:endParaRPr sz="12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30" name="Shape 1466">
                  <a:extLst>
                    <a:ext uri="{FF2B5EF4-FFF2-40B4-BE49-F238E27FC236}">
                      <a16:creationId xmlns="" xmlns:a16="http://schemas.microsoft.com/office/drawing/2014/main" id="{A3928E0A-08D7-4CE8-9E44-75D5FFCC6E25}"/>
                    </a:ext>
                  </a:extLst>
                </p:cNvPr>
                <p:cNvSpPr/>
                <p:nvPr/>
              </p:nvSpPr>
              <p:spPr>
                <a:xfrm>
                  <a:off x="441" y="2881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indent="-11938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</a:pPr>
                  <a:endParaRPr sz="12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31" name="Shape 1467">
                  <a:extLst>
                    <a:ext uri="{FF2B5EF4-FFF2-40B4-BE49-F238E27FC236}">
                      <a16:creationId xmlns="" xmlns:a16="http://schemas.microsoft.com/office/drawing/2014/main" id="{B5F3BCAC-98D9-4594-8B0C-A661ED456B53}"/>
                    </a:ext>
                  </a:extLst>
                </p:cNvPr>
                <p:cNvSpPr/>
                <p:nvPr/>
              </p:nvSpPr>
              <p:spPr>
                <a:xfrm>
                  <a:off x="399" y="2897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indent="-11938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</a:pPr>
                  <a:endParaRPr sz="12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32" name="Shape 1468">
                  <a:extLst>
                    <a:ext uri="{FF2B5EF4-FFF2-40B4-BE49-F238E27FC236}">
                      <a16:creationId xmlns="" xmlns:a16="http://schemas.microsoft.com/office/drawing/2014/main" id="{476038AD-5985-48E5-8A7A-21EB0DF2754C}"/>
                    </a:ext>
                  </a:extLst>
                </p:cNvPr>
                <p:cNvSpPr/>
                <p:nvPr/>
              </p:nvSpPr>
              <p:spPr>
                <a:xfrm>
                  <a:off x="351" y="2905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indent="-11938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</a:pPr>
                  <a:endParaRPr sz="12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33" name="Shape 1469">
                  <a:extLst>
                    <a:ext uri="{FF2B5EF4-FFF2-40B4-BE49-F238E27FC236}">
                      <a16:creationId xmlns="" xmlns:a16="http://schemas.microsoft.com/office/drawing/2014/main" id="{09AD16A8-6401-46AA-A856-0C1E03ED7BC1}"/>
                    </a:ext>
                  </a:extLst>
                </p:cNvPr>
                <p:cNvSpPr/>
                <p:nvPr/>
              </p:nvSpPr>
              <p:spPr>
                <a:xfrm>
                  <a:off x="261" y="2853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indent="-11938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</a:pPr>
                  <a:endParaRPr sz="12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cxnSp>
              <p:nvCxnSpPr>
                <p:cNvPr id="134" name="Shape 1470">
                  <a:extLst>
                    <a:ext uri="{FF2B5EF4-FFF2-40B4-BE49-F238E27FC236}">
                      <a16:creationId xmlns="" xmlns:a16="http://schemas.microsoft.com/office/drawing/2014/main" id="{5294CCFE-1968-4FFE-8ED9-1C3EED1873CB}"/>
                    </a:ext>
                  </a:extLst>
                </p:cNvPr>
                <p:cNvCxnSpPr/>
                <p:nvPr/>
              </p:nvCxnSpPr>
              <p:spPr>
                <a:xfrm>
                  <a:off x="477" y="2871"/>
                  <a:ext cx="0" cy="0"/>
                </a:xfrm>
                <a:prstGeom prst="straightConnector1">
                  <a:avLst/>
                </a:prstGeom>
                <a:solidFill>
                  <a:srgbClr val="0066FF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triangle" w="lg" len="lg"/>
                  <a:tailEnd type="none" w="med" len="med"/>
                </a:ln>
              </p:spPr>
            </p:cxnSp>
          </p:grpSp>
        </p:grpSp>
        <p:sp>
          <p:nvSpPr>
            <p:cNvPr id="113" name="Rectangle 112">
              <a:extLst>
                <a:ext uri="{FF2B5EF4-FFF2-40B4-BE49-F238E27FC236}">
                  <a16:creationId xmlns="" xmlns:a16="http://schemas.microsoft.com/office/drawing/2014/main" id="{06FB19C4-9D3D-4E73-B088-8A7ED9751B9B}"/>
                </a:ext>
              </a:extLst>
            </p:cNvPr>
            <p:cNvSpPr/>
            <p:nvPr/>
          </p:nvSpPr>
          <p:spPr>
            <a:xfrm>
              <a:off x="2033497" y="3676372"/>
              <a:ext cx="1075606" cy="7339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4" name="Group 113">
              <a:extLst>
                <a:ext uri="{FF2B5EF4-FFF2-40B4-BE49-F238E27FC236}">
                  <a16:creationId xmlns="" xmlns:a16="http://schemas.microsoft.com/office/drawing/2014/main" id="{5524618D-A5DF-4CE0-AD6A-5A5CA2864C6E}"/>
                </a:ext>
              </a:extLst>
            </p:cNvPr>
            <p:cNvGrpSpPr/>
            <p:nvPr/>
          </p:nvGrpSpPr>
          <p:grpSpPr>
            <a:xfrm>
              <a:off x="2073777" y="3820271"/>
              <a:ext cx="928260" cy="597070"/>
              <a:chOff x="1905753" y="4615200"/>
              <a:chExt cx="818547" cy="652498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15" name="Group 114">
                <a:extLst>
                  <a:ext uri="{FF2B5EF4-FFF2-40B4-BE49-F238E27FC236}">
                    <a16:creationId xmlns="" xmlns:a16="http://schemas.microsoft.com/office/drawing/2014/main" id="{61BD842B-5A45-4DC0-AC5B-448882B5D9B0}"/>
                  </a:ext>
                </a:extLst>
              </p:cNvPr>
              <p:cNvGrpSpPr/>
              <p:nvPr/>
            </p:nvGrpSpPr>
            <p:grpSpPr>
              <a:xfrm>
                <a:off x="1905753" y="4824401"/>
                <a:ext cx="682156" cy="443297"/>
                <a:chOff x="3486903" y="5157403"/>
                <a:chExt cx="451743" cy="293564"/>
              </a:xfrm>
              <a:grpFill/>
            </p:grpSpPr>
            <p:sp>
              <p:nvSpPr>
                <p:cNvPr id="118" name="Freeform 26">
                  <a:extLst>
                    <a:ext uri="{FF2B5EF4-FFF2-40B4-BE49-F238E27FC236}">
                      <a16:creationId xmlns="" xmlns:a16="http://schemas.microsoft.com/office/drawing/2014/main" id="{2B045FA0-32C9-4683-B7EA-A3AB320C21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20190" y="5157403"/>
                  <a:ext cx="38042" cy="37880"/>
                </a:xfrm>
                <a:custGeom>
                  <a:avLst/>
                  <a:gdLst>
                    <a:gd name="T0" fmla="*/ 0 w 24"/>
                    <a:gd name="T1" fmla="*/ 12 h 24"/>
                    <a:gd name="T2" fmla="*/ 0 w 24"/>
                    <a:gd name="T3" fmla="*/ 6 h 24"/>
                    <a:gd name="T4" fmla="*/ 12 w 24"/>
                    <a:gd name="T5" fmla="*/ 0 h 24"/>
                    <a:gd name="T6" fmla="*/ 24 w 24"/>
                    <a:gd name="T7" fmla="*/ 0 h 24"/>
                    <a:gd name="T8" fmla="*/ 24 w 24"/>
                    <a:gd name="T9" fmla="*/ 0 h 24"/>
                    <a:gd name="T10" fmla="*/ 24 w 24"/>
                    <a:gd name="T11" fmla="*/ 12 h 24"/>
                    <a:gd name="T12" fmla="*/ 24 w 24"/>
                    <a:gd name="T13" fmla="*/ 12 h 24"/>
                    <a:gd name="T14" fmla="*/ 18 w 24"/>
                    <a:gd name="T15" fmla="*/ 24 h 24"/>
                    <a:gd name="T16" fmla="*/ 18 w 24"/>
                    <a:gd name="T17" fmla="*/ 24 h 24"/>
                    <a:gd name="T18" fmla="*/ 12 w 24"/>
                    <a:gd name="T19" fmla="*/ 24 h 24"/>
                    <a:gd name="T20" fmla="*/ 0 w 24"/>
                    <a:gd name="T21" fmla="*/ 18 h 24"/>
                    <a:gd name="T22" fmla="*/ 0 w 24"/>
                    <a:gd name="T23" fmla="*/ 12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0" y="12"/>
                      </a:moveTo>
                      <a:lnTo>
                        <a:pt x="0" y="6"/>
                      </a:lnTo>
                      <a:lnTo>
                        <a:pt x="12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18" y="24"/>
                      </a:lnTo>
                      <a:lnTo>
                        <a:pt x="18" y="24"/>
                      </a:lnTo>
                      <a:lnTo>
                        <a:pt x="12" y="24"/>
                      </a:lnTo>
                      <a:lnTo>
                        <a:pt x="0" y="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9" name="Freeform 27">
                  <a:extLst>
                    <a:ext uri="{FF2B5EF4-FFF2-40B4-BE49-F238E27FC236}">
                      <a16:creationId xmlns="" xmlns:a16="http://schemas.microsoft.com/office/drawing/2014/main" id="{51768945-E96F-4B5A-B640-E758119677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3335" y="5204752"/>
                  <a:ext cx="47552" cy="47350"/>
                </a:xfrm>
                <a:custGeom>
                  <a:avLst/>
                  <a:gdLst>
                    <a:gd name="T0" fmla="*/ 6 w 30"/>
                    <a:gd name="T1" fmla="*/ 6 h 30"/>
                    <a:gd name="T2" fmla="*/ 6 w 30"/>
                    <a:gd name="T3" fmla="*/ 6 h 30"/>
                    <a:gd name="T4" fmla="*/ 6 w 30"/>
                    <a:gd name="T5" fmla="*/ 0 h 30"/>
                    <a:gd name="T6" fmla="*/ 12 w 30"/>
                    <a:gd name="T7" fmla="*/ 0 h 30"/>
                    <a:gd name="T8" fmla="*/ 18 w 30"/>
                    <a:gd name="T9" fmla="*/ 12 h 30"/>
                    <a:gd name="T10" fmla="*/ 24 w 30"/>
                    <a:gd name="T11" fmla="*/ 18 h 30"/>
                    <a:gd name="T12" fmla="*/ 30 w 30"/>
                    <a:gd name="T13" fmla="*/ 24 h 30"/>
                    <a:gd name="T14" fmla="*/ 24 w 30"/>
                    <a:gd name="T15" fmla="*/ 30 h 30"/>
                    <a:gd name="T16" fmla="*/ 24 w 30"/>
                    <a:gd name="T17" fmla="*/ 30 h 30"/>
                    <a:gd name="T18" fmla="*/ 12 w 30"/>
                    <a:gd name="T19" fmla="*/ 24 h 30"/>
                    <a:gd name="T20" fmla="*/ 12 w 30"/>
                    <a:gd name="T21" fmla="*/ 24 h 30"/>
                    <a:gd name="T22" fmla="*/ 12 w 30"/>
                    <a:gd name="T23" fmla="*/ 24 h 30"/>
                    <a:gd name="T24" fmla="*/ 6 w 30"/>
                    <a:gd name="T25" fmla="*/ 24 h 30"/>
                    <a:gd name="T26" fmla="*/ 6 w 30"/>
                    <a:gd name="T27" fmla="*/ 24 h 30"/>
                    <a:gd name="T28" fmla="*/ 0 w 30"/>
                    <a:gd name="T29" fmla="*/ 18 h 30"/>
                    <a:gd name="T30" fmla="*/ 0 w 30"/>
                    <a:gd name="T31" fmla="*/ 18 h 30"/>
                    <a:gd name="T32" fmla="*/ 0 w 30"/>
                    <a:gd name="T33" fmla="*/ 6 h 30"/>
                    <a:gd name="T34" fmla="*/ 0 w 30"/>
                    <a:gd name="T35" fmla="*/ 6 h 30"/>
                    <a:gd name="T36" fmla="*/ 6 w 30"/>
                    <a:gd name="T37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" h="30">
                      <a:moveTo>
                        <a:pt x="6" y="6"/>
                      </a:move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12" y="0"/>
                      </a:lnTo>
                      <a:lnTo>
                        <a:pt x="18" y="12"/>
                      </a:lnTo>
                      <a:lnTo>
                        <a:pt x="24" y="18"/>
                      </a:lnTo>
                      <a:lnTo>
                        <a:pt x="30" y="24"/>
                      </a:lnTo>
                      <a:lnTo>
                        <a:pt x="24" y="30"/>
                      </a:lnTo>
                      <a:lnTo>
                        <a:pt x="24" y="30"/>
                      </a:lnTo>
                      <a:lnTo>
                        <a:pt x="12" y="24"/>
                      </a:lnTo>
                      <a:lnTo>
                        <a:pt x="12" y="24"/>
                      </a:lnTo>
                      <a:lnTo>
                        <a:pt x="12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" name="Freeform 28">
                  <a:extLst>
                    <a:ext uri="{FF2B5EF4-FFF2-40B4-BE49-F238E27FC236}">
                      <a16:creationId xmlns="" xmlns:a16="http://schemas.microsoft.com/office/drawing/2014/main" id="{927650BC-ABD6-4B9A-834D-1AAF1AE3B7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9418" y="5242631"/>
                  <a:ext cx="47552" cy="18940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12 h 12"/>
                    <a:gd name="T4" fmla="*/ 0 w 30"/>
                    <a:gd name="T5" fmla="*/ 12 h 12"/>
                    <a:gd name="T6" fmla="*/ 18 w 30"/>
                    <a:gd name="T7" fmla="*/ 12 h 12"/>
                    <a:gd name="T8" fmla="*/ 18 w 30"/>
                    <a:gd name="T9" fmla="*/ 12 h 12"/>
                    <a:gd name="T10" fmla="*/ 24 w 30"/>
                    <a:gd name="T11" fmla="*/ 12 h 12"/>
                    <a:gd name="T12" fmla="*/ 30 w 30"/>
                    <a:gd name="T13" fmla="*/ 12 h 12"/>
                    <a:gd name="T14" fmla="*/ 30 w 30"/>
                    <a:gd name="T15" fmla="*/ 6 h 12"/>
                    <a:gd name="T16" fmla="*/ 18 w 30"/>
                    <a:gd name="T17" fmla="*/ 6 h 12"/>
                    <a:gd name="T18" fmla="*/ 6 w 30"/>
                    <a:gd name="T19" fmla="*/ 6 h 12"/>
                    <a:gd name="T20" fmla="*/ 6 w 30"/>
                    <a:gd name="T21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18" y="12"/>
                      </a:lnTo>
                      <a:lnTo>
                        <a:pt x="18" y="12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18" y="6"/>
                      </a:lnTo>
                      <a:lnTo>
                        <a:pt x="6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1" name="Freeform 29">
                  <a:extLst>
                    <a:ext uri="{FF2B5EF4-FFF2-40B4-BE49-F238E27FC236}">
                      <a16:creationId xmlns="" xmlns:a16="http://schemas.microsoft.com/office/drawing/2014/main" id="{3A391168-7C0B-4F0F-8156-2743D54E6A8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6480" y="5271041"/>
                  <a:ext cx="57062" cy="37880"/>
                </a:xfrm>
                <a:custGeom>
                  <a:avLst/>
                  <a:gdLst>
                    <a:gd name="T0" fmla="*/ 0 w 36"/>
                    <a:gd name="T1" fmla="*/ 0 h 24"/>
                    <a:gd name="T2" fmla="*/ 0 w 36"/>
                    <a:gd name="T3" fmla="*/ 0 h 24"/>
                    <a:gd name="T4" fmla="*/ 0 w 36"/>
                    <a:gd name="T5" fmla="*/ 0 h 24"/>
                    <a:gd name="T6" fmla="*/ 6 w 36"/>
                    <a:gd name="T7" fmla="*/ 0 h 24"/>
                    <a:gd name="T8" fmla="*/ 12 w 36"/>
                    <a:gd name="T9" fmla="*/ 6 h 24"/>
                    <a:gd name="T10" fmla="*/ 24 w 36"/>
                    <a:gd name="T11" fmla="*/ 6 h 24"/>
                    <a:gd name="T12" fmla="*/ 24 w 36"/>
                    <a:gd name="T13" fmla="*/ 6 h 24"/>
                    <a:gd name="T14" fmla="*/ 30 w 36"/>
                    <a:gd name="T15" fmla="*/ 6 h 24"/>
                    <a:gd name="T16" fmla="*/ 30 w 36"/>
                    <a:gd name="T17" fmla="*/ 12 h 24"/>
                    <a:gd name="T18" fmla="*/ 36 w 36"/>
                    <a:gd name="T19" fmla="*/ 12 h 24"/>
                    <a:gd name="T20" fmla="*/ 36 w 36"/>
                    <a:gd name="T21" fmla="*/ 18 h 24"/>
                    <a:gd name="T22" fmla="*/ 24 w 36"/>
                    <a:gd name="T23" fmla="*/ 18 h 24"/>
                    <a:gd name="T24" fmla="*/ 24 w 36"/>
                    <a:gd name="T25" fmla="*/ 18 h 24"/>
                    <a:gd name="T26" fmla="*/ 18 w 36"/>
                    <a:gd name="T27" fmla="*/ 24 h 24"/>
                    <a:gd name="T28" fmla="*/ 12 w 36"/>
                    <a:gd name="T29" fmla="*/ 24 h 24"/>
                    <a:gd name="T30" fmla="*/ 12 w 36"/>
                    <a:gd name="T31" fmla="*/ 18 h 24"/>
                    <a:gd name="T32" fmla="*/ 12 w 36"/>
                    <a:gd name="T33" fmla="*/ 18 h 24"/>
                    <a:gd name="T34" fmla="*/ 6 w 36"/>
                    <a:gd name="T35" fmla="*/ 12 h 24"/>
                    <a:gd name="T36" fmla="*/ 6 w 36"/>
                    <a:gd name="T37" fmla="*/ 12 h 24"/>
                    <a:gd name="T38" fmla="*/ 0 w 36"/>
                    <a:gd name="T39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6" h="2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2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30" y="12"/>
                      </a:lnTo>
                      <a:lnTo>
                        <a:pt x="36" y="12"/>
                      </a:lnTo>
                      <a:lnTo>
                        <a:pt x="36" y="18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18" y="24"/>
                      </a:lnTo>
                      <a:lnTo>
                        <a:pt x="12" y="24"/>
                      </a:lnTo>
                      <a:lnTo>
                        <a:pt x="12" y="18"/>
                      </a:lnTo>
                      <a:lnTo>
                        <a:pt x="12" y="18"/>
                      </a:lnTo>
                      <a:lnTo>
                        <a:pt x="6" y="12"/>
                      </a:lnTo>
                      <a:lnTo>
                        <a:pt x="6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2" name="Freeform 30">
                  <a:extLst>
                    <a:ext uri="{FF2B5EF4-FFF2-40B4-BE49-F238E27FC236}">
                      <a16:creationId xmlns="" xmlns:a16="http://schemas.microsoft.com/office/drawing/2014/main" id="{7F9257E2-92B3-4FF4-9ABA-40A80D1A42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34032" y="5327859"/>
                  <a:ext cx="104614" cy="123108"/>
                </a:xfrm>
                <a:custGeom>
                  <a:avLst/>
                  <a:gdLst>
                    <a:gd name="T0" fmla="*/ 12 w 66"/>
                    <a:gd name="T1" fmla="*/ 6 h 78"/>
                    <a:gd name="T2" fmla="*/ 12 w 66"/>
                    <a:gd name="T3" fmla="*/ 0 h 78"/>
                    <a:gd name="T4" fmla="*/ 12 w 66"/>
                    <a:gd name="T5" fmla="*/ 0 h 78"/>
                    <a:gd name="T6" fmla="*/ 24 w 66"/>
                    <a:gd name="T7" fmla="*/ 12 h 78"/>
                    <a:gd name="T8" fmla="*/ 24 w 66"/>
                    <a:gd name="T9" fmla="*/ 12 h 78"/>
                    <a:gd name="T10" fmla="*/ 48 w 66"/>
                    <a:gd name="T11" fmla="*/ 24 h 78"/>
                    <a:gd name="T12" fmla="*/ 54 w 66"/>
                    <a:gd name="T13" fmla="*/ 24 h 78"/>
                    <a:gd name="T14" fmla="*/ 54 w 66"/>
                    <a:gd name="T15" fmla="*/ 24 h 78"/>
                    <a:gd name="T16" fmla="*/ 54 w 66"/>
                    <a:gd name="T17" fmla="*/ 30 h 78"/>
                    <a:gd name="T18" fmla="*/ 54 w 66"/>
                    <a:gd name="T19" fmla="*/ 30 h 78"/>
                    <a:gd name="T20" fmla="*/ 60 w 66"/>
                    <a:gd name="T21" fmla="*/ 42 h 78"/>
                    <a:gd name="T22" fmla="*/ 66 w 66"/>
                    <a:gd name="T23" fmla="*/ 42 h 78"/>
                    <a:gd name="T24" fmla="*/ 66 w 66"/>
                    <a:gd name="T25" fmla="*/ 42 h 78"/>
                    <a:gd name="T26" fmla="*/ 66 w 66"/>
                    <a:gd name="T27" fmla="*/ 54 h 78"/>
                    <a:gd name="T28" fmla="*/ 54 w 66"/>
                    <a:gd name="T29" fmla="*/ 60 h 78"/>
                    <a:gd name="T30" fmla="*/ 30 w 66"/>
                    <a:gd name="T31" fmla="*/ 66 h 78"/>
                    <a:gd name="T32" fmla="*/ 24 w 66"/>
                    <a:gd name="T33" fmla="*/ 78 h 78"/>
                    <a:gd name="T34" fmla="*/ 24 w 66"/>
                    <a:gd name="T35" fmla="*/ 78 h 78"/>
                    <a:gd name="T36" fmla="*/ 18 w 66"/>
                    <a:gd name="T37" fmla="*/ 78 h 78"/>
                    <a:gd name="T38" fmla="*/ 6 w 66"/>
                    <a:gd name="T39" fmla="*/ 72 h 78"/>
                    <a:gd name="T40" fmla="*/ 12 w 66"/>
                    <a:gd name="T41" fmla="*/ 54 h 78"/>
                    <a:gd name="T42" fmla="*/ 12 w 66"/>
                    <a:gd name="T43" fmla="*/ 48 h 78"/>
                    <a:gd name="T44" fmla="*/ 0 w 66"/>
                    <a:gd name="T45" fmla="*/ 36 h 78"/>
                    <a:gd name="T46" fmla="*/ 0 w 66"/>
                    <a:gd name="T47" fmla="*/ 30 h 78"/>
                    <a:gd name="T48" fmla="*/ 6 w 66"/>
                    <a:gd name="T49" fmla="*/ 30 h 78"/>
                    <a:gd name="T50" fmla="*/ 12 w 66"/>
                    <a:gd name="T51" fmla="*/ 30 h 78"/>
                    <a:gd name="T52" fmla="*/ 12 w 66"/>
                    <a:gd name="T53" fmla="*/ 30 h 78"/>
                    <a:gd name="T54" fmla="*/ 12 w 66"/>
                    <a:gd name="T55" fmla="*/ 12 h 78"/>
                    <a:gd name="T56" fmla="*/ 12 w 66"/>
                    <a:gd name="T57" fmla="*/ 6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66" h="78">
                      <a:moveTo>
                        <a:pt x="12" y="6"/>
                      </a:move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48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4" y="30"/>
                      </a:lnTo>
                      <a:lnTo>
                        <a:pt x="54" y="30"/>
                      </a:lnTo>
                      <a:lnTo>
                        <a:pt x="60" y="42"/>
                      </a:lnTo>
                      <a:lnTo>
                        <a:pt x="66" y="42"/>
                      </a:lnTo>
                      <a:lnTo>
                        <a:pt x="66" y="42"/>
                      </a:lnTo>
                      <a:lnTo>
                        <a:pt x="66" y="54"/>
                      </a:lnTo>
                      <a:lnTo>
                        <a:pt x="54" y="60"/>
                      </a:lnTo>
                      <a:lnTo>
                        <a:pt x="30" y="66"/>
                      </a:lnTo>
                      <a:lnTo>
                        <a:pt x="24" y="78"/>
                      </a:lnTo>
                      <a:lnTo>
                        <a:pt x="24" y="78"/>
                      </a:lnTo>
                      <a:lnTo>
                        <a:pt x="18" y="78"/>
                      </a:lnTo>
                      <a:lnTo>
                        <a:pt x="6" y="72"/>
                      </a:lnTo>
                      <a:lnTo>
                        <a:pt x="12" y="54"/>
                      </a:lnTo>
                      <a:lnTo>
                        <a:pt x="12" y="48"/>
                      </a:lnTo>
                      <a:lnTo>
                        <a:pt x="0" y="36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12" y="30"/>
                      </a:lnTo>
                      <a:lnTo>
                        <a:pt x="12" y="30"/>
                      </a:lnTo>
                      <a:lnTo>
                        <a:pt x="12" y="12"/>
                      </a:lnTo>
                      <a:lnTo>
                        <a:pt x="12" y="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 cmpd="sng">
                  <a:solidFill>
                    <a:schemeClr val="bg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3" name="Rectangle 31">
                  <a:extLst>
                    <a:ext uri="{FF2B5EF4-FFF2-40B4-BE49-F238E27FC236}">
                      <a16:creationId xmlns="" xmlns:a16="http://schemas.microsoft.com/office/drawing/2014/main" id="{3A4DCA57-64D5-4BE5-B006-CFC3BB746B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62704" y="5285245"/>
                  <a:ext cx="0" cy="0"/>
                </a:xfrm>
                <a:prstGeom prst="rect">
                  <a:avLst/>
                </a:prstGeom>
                <a:grpFill/>
                <a:ln w="9525">
                  <a:solidFill>
                    <a:srgbClr val="968C6D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" name="Oval 32">
                  <a:extLst>
                    <a:ext uri="{FF2B5EF4-FFF2-40B4-BE49-F238E27FC236}">
                      <a16:creationId xmlns="" xmlns:a16="http://schemas.microsoft.com/office/drawing/2014/main" id="{F6BDD340-E6F7-4E6F-BD90-D68CED2229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1235" y="5313655"/>
                  <a:ext cx="9510" cy="947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rgbClr val="968C6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" name="Oval 33">
                  <a:extLst>
                    <a:ext uri="{FF2B5EF4-FFF2-40B4-BE49-F238E27FC236}">
                      <a16:creationId xmlns="" xmlns:a16="http://schemas.microsoft.com/office/drawing/2014/main" id="{93917B5B-C5A1-4282-8D94-662D272FEA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86903" y="5190547"/>
                  <a:ext cx="19021" cy="947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16" name="Shape 1550">
                <a:extLst>
                  <a:ext uri="{FF2B5EF4-FFF2-40B4-BE49-F238E27FC236}">
                    <a16:creationId xmlns="" xmlns:a16="http://schemas.microsoft.com/office/drawing/2014/main" id="{0E5B1A6D-B395-479A-ADEA-2A52EB80DACF}"/>
                  </a:ext>
                </a:extLst>
              </p:cNvPr>
              <p:cNvSpPr/>
              <p:nvPr/>
            </p:nvSpPr>
            <p:spPr>
              <a:xfrm>
                <a:off x="2471840" y="4615200"/>
                <a:ext cx="252460" cy="167446"/>
              </a:xfrm>
              <a:prstGeom prst="rect">
                <a:avLst/>
              </a:prstGeom>
              <a:solidFill>
                <a:schemeClr val="accent2"/>
              </a:solidFill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0" tIns="0" rIns="0" bIns="0" anchor="ctr" anchorCtr="1">
                <a:noAutofit/>
              </a:bodyPr>
              <a:lstStyle/>
              <a:p>
                <a:pPr indent="-11938" algn="ctr">
                  <a:buClr>
                    <a:srgbClr val="000000"/>
                  </a:buClr>
                  <a:buSzPts val="188"/>
                </a:pPr>
                <a:r>
                  <a:rPr lang="en-US" sz="12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Georgia"/>
                    <a:cs typeface="Arial" panose="020B0604020202020204" pitchFamily="34" charset="0"/>
                  </a:rPr>
                  <a:t>HI</a:t>
                </a:r>
              </a:p>
            </p:txBody>
          </p:sp>
          <p:cxnSp>
            <p:nvCxnSpPr>
              <p:cNvPr id="117" name="Shape 1384">
                <a:extLst>
                  <a:ext uri="{FF2B5EF4-FFF2-40B4-BE49-F238E27FC236}">
                    <a16:creationId xmlns="" xmlns:a16="http://schemas.microsoft.com/office/drawing/2014/main" id="{A0D07E3D-552E-4505-8B44-1E75430BB267}"/>
                  </a:ext>
                </a:extLst>
              </p:cNvPr>
              <p:cNvCxnSpPr>
                <a:stCxn id="121" idx="7"/>
                <a:endCxn id="116" idx="2"/>
              </p:cNvCxnSpPr>
              <p:nvPr/>
            </p:nvCxnSpPr>
            <p:spPr>
              <a:xfrm flipV="1">
                <a:off x="2429936" y="4782643"/>
                <a:ext cx="168134" cy="227657"/>
              </a:xfrm>
              <a:prstGeom prst="straightConnector1">
                <a:avLst/>
              </a:prstGeom>
              <a:solidFill>
                <a:srgbClr val="0066FF"/>
              </a:solidFill>
              <a:ln w="12700" cap="flat" cmpd="sng">
                <a:solidFill>
                  <a:schemeClr val="bg2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</p:cxnSp>
        </p:grpSp>
      </p:grpSp>
      <p:sp>
        <p:nvSpPr>
          <p:cNvPr id="144" name="Title 14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Conformity to 100% Expensing 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688735" y="5262010"/>
            <a:ext cx="2340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Disclaimer: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information should be used for general guidance and not relied upon for compliance.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="" xmlns:a16="http://schemas.microsoft.com/office/drawing/2014/main" id="{FAD20416-B456-4D70-8865-966DEF324BDB}"/>
              </a:ext>
            </a:extLst>
          </p:cNvPr>
          <p:cNvSpPr txBox="1"/>
          <p:nvPr/>
        </p:nvSpPr>
        <p:spPr>
          <a:xfrm>
            <a:off x="660992" y="5911960"/>
            <a:ext cx="2725661" cy="275557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Council On State Taxation</a:t>
            </a:r>
          </a:p>
        </p:txBody>
      </p:sp>
      <p:sp>
        <p:nvSpPr>
          <p:cNvPr id="154" name="Slide Number Placeholder 15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706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A3A5492A-04AC-42B5-BBAD-85BCD227F7D5}"/>
              </a:ext>
            </a:extLst>
          </p:cNvPr>
          <p:cNvGrpSpPr/>
          <p:nvPr/>
        </p:nvGrpSpPr>
        <p:grpSpPr>
          <a:xfrm>
            <a:off x="845066" y="1323362"/>
            <a:ext cx="8711305" cy="5015626"/>
            <a:chOff x="476218" y="1146906"/>
            <a:chExt cx="7501921" cy="3270436"/>
          </a:xfrm>
        </p:grpSpPr>
        <p:sp>
          <p:nvSpPr>
            <p:cNvPr id="6" name="Shape 1456">
              <a:extLst>
                <a:ext uri="{FF2B5EF4-FFF2-40B4-BE49-F238E27FC236}">
                  <a16:creationId xmlns="" xmlns:a16="http://schemas.microsoft.com/office/drawing/2014/main" id="{6E48D677-9D3B-408C-8894-E4328763EDB4}"/>
                </a:ext>
              </a:extLst>
            </p:cNvPr>
            <p:cNvSpPr/>
            <p:nvPr/>
          </p:nvSpPr>
          <p:spPr>
            <a:xfrm>
              <a:off x="6588469" y="2408343"/>
              <a:ext cx="609790" cy="25911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4860"/>
                  </a:moveTo>
                  <a:lnTo>
                    <a:pt x="2651" y="69050"/>
                  </a:lnTo>
                  <a:lnTo>
                    <a:pt x="11933" y="47597"/>
                  </a:lnTo>
                  <a:lnTo>
                    <a:pt x="26519" y="39553"/>
                  </a:lnTo>
                  <a:lnTo>
                    <a:pt x="28839" y="30837"/>
                  </a:lnTo>
                  <a:lnTo>
                    <a:pt x="36795" y="28826"/>
                  </a:lnTo>
                  <a:lnTo>
                    <a:pt x="46740" y="45586"/>
                  </a:lnTo>
                  <a:lnTo>
                    <a:pt x="53701" y="49608"/>
                  </a:lnTo>
                  <a:lnTo>
                    <a:pt x="66629" y="73072"/>
                  </a:lnTo>
                  <a:lnTo>
                    <a:pt x="61657" y="95865"/>
                  </a:lnTo>
                  <a:lnTo>
                    <a:pt x="63646" y="105921"/>
                  </a:lnTo>
                  <a:lnTo>
                    <a:pt x="68950" y="101229"/>
                  </a:lnTo>
                  <a:lnTo>
                    <a:pt x="74585" y="101229"/>
                  </a:lnTo>
                  <a:lnTo>
                    <a:pt x="76906" y="108603"/>
                  </a:lnTo>
                  <a:lnTo>
                    <a:pt x="82872" y="108603"/>
                  </a:lnTo>
                  <a:lnTo>
                    <a:pt x="85524" y="106592"/>
                  </a:lnTo>
                  <a:lnTo>
                    <a:pt x="81215" y="85139"/>
                  </a:lnTo>
                  <a:lnTo>
                    <a:pt x="80552" y="47597"/>
                  </a:lnTo>
                  <a:lnTo>
                    <a:pt x="75911" y="42234"/>
                  </a:lnTo>
                  <a:lnTo>
                    <a:pt x="85524" y="24804"/>
                  </a:lnTo>
                  <a:lnTo>
                    <a:pt x="85856" y="13407"/>
                  </a:lnTo>
                  <a:lnTo>
                    <a:pt x="91491" y="14748"/>
                  </a:lnTo>
                  <a:lnTo>
                    <a:pt x="84198" y="38212"/>
                  </a:lnTo>
                  <a:lnTo>
                    <a:pt x="88508" y="66368"/>
                  </a:lnTo>
                  <a:lnTo>
                    <a:pt x="90165" y="74413"/>
                  </a:lnTo>
                  <a:lnTo>
                    <a:pt x="93149" y="77765"/>
                  </a:lnTo>
                  <a:lnTo>
                    <a:pt x="87513" y="77765"/>
                  </a:lnTo>
                  <a:lnTo>
                    <a:pt x="89502" y="94525"/>
                  </a:lnTo>
                  <a:lnTo>
                    <a:pt x="99116" y="106592"/>
                  </a:lnTo>
                  <a:lnTo>
                    <a:pt x="101104" y="108603"/>
                  </a:lnTo>
                  <a:lnTo>
                    <a:pt x="104088" y="108603"/>
                  </a:lnTo>
                  <a:lnTo>
                    <a:pt x="102762" y="119329"/>
                  </a:lnTo>
                  <a:lnTo>
                    <a:pt x="114696" y="106592"/>
                  </a:lnTo>
                  <a:lnTo>
                    <a:pt x="116685" y="90502"/>
                  </a:lnTo>
                  <a:lnTo>
                    <a:pt x="119668" y="75083"/>
                  </a:lnTo>
                  <a:lnTo>
                    <a:pt x="102762" y="81787"/>
                  </a:lnTo>
                  <a:lnTo>
                    <a:pt x="91823" y="0"/>
                  </a:lnTo>
                  <a:lnTo>
                    <a:pt x="0" y="3486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7" name="Shape 1457">
              <a:extLst>
                <a:ext uri="{FF2B5EF4-FFF2-40B4-BE49-F238E27FC236}">
                  <a16:creationId xmlns="" xmlns:a16="http://schemas.microsoft.com/office/drawing/2014/main" id="{0D02494D-5A4A-4FE7-A244-8FAE5B71EACA}"/>
                </a:ext>
              </a:extLst>
            </p:cNvPr>
            <p:cNvSpPr/>
            <p:nvPr/>
          </p:nvSpPr>
          <p:spPr>
            <a:xfrm>
              <a:off x="1632233" y="1174322"/>
              <a:ext cx="41340" cy="3663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2000"/>
                  </a:moveTo>
                  <a:lnTo>
                    <a:pt x="92307" y="0"/>
                  </a:lnTo>
                  <a:lnTo>
                    <a:pt x="115384" y="52000"/>
                  </a:lnTo>
                  <a:lnTo>
                    <a:pt x="92307" y="116000"/>
                  </a:lnTo>
                  <a:lnTo>
                    <a:pt x="0" y="52000"/>
                  </a:lnTo>
                </a:path>
              </a:pathLst>
            </a:custGeom>
            <a:noFill/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8" name="Shape 1458">
              <a:extLst>
                <a:ext uri="{FF2B5EF4-FFF2-40B4-BE49-F238E27FC236}">
                  <a16:creationId xmlns="" xmlns:a16="http://schemas.microsoft.com/office/drawing/2014/main" id="{07CD0C8C-DD54-40A0-AC48-2E00C1506BA4}"/>
                </a:ext>
              </a:extLst>
            </p:cNvPr>
            <p:cNvSpPr/>
            <p:nvPr/>
          </p:nvSpPr>
          <p:spPr>
            <a:xfrm>
              <a:off x="1429347" y="1146906"/>
              <a:ext cx="866090" cy="47904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77" y="26046"/>
                  </a:moveTo>
                  <a:lnTo>
                    <a:pt x="2701" y="58914"/>
                  </a:lnTo>
                  <a:lnTo>
                    <a:pt x="5403" y="58914"/>
                  </a:lnTo>
                  <a:lnTo>
                    <a:pt x="3827" y="65736"/>
                  </a:lnTo>
                  <a:lnTo>
                    <a:pt x="1801" y="61705"/>
                  </a:lnTo>
                  <a:lnTo>
                    <a:pt x="0" y="70387"/>
                  </a:lnTo>
                  <a:lnTo>
                    <a:pt x="8330" y="76899"/>
                  </a:lnTo>
                  <a:lnTo>
                    <a:pt x="8555" y="80000"/>
                  </a:lnTo>
                  <a:lnTo>
                    <a:pt x="10806" y="80310"/>
                  </a:lnTo>
                  <a:lnTo>
                    <a:pt x="21838" y="104496"/>
                  </a:lnTo>
                  <a:lnTo>
                    <a:pt x="33771" y="103875"/>
                  </a:lnTo>
                  <a:lnTo>
                    <a:pt x="43001" y="109457"/>
                  </a:lnTo>
                  <a:lnTo>
                    <a:pt x="47279" y="108527"/>
                  </a:lnTo>
                  <a:lnTo>
                    <a:pt x="74746" y="109457"/>
                  </a:lnTo>
                  <a:lnTo>
                    <a:pt x="106041" y="119689"/>
                  </a:lnTo>
                  <a:lnTo>
                    <a:pt x="106491" y="106356"/>
                  </a:lnTo>
                  <a:lnTo>
                    <a:pt x="119774" y="29767"/>
                  </a:lnTo>
                  <a:lnTo>
                    <a:pt x="36697" y="0"/>
                  </a:lnTo>
                  <a:lnTo>
                    <a:pt x="37373" y="22635"/>
                  </a:lnTo>
                  <a:lnTo>
                    <a:pt x="33320" y="40930"/>
                  </a:lnTo>
                  <a:lnTo>
                    <a:pt x="32645" y="50542"/>
                  </a:lnTo>
                  <a:lnTo>
                    <a:pt x="24090" y="53643"/>
                  </a:lnTo>
                  <a:lnTo>
                    <a:pt x="23189" y="49302"/>
                  </a:lnTo>
                  <a:lnTo>
                    <a:pt x="30619" y="43100"/>
                  </a:lnTo>
                  <a:lnTo>
                    <a:pt x="29943" y="37829"/>
                  </a:lnTo>
                  <a:lnTo>
                    <a:pt x="23639" y="39069"/>
                  </a:lnTo>
                  <a:lnTo>
                    <a:pt x="28592" y="33488"/>
                  </a:lnTo>
                  <a:lnTo>
                    <a:pt x="31969" y="29457"/>
                  </a:lnTo>
                  <a:lnTo>
                    <a:pt x="4953" y="5891"/>
                  </a:lnTo>
                  <a:lnTo>
                    <a:pt x="2701" y="12403"/>
                  </a:lnTo>
                  <a:lnTo>
                    <a:pt x="4277" y="26046"/>
                  </a:lnTo>
                </a:path>
              </a:pathLst>
            </a:custGeom>
            <a:noFill/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9" name="Shape 1459">
              <a:extLst>
                <a:ext uri="{FF2B5EF4-FFF2-40B4-BE49-F238E27FC236}">
                  <a16:creationId xmlns="" xmlns:a16="http://schemas.microsoft.com/office/drawing/2014/main" id="{E1441C7E-49AC-4A20-834B-0B2BD939C954}"/>
                </a:ext>
              </a:extLst>
            </p:cNvPr>
            <p:cNvSpPr/>
            <p:nvPr/>
          </p:nvSpPr>
          <p:spPr>
            <a:xfrm>
              <a:off x="476218" y="2958807"/>
              <a:ext cx="1378753" cy="11395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7879" y="15782"/>
                  </a:moveTo>
                  <a:lnTo>
                    <a:pt x="77879" y="77869"/>
                  </a:lnTo>
                  <a:lnTo>
                    <a:pt x="81554" y="77869"/>
                  </a:lnTo>
                  <a:lnTo>
                    <a:pt x="92579" y="88956"/>
                  </a:lnTo>
                  <a:lnTo>
                    <a:pt x="95971" y="88956"/>
                  </a:lnTo>
                  <a:lnTo>
                    <a:pt x="92579" y="84913"/>
                  </a:lnTo>
                  <a:lnTo>
                    <a:pt x="95123" y="82043"/>
                  </a:lnTo>
                  <a:lnTo>
                    <a:pt x="103745" y="87260"/>
                  </a:lnTo>
                  <a:lnTo>
                    <a:pt x="100494" y="92478"/>
                  </a:lnTo>
                  <a:lnTo>
                    <a:pt x="112084" y="99391"/>
                  </a:lnTo>
                  <a:lnTo>
                    <a:pt x="109116" y="102521"/>
                  </a:lnTo>
                  <a:lnTo>
                    <a:pt x="110812" y="104739"/>
                  </a:lnTo>
                  <a:lnTo>
                    <a:pt x="116890" y="104739"/>
                  </a:lnTo>
                  <a:lnTo>
                    <a:pt x="116890" y="108913"/>
                  </a:lnTo>
                  <a:lnTo>
                    <a:pt x="119858" y="112434"/>
                  </a:lnTo>
                  <a:lnTo>
                    <a:pt x="116890" y="119478"/>
                  </a:lnTo>
                  <a:lnTo>
                    <a:pt x="109540" y="111260"/>
                  </a:lnTo>
                  <a:lnTo>
                    <a:pt x="109540" y="119869"/>
                  </a:lnTo>
                  <a:lnTo>
                    <a:pt x="103321" y="104217"/>
                  </a:lnTo>
                  <a:lnTo>
                    <a:pt x="97102" y="104217"/>
                  </a:lnTo>
                  <a:lnTo>
                    <a:pt x="97102" y="99000"/>
                  </a:lnTo>
                  <a:lnTo>
                    <a:pt x="93851" y="99000"/>
                  </a:lnTo>
                  <a:lnTo>
                    <a:pt x="95547" y="95347"/>
                  </a:lnTo>
                  <a:lnTo>
                    <a:pt x="93427" y="92478"/>
                  </a:lnTo>
                  <a:lnTo>
                    <a:pt x="88056" y="95347"/>
                  </a:lnTo>
                  <a:lnTo>
                    <a:pt x="88056" y="89478"/>
                  </a:lnTo>
                  <a:lnTo>
                    <a:pt x="85512" y="89478"/>
                  </a:lnTo>
                  <a:lnTo>
                    <a:pt x="77879" y="82043"/>
                  </a:lnTo>
                  <a:lnTo>
                    <a:pt x="65017" y="82043"/>
                  </a:lnTo>
                  <a:lnTo>
                    <a:pt x="63745" y="74869"/>
                  </a:lnTo>
                  <a:lnTo>
                    <a:pt x="58657" y="72521"/>
                  </a:lnTo>
                  <a:lnTo>
                    <a:pt x="55547" y="76043"/>
                  </a:lnTo>
                  <a:lnTo>
                    <a:pt x="57667" y="79043"/>
                  </a:lnTo>
                  <a:lnTo>
                    <a:pt x="52155" y="84913"/>
                  </a:lnTo>
                  <a:lnTo>
                    <a:pt x="50176" y="80217"/>
                  </a:lnTo>
                  <a:lnTo>
                    <a:pt x="50176" y="84913"/>
                  </a:lnTo>
                  <a:lnTo>
                    <a:pt x="41554" y="86608"/>
                  </a:lnTo>
                  <a:lnTo>
                    <a:pt x="46501" y="80739"/>
                  </a:lnTo>
                  <a:lnTo>
                    <a:pt x="43533" y="81391"/>
                  </a:lnTo>
                  <a:lnTo>
                    <a:pt x="43533" y="78521"/>
                  </a:lnTo>
                  <a:lnTo>
                    <a:pt x="48480" y="75521"/>
                  </a:lnTo>
                  <a:lnTo>
                    <a:pt x="53568" y="79043"/>
                  </a:lnTo>
                  <a:lnTo>
                    <a:pt x="50600" y="73695"/>
                  </a:lnTo>
                  <a:lnTo>
                    <a:pt x="53851" y="69652"/>
                  </a:lnTo>
                  <a:lnTo>
                    <a:pt x="46077" y="73695"/>
                  </a:lnTo>
                  <a:lnTo>
                    <a:pt x="46077" y="67304"/>
                  </a:lnTo>
                  <a:lnTo>
                    <a:pt x="40282" y="80217"/>
                  </a:lnTo>
                  <a:lnTo>
                    <a:pt x="34204" y="83086"/>
                  </a:lnTo>
                  <a:lnTo>
                    <a:pt x="34204" y="85304"/>
                  </a:lnTo>
                  <a:lnTo>
                    <a:pt x="42402" y="90130"/>
                  </a:lnTo>
                  <a:lnTo>
                    <a:pt x="31660" y="96000"/>
                  </a:lnTo>
                  <a:lnTo>
                    <a:pt x="28268" y="92478"/>
                  </a:lnTo>
                  <a:lnTo>
                    <a:pt x="22614" y="96000"/>
                  </a:lnTo>
                  <a:lnTo>
                    <a:pt x="29681" y="100043"/>
                  </a:lnTo>
                  <a:lnTo>
                    <a:pt x="12296" y="104217"/>
                  </a:lnTo>
                  <a:lnTo>
                    <a:pt x="11448" y="102521"/>
                  </a:lnTo>
                  <a:lnTo>
                    <a:pt x="4098" y="106043"/>
                  </a:lnTo>
                  <a:lnTo>
                    <a:pt x="0" y="105391"/>
                  </a:lnTo>
                  <a:lnTo>
                    <a:pt x="2826" y="103043"/>
                  </a:lnTo>
                  <a:lnTo>
                    <a:pt x="16819" y="97826"/>
                  </a:lnTo>
                  <a:lnTo>
                    <a:pt x="16819" y="96000"/>
                  </a:lnTo>
                  <a:lnTo>
                    <a:pt x="21766" y="93652"/>
                  </a:lnTo>
                  <a:lnTo>
                    <a:pt x="23038" y="88956"/>
                  </a:lnTo>
                  <a:lnTo>
                    <a:pt x="31660" y="84260"/>
                  </a:lnTo>
                  <a:lnTo>
                    <a:pt x="23745" y="84260"/>
                  </a:lnTo>
                  <a:lnTo>
                    <a:pt x="21342" y="87260"/>
                  </a:lnTo>
                  <a:lnTo>
                    <a:pt x="19222" y="85304"/>
                  </a:lnTo>
                  <a:lnTo>
                    <a:pt x="16395" y="86608"/>
                  </a:lnTo>
                  <a:lnTo>
                    <a:pt x="14699" y="81391"/>
                  </a:lnTo>
                  <a:lnTo>
                    <a:pt x="10176" y="81391"/>
                  </a:lnTo>
                  <a:lnTo>
                    <a:pt x="12296" y="74347"/>
                  </a:lnTo>
                  <a:lnTo>
                    <a:pt x="4946" y="76043"/>
                  </a:lnTo>
                  <a:lnTo>
                    <a:pt x="706" y="66652"/>
                  </a:lnTo>
                  <a:lnTo>
                    <a:pt x="5653" y="62478"/>
                  </a:lnTo>
                  <a:lnTo>
                    <a:pt x="2826" y="55565"/>
                  </a:lnTo>
                  <a:lnTo>
                    <a:pt x="9752" y="47869"/>
                  </a:lnTo>
                  <a:lnTo>
                    <a:pt x="13427" y="51391"/>
                  </a:lnTo>
                  <a:lnTo>
                    <a:pt x="22614" y="47869"/>
                  </a:lnTo>
                  <a:lnTo>
                    <a:pt x="20494" y="43304"/>
                  </a:lnTo>
                  <a:lnTo>
                    <a:pt x="25441" y="40304"/>
                  </a:lnTo>
                  <a:lnTo>
                    <a:pt x="22614" y="37434"/>
                  </a:lnTo>
                  <a:lnTo>
                    <a:pt x="16395" y="43304"/>
                  </a:lnTo>
                  <a:lnTo>
                    <a:pt x="10176" y="40304"/>
                  </a:lnTo>
                  <a:lnTo>
                    <a:pt x="9469" y="36130"/>
                  </a:lnTo>
                  <a:lnTo>
                    <a:pt x="1978" y="35739"/>
                  </a:lnTo>
                  <a:lnTo>
                    <a:pt x="10600" y="29869"/>
                  </a:lnTo>
                  <a:lnTo>
                    <a:pt x="13427" y="31565"/>
                  </a:lnTo>
                  <a:lnTo>
                    <a:pt x="13427" y="28565"/>
                  </a:lnTo>
                  <a:lnTo>
                    <a:pt x="19222" y="27000"/>
                  </a:lnTo>
                  <a:lnTo>
                    <a:pt x="20070" y="32739"/>
                  </a:lnTo>
                  <a:lnTo>
                    <a:pt x="24169" y="32739"/>
                  </a:lnTo>
                  <a:lnTo>
                    <a:pt x="27561" y="23869"/>
                  </a:lnTo>
                  <a:lnTo>
                    <a:pt x="20494" y="24521"/>
                  </a:lnTo>
                  <a:lnTo>
                    <a:pt x="13992" y="21000"/>
                  </a:lnTo>
                  <a:lnTo>
                    <a:pt x="15971" y="16826"/>
                  </a:lnTo>
                  <a:lnTo>
                    <a:pt x="14275" y="11608"/>
                  </a:lnTo>
                  <a:lnTo>
                    <a:pt x="29681" y="8217"/>
                  </a:lnTo>
                  <a:lnTo>
                    <a:pt x="29681" y="4043"/>
                  </a:lnTo>
                  <a:lnTo>
                    <a:pt x="38162" y="0"/>
                  </a:lnTo>
                  <a:lnTo>
                    <a:pt x="44381" y="0"/>
                  </a:lnTo>
                  <a:lnTo>
                    <a:pt x="48480" y="4043"/>
                  </a:lnTo>
                  <a:lnTo>
                    <a:pt x="48480" y="0"/>
                  </a:lnTo>
                  <a:lnTo>
                    <a:pt x="50176" y="0"/>
                  </a:lnTo>
                  <a:lnTo>
                    <a:pt x="53568" y="7434"/>
                  </a:lnTo>
                  <a:lnTo>
                    <a:pt x="58657" y="7434"/>
                  </a:lnTo>
                  <a:lnTo>
                    <a:pt x="65017" y="11086"/>
                  </a:lnTo>
                  <a:lnTo>
                    <a:pt x="71519" y="11086"/>
                  </a:lnTo>
                  <a:lnTo>
                    <a:pt x="76183" y="15782"/>
                  </a:lnTo>
                  <a:lnTo>
                    <a:pt x="77879" y="15782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0" name="Shape 1460">
              <a:extLst>
                <a:ext uri="{FF2B5EF4-FFF2-40B4-BE49-F238E27FC236}">
                  <a16:creationId xmlns="" xmlns:a16="http://schemas.microsoft.com/office/drawing/2014/main" id="{67954B65-73D0-4DF1-82A0-2088DE20996F}"/>
                </a:ext>
              </a:extLst>
            </p:cNvPr>
            <p:cNvSpPr/>
            <p:nvPr/>
          </p:nvSpPr>
          <p:spPr>
            <a:xfrm>
              <a:off x="900233" y="3296676"/>
              <a:ext cx="256714" cy="1462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ctr" anchorCtr="1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AK</a:t>
              </a:r>
            </a:p>
          </p:txBody>
        </p:sp>
        <p:sp>
          <p:nvSpPr>
            <p:cNvPr id="11" name="Shape 1471">
              <a:extLst>
                <a:ext uri="{FF2B5EF4-FFF2-40B4-BE49-F238E27FC236}">
                  <a16:creationId xmlns="" xmlns:a16="http://schemas.microsoft.com/office/drawing/2014/main" id="{9DDDF5CD-0F16-40CC-862C-4BA8B6D3A6A7}"/>
                </a:ext>
              </a:extLst>
            </p:cNvPr>
            <p:cNvSpPr/>
            <p:nvPr/>
          </p:nvSpPr>
          <p:spPr>
            <a:xfrm>
              <a:off x="2234141" y="2167775"/>
              <a:ext cx="736458" cy="6957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5960" y="0"/>
                  </a:moveTo>
                  <a:lnTo>
                    <a:pt x="83708" y="8540"/>
                  </a:lnTo>
                  <a:lnTo>
                    <a:pt x="79735" y="29679"/>
                  </a:lnTo>
                  <a:lnTo>
                    <a:pt x="119735" y="34804"/>
                  </a:lnTo>
                  <a:lnTo>
                    <a:pt x="104105" y="119786"/>
                  </a:lnTo>
                  <a:lnTo>
                    <a:pt x="0" y="105266"/>
                  </a:lnTo>
                  <a:lnTo>
                    <a:pt x="25960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2" name="Shape 1472">
              <a:extLst>
                <a:ext uri="{FF2B5EF4-FFF2-40B4-BE49-F238E27FC236}">
                  <a16:creationId xmlns="" xmlns:a16="http://schemas.microsoft.com/office/drawing/2014/main" id="{00AD1553-1482-442A-973E-0539F671E866}"/>
                </a:ext>
              </a:extLst>
            </p:cNvPr>
            <p:cNvSpPr/>
            <p:nvPr/>
          </p:nvSpPr>
          <p:spPr>
            <a:xfrm>
              <a:off x="1203919" y="1439328"/>
              <a:ext cx="1033236" cy="6644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89162"/>
                  </a:moveTo>
                  <a:lnTo>
                    <a:pt x="5094" y="58770"/>
                  </a:lnTo>
                  <a:lnTo>
                    <a:pt x="11132" y="50055"/>
                  </a:lnTo>
                  <a:lnTo>
                    <a:pt x="25660" y="0"/>
                  </a:lnTo>
                  <a:lnTo>
                    <a:pt x="33207" y="2458"/>
                  </a:lnTo>
                  <a:lnTo>
                    <a:pt x="33584" y="4692"/>
                  </a:lnTo>
                  <a:lnTo>
                    <a:pt x="35283" y="4916"/>
                  </a:lnTo>
                  <a:lnTo>
                    <a:pt x="44528" y="22346"/>
                  </a:lnTo>
                  <a:lnTo>
                    <a:pt x="54528" y="21675"/>
                  </a:lnTo>
                  <a:lnTo>
                    <a:pt x="62452" y="25921"/>
                  </a:lnTo>
                  <a:lnTo>
                    <a:pt x="66037" y="25027"/>
                  </a:lnTo>
                  <a:lnTo>
                    <a:pt x="89245" y="25921"/>
                  </a:lnTo>
                  <a:lnTo>
                    <a:pt x="115283" y="33072"/>
                  </a:lnTo>
                  <a:lnTo>
                    <a:pt x="116603" y="36871"/>
                  </a:lnTo>
                  <a:lnTo>
                    <a:pt x="119811" y="42458"/>
                  </a:lnTo>
                  <a:lnTo>
                    <a:pt x="110943" y="58770"/>
                  </a:lnTo>
                  <a:lnTo>
                    <a:pt x="105283" y="64804"/>
                  </a:lnTo>
                  <a:lnTo>
                    <a:pt x="104528" y="69050"/>
                  </a:lnTo>
                  <a:lnTo>
                    <a:pt x="107735" y="73743"/>
                  </a:lnTo>
                  <a:lnTo>
                    <a:pt x="104150" y="83351"/>
                  </a:lnTo>
                  <a:lnTo>
                    <a:pt x="96792" y="119776"/>
                  </a:lnTo>
                  <a:lnTo>
                    <a:pt x="56226" y="107932"/>
                  </a:lnTo>
                  <a:lnTo>
                    <a:pt x="0" y="8916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3" name="Shape 1473">
              <a:extLst>
                <a:ext uri="{FF2B5EF4-FFF2-40B4-BE49-F238E27FC236}">
                  <a16:creationId xmlns="" xmlns:a16="http://schemas.microsoft.com/office/drawing/2014/main" id="{E71E1DA5-658D-4030-946C-8ED1D418E280}"/>
                </a:ext>
              </a:extLst>
            </p:cNvPr>
            <p:cNvSpPr/>
            <p:nvPr/>
          </p:nvSpPr>
          <p:spPr>
            <a:xfrm>
              <a:off x="1102474" y="1934097"/>
              <a:ext cx="1029407" cy="133287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164" y="24312"/>
                  </a:moveTo>
                  <a:lnTo>
                    <a:pt x="757" y="33680"/>
                  </a:lnTo>
                  <a:lnTo>
                    <a:pt x="12302" y="48624"/>
                  </a:lnTo>
                  <a:lnTo>
                    <a:pt x="14384" y="47620"/>
                  </a:lnTo>
                  <a:lnTo>
                    <a:pt x="17981" y="53977"/>
                  </a:lnTo>
                  <a:lnTo>
                    <a:pt x="12113" y="49628"/>
                  </a:lnTo>
                  <a:lnTo>
                    <a:pt x="10977" y="56654"/>
                  </a:lnTo>
                  <a:lnTo>
                    <a:pt x="17413" y="60780"/>
                  </a:lnTo>
                  <a:lnTo>
                    <a:pt x="13059" y="66579"/>
                  </a:lnTo>
                  <a:lnTo>
                    <a:pt x="25552" y="82416"/>
                  </a:lnTo>
                  <a:lnTo>
                    <a:pt x="22712" y="88327"/>
                  </a:lnTo>
                  <a:lnTo>
                    <a:pt x="39558" y="93011"/>
                  </a:lnTo>
                  <a:lnTo>
                    <a:pt x="45236" y="97695"/>
                  </a:lnTo>
                  <a:lnTo>
                    <a:pt x="52429" y="99256"/>
                  </a:lnTo>
                  <a:lnTo>
                    <a:pt x="52429" y="102156"/>
                  </a:lnTo>
                  <a:lnTo>
                    <a:pt x="56971" y="102713"/>
                  </a:lnTo>
                  <a:lnTo>
                    <a:pt x="66435" y="111858"/>
                  </a:lnTo>
                  <a:lnTo>
                    <a:pt x="66813" y="118327"/>
                  </a:lnTo>
                  <a:lnTo>
                    <a:pt x="109211" y="119888"/>
                  </a:lnTo>
                  <a:lnTo>
                    <a:pt x="106561" y="117211"/>
                  </a:lnTo>
                  <a:lnTo>
                    <a:pt x="107697" y="113420"/>
                  </a:lnTo>
                  <a:lnTo>
                    <a:pt x="114700" y="106840"/>
                  </a:lnTo>
                  <a:lnTo>
                    <a:pt x="119810" y="104944"/>
                  </a:lnTo>
                  <a:lnTo>
                    <a:pt x="116782" y="102713"/>
                  </a:lnTo>
                  <a:lnTo>
                    <a:pt x="114889" y="96245"/>
                  </a:lnTo>
                  <a:lnTo>
                    <a:pt x="53753" y="41152"/>
                  </a:lnTo>
                  <a:lnTo>
                    <a:pt x="67949" y="9256"/>
                  </a:lnTo>
                  <a:lnTo>
                    <a:pt x="11545" y="0"/>
                  </a:lnTo>
                  <a:lnTo>
                    <a:pt x="9842" y="1895"/>
                  </a:lnTo>
                  <a:lnTo>
                    <a:pt x="0" y="15947"/>
                  </a:lnTo>
                  <a:lnTo>
                    <a:pt x="4164" y="2431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4" name="Shape 1474">
              <a:extLst>
                <a:ext uri="{FF2B5EF4-FFF2-40B4-BE49-F238E27FC236}">
                  <a16:creationId xmlns="" xmlns:a16="http://schemas.microsoft.com/office/drawing/2014/main" id="{59930931-BF85-40BE-AC81-FC8097D10856}"/>
                </a:ext>
              </a:extLst>
            </p:cNvPr>
            <p:cNvSpPr/>
            <p:nvPr/>
          </p:nvSpPr>
          <p:spPr>
            <a:xfrm>
              <a:off x="1566483" y="2037230"/>
              <a:ext cx="822710" cy="96738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3790"/>
                  </a:moveTo>
                  <a:lnTo>
                    <a:pt x="75976" y="119846"/>
                  </a:lnTo>
                  <a:lnTo>
                    <a:pt x="78816" y="103559"/>
                  </a:lnTo>
                  <a:lnTo>
                    <a:pt x="83076" y="102637"/>
                  </a:lnTo>
                  <a:lnTo>
                    <a:pt x="90414" y="105403"/>
                  </a:lnTo>
                  <a:lnTo>
                    <a:pt x="96568" y="91113"/>
                  </a:lnTo>
                  <a:lnTo>
                    <a:pt x="119763" y="15211"/>
                  </a:lnTo>
                  <a:lnTo>
                    <a:pt x="68402" y="7989"/>
                  </a:lnTo>
                  <a:lnTo>
                    <a:pt x="17751" y="0"/>
                  </a:lnTo>
                  <a:lnTo>
                    <a:pt x="0" y="43790"/>
                  </a:lnTo>
                </a:path>
              </a:pathLst>
            </a:custGeom>
            <a:noFill/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5" name="Shape 1475">
              <a:extLst>
                <a:ext uri="{FF2B5EF4-FFF2-40B4-BE49-F238E27FC236}">
                  <a16:creationId xmlns="" xmlns:a16="http://schemas.microsoft.com/office/drawing/2014/main" id="{685F82F6-CBFB-4247-87F3-DC4138879E59}"/>
                </a:ext>
              </a:extLst>
            </p:cNvPr>
            <p:cNvSpPr/>
            <p:nvPr/>
          </p:nvSpPr>
          <p:spPr>
            <a:xfrm>
              <a:off x="2036128" y="1264400"/>
              <a:ext cx="775756" cy="9476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6196"/>
                  </a:moveTo>
                  <a:lnTo>
                    <a:pt x="9539" y="80627"/>
                  </a:lnTo>
                  <a:lnTo>
                    <a:pt x="14309" y="73725"/>
                  </a:lnTo>
                  <a:lnTo>
                    <a:pt x="10041" y="70588"/>
                  </a:lnTo>
                  <a:lnTo>
                    <a:pt x="11297" y="67607"/>
                  </a:lnTo>
                  <a:lnTo>
                    <a:pt x="18577" y="63215"/>
                  </a:lnTo>
                  <a:lnTo>
                    <a:pt x="30376" y="51921"/>
                  </a:lnTo>
                  <a:lnTo>
                    <a:pt x="26359" y="48000"/>
                  </a:lnTo>
                  <a:lnTo>
                    <a:pt x="24351" y="45333"/>
                  </a:lnTo>
                  <a:lnTo>
                    <a:pt x="25104" y="38745"/>
                  </a:lnTo>
                  <a:lnTo>
                    <a:pt x="39665" y="0"/>
                  </a:lnTo>
                  <a:lnTo>
                    <a:pt x="55732" y="2196"/>
                  </a:lnTo>
                  <a:lnTo>
                    <a:pt x="50209" y="17254"/>
                  </a:lnTo>
                  <a:lnTo>
                    <a:pt x="53974" y="22588"/>
                  </a:lnTo>
                  <a:lnTo>
                    <a:pt x="54225" y="26039"/>
                  </a:lnTo>
                  <a:lnTo>
                    <a:pt x="52217" y="26509"/>
                  </a:lnTo>
                  <a:lnTo>
                    <a:pt x="58493" y="30274"/>
                  </a:lnTo>
                  <a:lnTo>
                    <a:pt x="64769" y="39843"/>
                  </a:lnTo>
                  <a:lnTo>
                    <a:pt x="66778" y="48470"/>
                  </a:lnTo>
                  <a:lnTo>
                    <a:pt x="67782" y="53333"/>
                  </a:lnTo>
                  <a:lnTo>
                    <a:pt x="63012" y="57725"/>
                  </a:lnTo>
                  <a:lnTo>
                    <a:pt x="66276" y="59607"/>
                  </a:lnTo>
                  <a:lnTo>
                    <a:pt x="74811" y="56784"/>
                  </a:lnTo>
                  <a:lnTo>
                    <a:pt x="80334" y="72156"/>
                  </a:lnTo>
                  <a:lnTo>
                    <a:pt x="84100" y="72941"/>
                  </a:lnTo>
                  <a:lnTo>
                    <a:pt x="84853" y="77333"/>
                  </a:lnTo>
                  <a:lnTo>
                    <a:pt x="95648" y="79058"/>
                  </a:lnTo>
                  <a:lnTo>
                    <a:pt x="112468" y="79215"/>
                  </a:lnTo>
                  <a:lnTo>
                    <a:pt x="119748" y="81098"/>
                  </a:lnTo>
                  <a:lnTo>
                    <a:pt x="109205" y="119843"/>
                  </a:lnTo>
                  <a:lnTo>
                    <a:pt x="54476" y="113411"/>
                  </a:lnTo>
                  <a:lnTo>
                    <a:pt x="0" y="106196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6" name="Shape 1476">
              <a:extLst>
                <a:ext uri="{FF2B5EF4-FFF2-40B4-BE49-F238E27FC236}">
                  <a16:creationId xmlns="" xmlns:a16="http://schemas.microsoft.com/office/drawing/2014/main" id="{793DB059-7B7D-490A-9E34-C50B2E74984D}"/>
                </a:ext>
              </a:extLst>
            </p:cNvPr>
            <p:cNvSpPr/>
            <p:nvPr/>
          </p:nvSpPr>
          <p:spPr>
            <a:xfrm>
              <a:off x="2361609" y="1281092"/>
              <a:ext cx="1327972" cy="63966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056" y="30000"/>
                  </a:moveTo>
                  <a:lnTo>
                    <a:pt x="2203" y="35348"/>
                  </a:lnTo>
                  <a:lnTo>
                    <a:pt x="1175" y="36046"/>
                  </a:lnTo>
                  <a:lnTo>
                    <a:pt x="4700" y="41627"/>
                  </a:lnTo>
                  <a:lnTo>
                    <a:pt x="8372" y="55813"/>
                  </a:lnTo>
                  <a:lnTo>
                    <a:pt x="9547" y="68604"/>
                  </a:lnTo>
                  <a:lnTo>
                    <a:pt x="10134" y="75813"/>
                  </a:lnTo>
                  <a:lnTo>
                    <a:pt x="7490" y="82325"/>
                  </a:lnTo>
                  <a:lnTo>
                    <a:pt x="9400" y="85116"/>
                  </a:lnTo>
                  <a:lnTo>
                    <a:pt x="14247" y="80930"/>
                  </a:lnTo>
                  <a:lnTo>
                    <a:pt x="17478" y="103720"/>
                  </a:lnTo>
                  <a:lnTo>
                    <a:pt x="19681" y="104883"/>
                  </a:lnTo>
                  <a:lnTo>
                    <a:pt x="20122" y="111395"/>
                  </a:lnTo>
                  <a:lnTo>
                    <a:pt x="21884" y="114418"/>
                  </a:lnTo>
                  <a:lnTo>
                    <a:pt x="26438" y="113953"/>
                  </a:lnTo>
                  <a:lnTo>
                    <a:pt x="36279" y="114186"/>
                  </a:lnTo>
                  <a:lnTo>
                    <a:pt x="40538" y="116976"/>
                  </a:lnTo>
                  <a:lnTo>
                    <a:pt x="41860" y="105348"/>
                  </a:lnTo>
                  <a:lnTo>
                    <a:pt x="74320" y="113023"/>
                  </a:lnTo>
                  <a:lnTo>
                    <a:pt x="114565" y="119767"/>
                  </a:lnTo>
                  <a:lnTo>
                    <a:pt x="115887" y="98139"/>
                  </a:lnTo>
                  <a:lnTo>
                    <a:pt x="119853" y="27906"/>
                  </a:lnTo>
                  <a:lnTo>
                    <a:pt x="66682" y="17906"/>
                  </a:lnTo>
                  <a:lnTo>
                    <a:pt x="40244" y="11162"/>
                  </a:lnTo>
                  <a:lnTo>
                    <a:pt x="3084" y="0"/>
                  </a:lnTo>
                  <a:lnTo>
                    <a:pt x="0" y="22325"/>
                  </a:lnTo>
                  <a:lnTo>
                    <a:pt x="2056" y="3000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7" name="Shape 1477">
              <a:extLst>
                <a:ext uri="{FF2B5EF4-FFF2-40B4-BE49-F238E27FC236}">
                  <a16:creationId xmlns="" xmlns:a16="http://schemas.microsoft.com/office/drawing/2014/main" id="{D5D37BB1-081F-4CA2-81F1-67B581E86F44}"/>
                </a:ext>
              </a:extLst>
            </p:cNvPr>
            <p:cNvSpPr/>
            <p:nvPr/>
          </p:nvSpPr>
          <p:spPr>
            <a:xfrm>
              <a:off x="1983528" y="2772202"/>
              <a:ext cx="884719" cy="77661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706" y="76172"/>
                  </a:moveTo>
                  <a:lnTo>
                    <a:pt x="4623" y="71578"/>
                  </a:lnTo>
                  <a:lnTo>
                    <a:pt x="5944" y="65071"/>
                  </a:lnTo>
                  <a:lnTo>
                    <a:pt x="13871" y="53779"/>
                  </a:lnTo>
                  <a:lnTo>
                    <a:pt x="19816" y="50526"/>
                  </a:lnTo>
                  <a:lnTo>
                    <a:pt x="16513" y="46698"/>
                  </a:lnTo>
                  <a:lnTo>
                    <a:pt x="14091" y="35598"/>
                  </a:lnTo>
                  <a:lnTo>
                    <a:pt x="16733" y="15502"/>
                  </a:lnTo>
                  <a:lnTo>
                    <a:pt x="20697" y="14162"/>
                  </a:lnTo>
                  <a:lnTo>
                    <a:pt x="27522" y="17607"/>
                  </a:lnTo>
                  <a:lnTo>
                    <a:pt x="33247" y="0"/>
                  </a:lnTo>
                  <a:lnTo>
                    <a:pt x="119779" y="12822"/>
                  </a:lnTo>
                  <a:lnTo>
                    <a:pt x="101504" y="119808"/>
                  </a:lnTo>
                  <a:lnTo>
                    <a:pt x="75082" y="116363"/>
                  </a:lnTo>
                  <a:lnTo>
                    <a:pt x="58568" y="112344"/>
                  </a:lnTo>
                  <a:lnTo>
                    <a:pt x="24660" y="100287"/>
                  </a:lnTo>
                  <a:lnTo>
                    <a:pt x="0" y="81913"/>
                  </a:lnTo>
                  <a:lnTo>
                    <a:pt x="7706" y="7617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8" name="Shape 1478">
              <a:extLst>
                <a:ext uri="{FF2B5EF4-FFF2-40B4-BE49-F238E27FC236}">
                  <a16:creationId xmlns="" xmlns:a16="http://schemas.microsoft.com/office/drawing/2014/main" id="{315906B2-977D-4E66-92DB-ACB801E859DF}"/>
                </a:ext>
              </a:extLst>
            </p:cNvPr>
            <p:cNvSpPr/>
            <p:nvPr/>
          </p:nvSpPr>
          <p:spPr>
            <a:xfrm>
              <a:off x="2719929" y="1844022"/>
              <a:ext cx="911003" cy="57034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2559"/>
                  </a:moveTo>
                  <a:lnTo>
                    <a:pt x="14117" y="0"/>
                  </a:lnTo>
                  <a:lnTo>
                    <a:pt x="61176" y="8590"/>
                  </a:lnTo>
                  <a:lnTo>
                    <a:pt x="119786" y="15878"/>
                  </a:lnTo>
                  <a:lnTo>
                    <a:pt x="115721" y="67939"/>
                  </a:lnTo>
                  <a:lnTo>
                    <a:pt x="111657" y="119739"/>
                  </a:lnTo>
                  <a:lnTo>
                    <a:pt x="32085" y="108806"/>
                  </a:lnTo>
                  <a:lnTo>
                    <a:pt x="0" y="102559"/>
                  </a:lnTo>
                </a:path>
              </a:pathLst>
            </a:custGeom>
            <a:noFill/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9" name="Shape 1479">
              <a:extLst>
                <a:ext uri="{FF2B5EF4-FFF2-40B4-BE49-F238E27FC236}">
                  <a16:creationId xmlns="" xmlns:a16="http://schemas.microsoft.com/office/drawing/2014/main" id="{0AE3761E-6B95-44D3-8E26-CE05067A3FDB}"/>
                </a:ext>
              </a:extLst>
            </p:cNvPr>
            <p:cNvSpPr/>
            <p:nvPr/>
          </p:nvSpPr>
          <p:spPr>
            <a:xfrm>
              <a:off x="2880276" y="2362287"/>
              <a:ext cx="946728" cy="56527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958" y="0"/>
                  </a:moveTo>
                  <a:lnTo>
                    <a:pt x="88865" y="10789"/>
                  </a:lnTo>
                  <a:lnTo>
                    <a:pt x="119793" y="14210"/>
                  </a:lnTo>
                  <a:lnTo>
                    <a:pt x="118350" y="40263"/>
                  </a:lnTo>
                  <a:lnTo>
                    <a:pt x="114226" y="119736"/>
                  </a:lnTo>
                  <a:lnTo>
                    <a:pt x="98556" y="118421"/>
                  </a:lnTo>
                  <a:lnTo>
                    <a:pt x="49484" y="112631"/>
                  </a:lnTo>
                  <a:lnTo>
                    <a:pt x="0" y="104473"/>
                  </a:lnTo>
                  <a:lnTo>
                    <a:pt x="11958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0" name="Shape 1480">
              <a:extLst>
                <a:ext uri="{FF2B5EF4-FFF2-40B4-BE49-F238E27FC236}">
                  <a16:creationId xmlns="" xmlns:a16="http://schemas.microsoft.com/office/drawing/2014/main" id="{657B1F9C-E84D-41AE-81D9-58748406C1EF}"/>
                </a:ext>
              </a:extLst>
            </p:cNvPr>
            <p:cNvSpPr/>
            <p:nvPr/>
          </p:nvSpPr>
          <p:spPr>
            <a:xfrm>
              <a:off x="2734956" y="2855752"/>
              <a:ext cx="913044" cy="70504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5160" y="119789"/>
                  </a:moveTo>
                  <a:lnTo>
                    <a:pt x="16441" y="110526"/>
                  </a:lnTo>
                  <a:lnTo>
                    <a:pt x="46548" y="114526"/>
                  </a:lnTo>
                  <a:lnTo>
                    <a:pt x="45266" y="110105"/>
                  </a:lnTo>
                  <a:lnTo>
                    <a:pt x="109750" y="116210"/>
                  </a:lnTo>
                  <a:lnTo>
                    <a:pt x="119786" y="10947"/>
                  </a:lnTo>
                  <a:lnTo>
                    <a:pt x="68754" y="6315"/>
                  </a:lnTo>
                  <a:lnTo>
                    <a:pt x="17508" y="0"/>
                  </a:lnTo>
                  <a:lnTo>
                    <a:pt x="0" y="117684"/>
                  </a:lnTo>
                  <a:lnTo>
                    <a:pt x="15160" y="11978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1" name="Shape 1481">
              <a:extLst>
                <a:ext uri="{FF2B5EF4-FFF2-40B4-BE49-F238E27FC236}">
                  <a16:creationId xmlns="" xmlns:a16="http://schemas.microsoft.com/office/drawing/2014/main" id="{E9BE30BF-23DC-48AB-8F80-41E0E0EE165A}"/>
                </a:ext>
              </a:extLst>
            </p:cNvPr>
            <p:cNvSpPr/>
            <p:nvPr/>
          </p:nvSpPr>
          <p:spPr>
            <a:xfrm>
              <a:off x="3078736" y="2982382"/>
              <a:ext cx="1812820" cy="13300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46815"/>
                  </a:moveTo>
                  <a:lnTo>
                    <a:pt x="32609" y="50055"/>
                  </a:lnTo>
                  <a:lnTo>
                    <a:pt x="37022" y="0"/>
                  </a:lnTo>
                  <a:lnTo>
                    <a:pt x="62959" y="1564"/>
                  </a:lnTo>
                  <a:lnTo>
                    <a:pt x="62098" y="23128"/>
                  </a:lnTo>
                  <a:lnTo>
                    <a:pt x="64573" y="25251"/>
                  </a:lnTo>
                  <a:lnTo>
                    <a:pt x="67049" y="25363"/>
                  </a:lnTo>
                  <a:lnTo>
                    <a:pt x="68986" y="27374"/>
                  </a:lnTo>
                  <a:lnTo>
                    <a:pt x="72968" y="28491"/>
                  </a:lnTo>
                  <a:lnTo>
                    <a:pt x="80717" y="31955"/>
                  </a:lnTo>
                  <a:lnTo>
                    <a:pt x="82224" y="30502"/>
                  </a:lnTo>
                  <a:lnTo>
                    <a:pt x="87174" y="33519"/>
                  </a:lnTo>
                  <a:lnTo>
                    <a:pt x="93847" y="33407"/>
                  </a:lnTo>
                  <a:lnTo>
                    <a:pt x="98582" y="31955"/>
                  </a:lnTo>
                  <a:lnTo>
                    <a:pt x="104825" y="30726"/>
                  </a:lnTo>
                  <a:lnTo>
                    <a:pt x="110744" y="34078"/>
                  </a:lnTo>
                  <a:lnTo>
                    <a:pt x="111713" y="35195"/>
                  </a:lnTo>
                  <a:lnTo>
                    <a:pt x="114834" y="35195"/>
                  </a:lnTo>
                  <a:lnTo>
                    <a:pt x="115479" y="52960"/>
                  </a:lnTo>
                  <a:lnTo>
                    <a:pt x="119892" y="61452"/>
                  </a:lnTo>
                  <a:lnTo>
                    <a:pt x="118278" y="68379"/>
                  </a:lnTo>
                  <a:lnTo>
                    <a:pt x="118493" y="74189"/>
                  </a:lnTo>
                  <a:lnTo>
                    <a:pt x="116556" y="76871"/>
                  </a:lnTo>
                  <a:lnTo>
                    <a:pt x="117417" y="77877"/>
                  </a:lnTo>
                  <a:lnTo>
                    <a:pt x="112466" y="79553"/>
                  </a:lnTo>
                  <a:lnTo>
                    <a:pt x="108484" y="80000"/>
                  </a:lnTo>
                  <a:lnTo>
                    <a:pt x="109237" y="76871"/>
                  </a:lnTo>
                  <a:lnTo>
                    <a:pt x="107085" y="78547"/>
                  </a:lnTo>
                  <a:lnTo>
                    <a:pt x="107300" y="82234"/>
                  </a:lnTo>
                  <a:lnTo>
                    <a:pt x="104717" y="85698"/>
                  </a:lnTo>
                  <a:lnTo>
                    <a:pt x="90511" y="93519"/>
                  </a:lnTo>
                  <a:lnTo>
                    <a:pt x="85883" y="98324"/>
                  </a:lnTo>
                  <a:lnTo>
                    <a:pt x="81793" y="108826"/>
                  </a:lnTo>
                  <a:lnTo>
                    <a:pt x="85345" y="119776"/>
                  </a:lnTo>
                  <a:lnTo>
                    <a:pt x="81901" y="119888"/>
                  </a:lnTo>
                  <a:lnTo>
                    <a:pt x="66618" y="114189"/>
                  </a:lnTo>
                  <a:lnTo>
                    <a:pt x="65004" y="109273"/>
                  </a:lnTo>
                  <a:lnTo>
                    <a:pt x="63390" y="107262"/>
                  </a:lnTo>
                  <a:lnTo>
                    <a:pt x="62744" y="101005"/>
                  </a:lnTo>
                  <a:lnTo>
                    <a:pt x="59838" y="98659"/>
                  </a:lnTo>
                  <a:lnTo>
                    <a:pt x="51551" y="82011"/>
                  </a:lnTo>
                  <a:lnTo>
                    <a:pt x="47677" y="78882"/>
                  </a:lnTo>
                  <a:lnTo>
                    <a:pt x="46385" y="76201"/>
                  </a:lnTo>
                  <a:lnTo>
                    <a:pt x="34439" y="75418"/>
                  </a:lnTo>
                  <a:lnTo>
                    <a:pt x="27874" y="83351"/>
                  </a:lnTo>
                  <a:lnTo>
                    <a:pt x="16896" y="75195"/>
                  </a:lnTo>
                  <a:lnTo>
                    <a:pt x="13775" y="63798"/>
                  </a:lnTo>
                  <a:lnTo>
                    <a:pt x="3228" y="53184"/>
                  </a:lnTo>
                  <a:lnTo>
                    <a:pt x="2044" y="49832"/>
                  </a:lnTo>
                  <a:lnTo>
                    <a:pt x="645" y="49273"/>
                  </a:lnTo>
                  <a:lnTo>
                    <a:pt x="0" y="4681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2" name="Shape 1482">
              <a:extLst>
                <a:ext uri="{FF2B5EF4-FFF2-40B4-BE49-F238E27FC236}">
                  <a16:creationId xmlns="" xmlns:a16="http://schemas.microsoft.com/office/drawing/2014/main" id="{86FCEA86-FCC9-49D7-86E5-3E44869A07F8}"/>
                </a:ext>
              </a:extLst>
            </p:cNvPr>
            <p:cNvSpPr/>
            <p:nvPr/>
          </p:nvSpPr>
          <p:spPr>
            <a:xfrm>
              <a:off x="3641830" y="1430910"/>
              <a:ext cx="853076" cy="4077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942" y="0"/>
                  </a:moveTo>
                  <a:lnTo>
                    <a:pt x="110400" y="8753"/>
                  </a:lnTo>
                  <a:lnTo>
                    <a:pt x="111085" y="38662"/>
                  </a:lnTo>
                  <a:lnTo>
                    <a:pt x="115657" y="63100"/>
                  </a:lnTo>
                  <a:lnTo>
                    <a:pt x="116571" y="94468"/>
                  </a:lnTo>
                  <a:lnTo>
                    <a:pt x="119771" y="119635"/>
                  </a:lnTo>
                  <a:lnTo>
                    <a:pt x="56457" y="116352"/>
                  </a:lnTo>
                  <a:lnTo>
                    <a:pt x="0" y="109787"/>
                  </a:lnTo>
                  <a:lnTo>
                    <a:pt x="5942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3" name="Shape 1483">
              <a:extLst>
                <a:ext uri="{FF2B5EF4-FFF2-40B4-BE49-F238E27FC236}">
                  <a16:creationId xmlns="" xmlns:a16="http://schemas.microsoft.com/office/drawing/2014/main" id="{CB62C78F-4B0A-4746-B140-9A3986F6A7DB}"/>
                </a:ext>
              </a:extLst>
            </p:cNvPr>
            <p:cNvSpPr/>
            <p:nvPr/>
          </p:nvSpPr>
          <p:spPr>
            <a:xfrm>
              <a:off x="3599101" y="1804858"/>
              <a:ext cx="911003" cy="46354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75" y="0"/>
                  </a:moveTo>
                  <a:lnTo>
                    <a:pt x="58823" y="5760"/>
                  </a:lnTo>
                  <a:lnTo>
                    <a:pt x="117860" y="8320"/>
                  </a:lnTo>
                  <a:lnTo>
                    <a:pt x="114010" y="19840"/>
                  </a:lnTo>
                  <a:lnTo>
                    <a:pt x="119786" y="27840"/>
                  </a:lnTo>
                  <a:lnTo>
                    <a:pt x="119358" y="87040"/>
                  </a:lnTo>
                  <a:lnTo>
                    <a:pt x="117005" y="86720"/>
                  </a:lnTo>
                  <a:lnTo>
                    <a:pt x="117219" y="94080"/>
                  </a:lnTo>
                  <a:lnTo>
                    <a:pt x="119144" y="99840"/>
                  </a:lnTo>
                  <a:lnTo>
                    <a:pt x="117860" y="105600"/>
                  </a:lnTo>
                  <a:lnTo>
                    <a:pt x="119144" y="119680"/>
                  </a:lnTo>
                  <a:lnTo>
                    <a:pt x="116363" y="118080"/>
                  </a:lnTo>
                  <a:lnTo>
                    <a:pt x="113368" y="112640"/>
                  </a:lnTo>
                  <a:lnTo>
                    <a:pt x="102887" y="107520"/>
                  </a:lnTo>
                  <a:lnTo>
                    <a:pt x="92406" y="108160"/>
                  </a:lnTo>
                  <a:lnTo>
                    <a:pt x="86631" y="101440"/>
                  </a:lnTo>
                  <a:lnTo>
                    <a:pt x="0" y="93760"/>
                  </a:lnTo>
                  <a:lnTo>
                    <a:pt x="5775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4" name="Shape 1484">
              <a:extLst>
                <a:ext uri="{FF2B5EF4-FFF2-40B4-BE49-F238E27FC236}">
                  <a16:creationId xmlns="" xmlns:a16="http://schemas.microsoft.com/office/drawing/2014/main" id="{A72AEEFA-A1AB-4416-A1CA-6C659347FBC3}"/>
                </a:ext>
              </a:extLst>
            </p:cNvPr>
            <p:cNvSpPr/>
            <p:nvPr/>
          </p:nvSpPr>
          <p:spPr>
            <a:xfrm>
              <a:off x="3562489" y="2162250"/>
              <a:ext cx="1070748" cy="40606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282" y="0"/>
                  </a:moveTo>
                  <a:lnTo>
                    <a:pt x="77142" y="8414"/>
                  </a:lnTo>
                  <a:lnTo>
                    <a:pt x="82249" y="16097"/>
                  </a:lnTo>
                  <a:lnTo>
                    <a:pt x="91003" y="15365"/>
                  </a:lnTo>
                  <a:lnTo>
                    <a:pt x="99939" y="21219"/>
                  </a:lnTo>
                  <a:lnTo>
                    <a:pt x="102674" y="27439"/>
                  </a:lnTo>
                  <a:lnTo>
                    <a:pt x="104863" y="29268"/>
                  </a:lnTo>
                  <a:lnTo>
                    <a:pt x="108875" y="51951"/>
                  </a:lnTo>
                  <a:lnTo>
                    <a:pt x="109057" y="58902"/>
                  </a:lnTo>
                  <a:lnTo>
                    <a:pt x="111793" y="69146"/>
                  </a:lnTo>
                  <a:lnTo>
                    <a:pt x="113069" y="86341"/>
                  </a:lnTo>
                  <a:lnTo>
                    <a:pt x="112340" y="91829"/>
                  </a:lnTo>
                  <a:lnTo>
                    <a:pt x="113981" y="97682"/>
                  </a:lnTo>
                  <a:lnTo>
                    <a:pt x="119817" y="119634"/>
                  </a:lnTo>
                  <a:lnTo>
                    <a:pt x="66382" y="117804"/>
                  </a:lnTo>
                  <a:lnTo>
                    <a:pt x="26079" y="113414"/>
                  </a:lnTo>
                  <a:lnTo>
                    <a:pt x="27173" y="77195"/>
                  </a:lnTo>
                  <a:lnTo>
                    <a:pt x="0" y="72439"/>
                  </a:lnTo>
                  <a:lnTo>
                    <a:pt x="3282" y="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5" name="Shape 1485">
              <a:extLst>
                <a:ext uri="{FF2B5EF4-FFF2-40B4-BE49-F238E27FC236}">
                  <a16:creationId xmlns="" xmlns:a16="http://schemas.microsoft.com/office/drawing/2014/main" id="{4C591CD4-E060-4D18-A0EA-EBDED73CF55D}"/>
                </a:ext>
              </a:extLst>
            </p:cNvPr>
            <p:cNvSpPr/>
            <p:nvPr/>
          </p:nvSpPr>
          <p:spPr>
            <a:xfrm>
              <a:off x="3768174" y="2552885"/>
              <a:ext cx="965612" cy="3942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040" y="0"/>
                  </a:moveTo>
                  <a:lnTo>
                    <a:pt x="48686" y="4528"/>
                  </a:lnTo>
                  <a:lnTo>
                    <a:pt x="107676" y="6037"/>
                  </a:lnTo>
                  <a:lnTo>
                    <a:pt x="111111" y="10943"/>
                  </a:lnTo>
                  <a:lnTo>
                    <a:pt x="112929" y="9811"/>
                  </a:lnTo>
                  <a:lnTo>
                    <a:pt x="115151" y="15849"/>
                  </a:lnTo>
                  <a:lnTo>
                    <a:pt x="113333" y="15849"/>
                  </a:lnTo>
                  <a:lnTo>
                    <a:pt x="111313" y="23396"/>
                  </a:lnTo>
                  <a:lnTo>
                    <a:pt x="116161" y="36226"/>
                  </a:lnTo>
                  <a:lnTo>
                    <a:pt x="119797" y="38490"/>
                  </a:lnTo>
                  <a:lnTo>
                    <a:pt x="119191" y="119245"/>
                  </a:lnTo>
                  <a:lnTo>
                    <a:pt x="68282" y="119622"/>
                  </a:lnTo>
                  <a:lnTo>
                    <a:pt x="0" y="113584"/>
                  </a:lnTo>
                  <a:lnTo>
                    <a:pt x="4040" y="0"/>
                  </a:lnTo>
                </a:path>
              </a:pathLst>
            </a:custGeom>
            <a:solidFill>
              <a:srgbClr val="00B0F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6" name="Shape 1486">
              <a:extLst>
                <a:ext uri="{FF2B5EF4-FFF2-40B4-BE49-F238E27FC236}">
                  <a16:creationId xmlns="" xmlns:a16="http://schemas.microsoft.com/office/drawing/2014/main" id="{15D94E21-2819-465A-95A7-143AC6CE4459}"/>
                </a:ext>
              </a:extLst>
            </p:cNvPr>
            <p:cNvSpPr/>
            <p:nvPr/>
          </p:nvSpPr>
          <p:spPr>
            <a:xfrm>
              <a:off x="3638553" y="2919720"/>
              <a:ext cx="1119742" cy="44382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95" y="0"/>
                  </a:moveTo>
                  <a:lnTo>
                    <a:pt x="13913" y="1340"/>
                  </a:lnTo>
                  <a:lnTo>
                    <a:pt x="72869" y="6703"/>
                  </a:lnTo>
                  <a:lnTo>
                    <a:pt x="116695" y="6368"/>
                  </a:lnTo>
                  <a:lnTo>
                    <a:pt x="116869" y="24134"/>
                  </a:lnTo>
                  <a:lnTo>
                    <a:pt x="119826" y="61340"/>
                  </a:lnTo>
                  <a:lnTo>
                    <a:pt x="119130" y="119664"/>
                  </a:lnTo>
                  <a:lnTo>
                    <a:pt x="109565" y="109608"/>
                  </a:lnTo>
                  <a:lnTo>
                    <a:pt x="99478" y="112960"/>
                  </a:lnTo>
                  <a:lnTo>
                    <a:pt x="91826" y="117653"/>
                  </a:lnTo>
                  <a:lnTo>
                    <a:pt x="81043" y="117988"/>
                  </a:lnTo>
                  <a:lnTo>
                    <a:pt x="72869" y="108603"/>
                  </a:lnTo>
                  <a:lnTo>
                    <a:pt x="70608" y="112960"/>
                  </a:lnTo>
                  <a:lnTo>
                    <a:pt x="57913" y="102569"/>
                  </a:lnTo>
                  <a:lnTo>
                    <a:pt x="51652" y="99217"/>
                  </a:lnTo>
                  <a:lnTo>
                    <a:pt x="48521" y="93519"/>
                  </a:lnTo>
                  <a:lnTo>
                    <a:pt x="44521" y="93184"/>
                  </a:lnTo>
                  <a:lnTo>
                    <a:pt x="40521" y="86815"/>
                  </a:lnTo>
                  <a:lnTo>
                    <a:pt x="41913" y="22122"/>
                  </a:lnTo>
                  <a:lnTo>
                    <a:pt x="0" y="17094"/>
                  </a:lnTo>
                  <a:lnTo>
                    <a:pt x="695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7" name="Shape 1487">
              <a:extLst>
                <a:ext uri="{FF2B5EF4-FFF2-40B4-BE49-F238E27FC236}">
                  <a16:creationId xmlns="" xmlns:a16="http://schemas.microsoft.com/office/drawing/2014/main" id="{7AAE6E19-C587-4432-92D7-5D3B80D431BC}"/>
                </a:ext>
              </a:extLst>
            </p:cNvPr>
            <p:cNvSpPr/>
            <p:nvPr/>
          </p:nvSpPr>
          <p:spPr>
            <a:xfrm>
              <a:off x="4431313" y="1428887"/>
              <a:ext cx="843379" cy="71293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93" y="22708"/>
                  </a:moveTo>
                  <a:lnTo>
                    <a:pt x="5317" y="36458"/>
                  </a:lnTo>
                  <a:lnTo>
                    <a:pt x="6011" y="54375"/>
                  </a:lnTo>
                  <a:lnTo>
                    <a:pt x="9248" y="68750"/>
                  </a:lnTo>
                  <a:lnTo>
                    <a:pt x="4855" y="76041"/>
                  </a:lnTo>
                  <a:lnTo>
                    <a:pt x="11098" y="81458"/>
                  </a:lnTo>
                  <a:lnTo>
                    <a:pt x="10635" y="119791"/>
                  </a:lnTo>
                  <a:lnTo>
                    <a:pt x="98034" y="118125"/>
                  </a:lnTo>
                  <a:lnTo>
                    <a:pt x="96647" y="110625"/>
                  </a:lnTo>
                  <a:lnTo>
                    <a:pt x="87167" y="103958"/>
                  </a:lnTo>
                  <a:lnTo>
                    <a:pt x="82543" y="99375"/>
                  </a:lnTo>
                  <a:lnTo>
                    <a:pt x="70520" y="92708"/>
                  </a:lnTo>
                  <a:lnTo>
                    <a:pt x="71213" y="81666"/>
                  </a:lnTo>
                  <a:lnTo>
                    <a:pt x="68439" y="74375"/>
                  </a:lnTo>
                  <a:lnTo>
                    <a:pt x="78381" y="63750"/>
                  </a:lnTo>
                  <a:lnTo>
                    <a:pt x="77687" y="53125"/>
                  </a:lnTo>
                  <a:lnTo>
                    <a:pt x="93872" y="42291"/>
                  </a:lnTo>
                  <a:lnTo>
                    <a:pt x="97572" y="36041"/>
                  </a:lnTo>
                  <a:lnTo>
                    <a:pt x="119768" y="25416"/>
                  </a:lnTo>
                  <a:lnTo>
                    <a:pt x="109826" y="21666"/>
                  </a:lnTo>
                  <a:lnTo>
                    <a:pt x="101040" y="22291"/>
                  </a:lnTo>
                  <a:lnTo>
                    <a:pt x="99190" y="19375"/>
                  </a:lnTo>
                  <a:lnTo>
                    <a:pt x="83236" y="18958"/>
                  </a:lnTo>
                  <a:lnTo>
                    <a:pt x="72601" y="16250"/>
                  </a:lnTo>
                  <a:lnTo>
                    <a:pt x="50635" y="14375"/>
                  </a:lnTo>
                  <a:lnTo>
                    <a:pt x="47167" y="10625"/>
                  </a:lnTo>
                  <a:lnTo>
                    <a:pt x="38381" y="7291"/>
                  </a:lnTo>
                  <a:lnTo>
                    <a:pt x="36763" y="0"/>
                  </a:lnTo>
                  <a:lnTo>
                    <a:pt x="31213" y="0"/>
                  </a:lnTo>
                  <a:lnTo>
                    <a:pt x="31213" y="5416"/>
                  </a:lnTo>
                  <a:lnTo>
                    <a:pt x="0" y="5416"/>
                  </a:lnTo>
                  <a:lnTo>
                    <a:pt x="693" y="2270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8" name="Shape 1488">
              <a:extLst>
                <a:ext uri="{FF2B5EF4-FFF2-40B4-BE49-F238E27FC236}">
                  <a16:creationId xmlns="" xmlns:a16="http://schemas.microsoft.com/office/drawing/2014/main" id="{53DEB401-1546-4124-8057-3B7D3405B813}"/>
                </a:ext>
              </a:extLst>
            </p:cNvPr>
            <p:cNvSpPr/>
            <p:nvPr/>
          </p:nvSpPr>
          <p:spPr>
            <a:xfrm>
              <a:off x="4487669" y="2132527"/>
              <a:ext cx="775756" cy="38915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082"/>
                  </a:moveTo>
                  <a:lnTo>
                    <a:pt x="2259" y="17961"/>
                  </a:lnTo>
                  <a:lnTo>
                    <a:pt x="1004" y="25222"/>
                  </a:lnTo>
                  <a:lnTo>
                    <a:pt x="2259" y="41656"/>
                  </a:lnTo>
                  <a:lnTo>
                    <a:pt x="7782" y="64968"/>
                  </a:lnTo>
                  <a:lnTo>
                    <a:pt x="8033" y="72229"/>
                  </a:lnTo>
                  <a:lnTo>
                    <a:pt x="11799" y="83312"/>
                  </a:lnTo>
                  <a:lnTo>
                    <a:pt x="13556" y="101273"/>
                  </a:lnTo>
                  <a:lnTo>
                    <a:pt x="12552" y="107006"/>
                  </a:lnTo>
                  <a:lnTo>
                    <a:pt x="14811" y="113121"/>
                  </a:lnTo>
                  <a:lnTo>
                    <a:pt x="92133" y="110445"/>
                  </a:lnTo>
                  <a:lnTo>
                    <a:pt x="97907" y="119617"/>
                  </a:lnTo>
                  <a:lnTo>
                    <a:pt x="105941" y="92101"/>
                  </a:lnTo>
                  <a:lnTo>
                    <a:pt x="103430" y="81783"/>
                  </a:lnTo>
                  <a:lnTo>
                    <a:pt x="116736" y="65732"/>
                  </a:lnTo>
                  <a:lnTo>
                    <a:pt x="119748" y="54267"/>
                  </a:lnTo>
                  <a:lnTo>
                    <a:pt x="109958" y="37070"/>
                  </a:lnTo>
                  <a:lnTo>
                    <a:pt x="99665" y="19108"/>
                  </a:lnTo>
                  <a:lnTo>
                    <a:pt x="97907" y="0"/>
                  </a:lnTo>
                  <a:lnTo>
                    <a:pt x="2510" y="2675"/>
                  </a:lnTo>
                  <a:lnTo>
                    <a:pt x="0" y="2292"/>
                  </a:lnTo>
                  <a:lnTo>
                    <a:pt x="0" y="1108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9" name="Shape 1489">
              <a:extLst>
                <a:ext uri="{FF2B5EF4-FFF2-40B4-BE49-F238E27FC236}">
                  <a16:creationId xmlns="" xmlns:a16="http://schemas.microsoft.com/office/drawing/2014/main" id="{4E4A8E2E-A489-46D3-9CB9-048D608D0D2F}"/>
                </a:ext>
              </a:extLst>
            </p:cNvPr>
            <p:cNvSpPr/>
            <p:nvPr/>
          </p:nvSpPr>
          <p:spPr>
            <a:xfrm>
              <a:off x="4557989" y="2470761"/>
              <a:ext cx="883816" cy="5759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6992" y="17478"/>
                  </a:moveTo>
                  <a:lnTo>
                    <a:pt x="10601" y="20869"/>
                  </a:lnTo>
                  <a:lnTo>
                    <a:pt x="12857" y="20086"/>
                  </a:lnTo>
                  <a:lnTo>
                    <a:pt x="15338" y="24000"/>
                  </a:lnTo>
                  <a:lnTo>
                    <a:pt x="13308" y="24000"/>
                  </a:lnTo>
                  <a:lnTo>
                    <a:pt x="11052" y="29478"/>
                  </a:lnTo>
                  <a:lnTo>
                    <a:pt x="16240" y="38347"/>
                  </a:lnTo>
                  <a:lnTo>
                    <a:pt x="20300" y="39913"/>
                  </a:lnTo>
                  <a:lnTo>
                    <a:pt x="19849" y="95739"/>
                  </a:lnTo>
                  <a:lnTo>
                    <a:pt x="20075" y="109304"/>
                  </a:lnTo>
                  <a:lnTo>
                    <a:pt x="100150" y="106173"/>
                  </a:lnTo>
                  <a:lnTo>
                    <a:pt x="100827" y="114521"/>
                  </a:lnTo>
                  <a:lnTo>
                    <a:pt x="97669" y="119739"/>
                  </a:lnTo>
                  <a:lnTo>
                    <a:pt x="109849" y="118956"/>
                  </a:lnTo>
                  <a:lnTo>
                    <a:pt x="111879" y="114521"/>
                  </a:lnTo>
                  <a:lnTo>
                    <a:pt x="111879" y="109304"/>
                  </a:lnTo>
                  <a:lnTo>
                    <a:pt x="114812" y="105391"/>
                  </a:lnTo>
                  <a:lnTo>
                    <a:pt x="115714" y="101739"/>
                  </a:lnTo>
                  <a:lnTo>
                    <a:pt x="118872" y="100956"/>
                  </a:lnTo>
                  <a:lnTo>
                    <a:pt x="119774" y="93130"/>
                  </a:lnTo>
                  <a:lnTo>
                    <a:pt x="115488" y="91826"/>
                  </a:lnTo>
                  <a:lnTo>
                    <a:pt x="112556" y="85826"/>
                  </a:lnTo>
                  <a:lnTo>
                    <a:pt x="108045" y="71739"/>
                  </a:lnTo>
                  <a:lnTo>
                    <a:pt x="103308" y="69391"/>
                  </a:lnTo>
                  <a:lnTo>
                    <a:pt x="97443" y="64173"/>
                  </a:lnTo>
                  <a:lnTo>
                    <a:pt x="95413" y="56608"/>
                  </a:lnTo>
                  <a:lnTo>
                    <a:pt x="98796" y="45130"/>
                  </a:lnTo>
                  <a:lnTo>
                    <a:pt x="96090" y="42782"/>
                  </a:lnTo>
                  <a:lnTo>
                    <a:pt x="88872" y="43043"/>
                  </a:lnTo>
                  <a:lnTo>
                    <a:pt x="87744" y="36000"/>
                  </a:lnTo>
                  <a:lnTo>
                    <a:pt x="76240" y="22173"/>
                  </a:lnTo>
                  <a:lnTo>
                    <a:pt x="73308" y="10695"/>
                  </a:lnTo>
                  <a:lnTo>
                    <a:pt x="74661" y="6260"/>
                  </a:lnTo>
                  <a:lnTo>
                    <a:pt x="69473" y="0"/>
                  </a:lnTo>
                  <a:lnTo>
                    <a:pt x="0" y="1826"/>
                  </a:lnTo>
                  <a:lnTo>
                    <a:pt x="6992" y="17478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0" name="Shape 1490">
              <a:extLst>
                <a:ext uri="{FF2B5EF4-FFF2-40B4-BE49-F238E27FC236}">
                  <a16:creationId xmlns="" xmlns:a16="http://schemas.microsoft.com/office/drawing/2014/main" id="{2B2B54F8-CBBC-4A2B-B6D6-E1204824F08A}"/>
                </a:ext>
              </a:extLst>
            </p:cNvPr>
            <p:cNvSpPr/>
            <p:nvPr/>
          </p:nvSpPr>
          <p:spPr>
            <a:xfrm>
              <a:off x="4730006" y="2964276"/>
              <a:ext cx="655564" cy="47622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752" y="40666"/>
                  </a:moveTo>
                  <a:lnTo>
                    <a:pt x="3564" y="98666"/>
                  </a:lnTo>
                  <a:lnTo>
                    <a:pt x="6237" y="102000"/>
                  </a:lnTo>
                  <a:lnTo>
                    <a:pt x="14851" y="102000"/>
                  </a:lnTo>
                  <a:lnTo>
                    <a:pt x="15148" y="119666"/>
                  </a:lnTo>
                  <a:lnTo>
                    <a:pt x="86435" y="118333"/>
                  </a:lnTo>
                  <a:lnTo>
                    <a:pt x="84950" y="100333"/>
                  </a:lnTo>
                  <a:lnTo>
                    <a:pt x="90891" y="80333"/>
                  </a:lnTo>
                  <a:lnTo>
                    <a:pt x="99801" y="67000"/>
                  </a:lnTo>
                  <a:lnTo>
                    <a:pt x="99207" y="63000"/>
                  </a:lnTo>
                  <a:lnTo>
                    <a:pt x="105742" y="50333"/>
                  </a:lnTo>
                  <a:lnTo>
                    <a:pt x="109306" y="37000"/>
                  </a:lnTo>
                  <a:lnTo>
                    <a:pt x="108118" y="36000"/>
                  </a:lnTo>
                  <a:lnTo>
                    <a:pt x="114059" y="30666"/>
                  </a:lnTo>
                  <a:lnTo>
                    <a:pt x="119702" y="18666"/>
                  </a:lnTo>
                  <a:lnTo>
                    <a:pt x="117623" y="16000"/>
                  </a:lnTo>
                  <a:lnTo>
                    <a:pt x="101584" y="17000"/>
                  </a:lnTo>
                  <a:lnTo>
                    <a:pt x="105742" y="10333"/>
                  </a:lnTo>
                  <a:lnTo>
                    <a:pt x="104851" y="0"/>
                  </a:lnTo>
                  <a:lnTo>
                    <a:pt x="0" y="3666"/>
                  </a:lnTo>
                  <a:lnTo>
                    <a:pt x="4752" y="40666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1" name="Shape 1491">
              <a:extLst>
                <a:ext uri="{FF2B5EF4-FFF2-40B4-BE49-F238E27FC236}">
                  <a16:creationId xmlns="" xmlns:a16="http://schemas.microsoft.com/office/drawing/2014/main" id="{EF750F19-409B-4182-9241-E792CAA08783}"/>
                </a:ext>
              </a:extLst>
            </p:cNvPr>
            <p:cNvSpPr/>
            <p:nvPr/>
          </p:nvSpPr>
          <p:spPr>
            <a:xfrm>
              <a:off x="4814541" y="3436682"/>
              <a:ext cx="740285" cy="48580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916"/>
                  </a:moveTo>
                  <a:lnTo>
                    <a:pt x="1315" y="33282"/>
                  </a:lnTo>
                  <a:lnTo>
                    <a:pt x="12105" y="56488"/>
                  </a:lnTo>
                  <a:lnTo>
                    <a:pt x="8157" y="75419"/>
                  </a:lnTo>
                  <a:lnTo>
                    <a:pt x="8947" y="90992"/>
                  </a:lnTo>
                  <a:lnTo>
                    <a:pt x="3947" y="98625"/>
                  </a:lnTo>
                  <a:lnTo>
                    <a:pt x="6052" y="101068"/>
                  </a:lnTo>
                  <a:lnTo>
                    <a:pt x="21842" y="98931"/>
                  </a:lnTo>
                  <a:lnTo>
                    <a:pt x="41842" y="105038"/>
                  </a:lnTo>
                  <a:lnTo>
                    <a:pt x="47894" y="98931"/>
                  </a:lnTo>
                  <a:lnTo>
                    <a:pt x="67105" y="108396"/>
                  </a:lnTo>
                  <a:lnTo>
                    <a:pt x="68684" y="113587"/>
                  </a:lnTo>
                  <a:lnTo>
                    <a:pt x="76315" y="117862"/>
                  </a:lnTo>
                  <a:lnTo>
                    <a:pt x="80000" y="112977"/>
                  </a:lnTo>
                  <a:lnTo>
                    <a:pt x="89473" y="116946"/>
                  </a:lnTo>
                  <a:lnTo>
                    <a:pt x="94999" y="113587"/>
                  </a:lnTo>
                  <a:lnTo>
                    <a:pt x="93947" y="106564"/>
                  </a:lnTo>
                  <a:lnTo>
                    <a:pt x="109473" y="112977"/>
                  </a:lnTo>
                  <a:lnTo>
                    <a:pt x="108947" y="119694"/>
                  </a:lnTo>
                  <a:lnTo>
                    <a:pt x="119736" y="110839"/>
                  </a:lnTo>
                  <a:lnTo>
                    <a:pt x="109999" y="109618"/>
                  </a:lnTo>
                  <a:lnTo>
                    <a:pt x="102894" y="100458"/>
                  </a:lnTo>
                  <a:lnTo>
                    <a:pt x="111842" y="89770"/>
                  </a:lnTo>
                  <a:lnTo>
                    <a:pt x="111842" y="83053"/>
                  </a:lnTo>
                  <a:lnTo>
                    <a:pt x="101842" y="92519"/>
                  </a:lnTo>
                  <a:lnTo>
                    <a:pt x="97105" y="89770"/>
                  </a:lnTo>
                  <a:lnTo>
                    <a:pt x="101578" y="84274"/>
                  </a:lnTo>
                  <a:lnTo>
                    <a:pt x="90526" y="87938"/>
                  </a:lnTo>
                  <a:lnTo>
                    <a:pt x="83421" y="84580"/>
                  </a:lnTo>
                  <a:lnTo>
                    <a:pt x="85263" y="78778"/>
                  </a:lnTo>
                  <a:lnTo>
                    <a:pt x="103684" y="83053"/>
                  </a:lnTo>
                  <a:lnTo>
                    <a:pt x="96315" y="68702"/>
                  </a:lnTo>
                  <a:lnTo>
                    <a:pt x="97631" y="58320"/>
                  </a:lnTo>
                  <a:lnTo>
                    <a:pt x="55789" y="60458"/>
                  </a:lnTo>
                  <a:lnTo>
                    <a:pt x="60263" y="38473"/>
                  </a:lnTo>
                  <a:lnTo>
                    <a:pt x="67894" y="26870"/>
                  </a:lnTo>
                  <a:lnTo>
                    <a:pt x="65526" y="23816"/>
                  </a:lnTo>
                  <a:lnTo>
                    <a:pt x="62631" y="0"/>
                  </a:lnTo>
                  <a:lnTo>
                    <a:pt x="0" y="916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2" name="Shape 1492">
              <a:extLst>
                <a:ext uri="{FF2B5EF4-FFF2-40B4-BE49-F238E27FC236}">
                  <a16:creationId xmlns="" xmlns:a16="http://schemas.microsoft.com/office/drawing/2014/main" id="{07B6A394-8916-45E4-83F9-51315B84DF26}"/>
                </a:ext>
              </a:extLst>
            </p:cNvPr>
            <p:cNvSpPr/>
            <p:nvPr/>
          </p:nvSpPr>
          <p:spPr>
            <a:xfrm>
              <a:off x="5190256" y="1627316"/>
              <a:ext cx="738243" cy="28714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2989" y="78103"/>
                  </a:moveTo>
                  <a:lnTo>
                    <a:pt x="44835" y="85344"/>
                  </a:lnTo>
                  <a:lnTo>
                    <a:pt x="48791" y="87931"/>
                  </a:lnTo>
                  <a:lnTo>
                    <a:pt x="54593" y="119482"/>
                  </a:lnTo>
                  <a:lnTo>
                    <a:pt x="65406" y="76034"/>
                  </a:lnTo>
                  <a:lnTo>
                    <a:pt x="70945" y="77586"/>
                  </a:lnTo>
                  <a:lnTo>
                    <a:pt x="77538" y="71379"/>
                  </a:lnTo>
                  <a:lnTo>
                    <a:pt x="89142" y="71379"/>
                  </a:lnTo>
                  <a:lnTo>
                    <a:pt x="93098" y="60517"/>
                  </a:lnTo>
                  <a:lnTo>
                    <a:pt x="115252" y="62068"/>
                  </a:lnTo>
                  <a:lnTo>
                    <a:pt x="119736" y="55344"/>
                  </a:lnTo>
                  <a:lnTo>
                    <a:pt x="112615" y="38793"/>
                  </a:lnTo>
                  <a:lnTo>
                    <a:pt x="98637" y="39310"/>
                  </a:lnTo>
                  <a:lnTo>
                    <a:pt x="87824" y="36724"/>
                  </a:lnTo>
                  <a:lnTo>
                    <a:pt x="73846" y="36724"/>
                  </a:lnTo>
                  <a:lnTo>
                    <a:pt x="69362" y="50172"/>
                  </a:lnTo>
                  <a:lnTo>
                    <a:pt x="62241" y="42413"/>
                  </a:lnTo>
                  <a:lnTo>
                    <a:pt x="54857" y="43448"/>
                  </a:lnTo>
                  <a:lnTo>
                    <a:pt x="52219" y="29482"/>
                  </a:lnTo>
                  <a:lnTo>
                    <a:pt x="36659" y="26896"/>
                  </a:lnTo>
                  <a:lnTo>
                    <a:pt x="34813" y="21724"/>
                  </a:lnTo>
                  <a:lnTo>
                    <a:pt x="41670" y="6724"/>
                  </a:lnTo>
                  <a:lnTo>
                    <a:pt x="47472" y="5172"/>
                  </a:lnTo>
                  <a:lnTo>
                    <a:pt x="41670" y="0"/>
                  </a:lnTo>
                  <a:lnTo>
                    <a:pt x="33230" y="4137"/>
                  </a:lnTo>
                  <a:lnTo>
                    <a:pt x="18461" y="34137"/>
                  </a:lnTo>
                  <a:lnTo>
                    <a:pt x="11076" y="36206"/>
                  </a:lnTo>
                  <a:lnTo>
                    <a:pt x="0" y="51206"/>
                  </a:lnTo>
                  <a:lnTo>
                    <a:pt x="42989" y="78103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3" name="Shape 1493">
              <a:extLst>
                <a:ext uri="{FF2B5EF4-FFF2-40B4-BE49-F238E27FC236}">
                  <a16:creationId xmlns="" xmlns:a16="http://schemas.microsoft.com/office/drawing/2014/main" id="{F9BC0BF9-B005-495F-8B66-6BC0C2774791}"/>
                </a:ext>
              </a:extLst>
            </p:cNvPr>
            <p:cNvSpPr/>
            <p:nvPr/>
          </p:nvSpPr>
          <p:spPr>
            <a:xfrm>
              <a:off x="5667415" y="1804858"/>
              <a:ext cx="501689" cy="51567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3592" y="99568"/>
                  </a:moveTo>
                  <a:lnTo>
                    <a:pt x="11262" y="79712"/>
                  </a:lnTo>
                  <a:lnTo>
                    <a:pt x="1553" y="64460"/>
                  </a:lnTo>
                  <a:lnTo>
                    <a:pt x="6213" y="34244"/>
                  </a:lnTo>
                  <a:lnTo>
                    <a:pt x="22912" y="18129"/>
                  </a:lnTo>
                  <a:lnTo>
                    <a:pt x="22135" y="30215"/>
                  </a:lnTo>
                  <a:lnTo>
                    <a:pt x="27572" y="27625"/>
                  </a:lnTo>
                  <a:lnTo>
                    <a:pt x="27184" y="17841"/>
                  </a:lnTo>
                  <a:lnTo>
                    <a:pt x="33786" y="12374"/>
                  </a:lnTo>
                  <a:lnTo>
                    <a:pt x="36116" y="1438"/>
                  </a:lnTo>
                  <a:lnTo>
                    <a:pt x="41941" y="0"/>
                  </a:lnTo>
                  <a:lnTo>
                    <a:pt x="78058" y="9496"/>
                  </a:lnTo>
                  <a:lnTo>
                    <a:pt x="81165" y="17266"/>
                  </a:lnTo>
                  <a:lnTo>
                    <a:pt x="86213" y="24460"/>
                  </a:lnTo>
                  <a:lnTo>
                    <a:pt x="87378" y="37697"/>
                  </a:lnTo>
                  <a:lnTo>
                    <a:pt x="74563" y="48633"/>
                  </a:lnTo>
                  <a:lnTo>
                    <a:pt x="74563" y="57266"/>
                  </a:lnTo>
                  <a:lnTo>
                    <a:pt x="81165" y="60431"/>
                  </a:lnTo>
                  <a:lnTo>
                    <a:pt x="91262" y="48633"/>
                  </a:lnTo>
                  <a:lnTo>
                    <a:pt x="100582" y="44316"/>
                  </a:lnTo>
                  <a:lnTo>
                    <a:pt x="107184" y="46906"/>
                  </a:lnTo>
                  <a:lnTo>
                    <a:pt x="119611" y="73381"/>
                  </a:lnTo>
                  <a:lnTo>
                    <a:pt x="110679" y="84604"/>
                  </a:lnTo>
                  <a:lnTo>
                    <a:pt x="109126" y="92661"/>
                  </a:lnTo>
                  <a:lnTo>
                    <a:pt x="104077" y="95251"/>
                  </a:lnTo>
                  <a:lnTo>
                    <a:pt x="103689" y="103021"/>
                  </a:lnTo>
                  <a:lnTo>
                    <a:pt x="97475" y="112230"/>
                  </a:lnTo>
                  <a:lnTo>
                    <a:pt x="58252" y="116546"/>
                  </a:lnTo>
                  <a:lnTo>
                    <a:pt x="57087" y="114820"/>
                  </a:lnTo>
                  <a:lnTo>
                    <a:pt x="0" y="119712"/>
                  </a:lnTo>
                  <a:lnTo>
                    <a:pt x="13592" y="9956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4" name="Shape 1494">
              <a:extLst>
                <a:ext uri="{FF2B5EF4-FFF2-40B4-BE49-F238E27FC236}">
                  <a16:creationId xmlns="" xmlns:a16="http://schemas.microsoft.com/office/drawing/2014/main" id="{3F643C30-31DF-4BCD-94A3-3BC883F8535F}"/>
                </a:ext>
              </a:extLst>
            </p:cNvPr>
            <p:cNvSpPr/>
            <p:nvPr/>
          </p:nvSpPr>
          <p:spPr>
            <a:xfrm>
              <a:off x="4912228" y="1706948"/>
              <a:ext cx="689504" cy="54695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396" y="45339"/>
                  </a:moveTo>
                  <a:lnTo>
                    <a:pt x="2547" y="59728"/>
                  </a:lnTo>
                  <a:lnTo>
                    <a:pt x="17264" y="68687"/>
                  </a:lnTo>
                  <a:lnTo>
                    <a:pt x="22924" y="74660"/>
                  </a:lnTo>
                  <a:lnTo>
                    <a:pt x="34528" y="83348"/>
                  </a:lnTo>
                  <a:lnTo>
                    <a:pt x="36226" y="93122"/>
                  </a:lnTo>
                  <a:lnTo>
                    <a:pt x="38490" y="106696"/>
                  </a:lnTo>
                  <a:lnTo>
                    <a:pt x="49811" y="119728"/>
                  </a:lnTo>
                  <a:lnTo>
                    <a:pt x="108962" y="115656"/>
                  </a:lnTo>
                  <a:lnTo>
                    <a:pt x="105566" y="97466"/>
                  </a:lnTo>
                  <a:lnTo>
                    <a:pt x="111226" y="69502"/>
                  </a:lnTo>
                  <a:lnTo>
                    <a:pt x="110660" y="61900"/>
                  </a:lnTo>
                  <a:lnTo>
                    <a:pt x="119716" y="39909"/>
                  </a:lnTo>
                  <a:lnTo>
                    <a:pt x="117169" y="39095"/>
                  </a:lnTo>
                  <a:lnTo>
                    <a:pt x="111792" y="51583"/>
                  </a:lnTo>
                  <a:lnTo>
                    <a:pt x="106981" y="52398"/>
                  </a:lnTo>
                  <a:lnTo>
                    <a:pt x="105000" y="57828"/>
                  </a:lnTo>
                  <a:lnTo>
                    <a:pt x="99905" y="61357"/>
                  </a:lnTo>
                  <a:lnTo>
                    <a:pt x="103584" y="49683"/>
                  </a:lnTo>
                  <a:lnTo>
                    <a:pt x="106981" y="45339"/>
                  </a:lnTo>
                  <a:lnTo>
                    <a:pt x="100754" y="28778"/>
                  </a:lnTo>
                  <a:lnTo>
                    <a:pt x="96509" y="27420"/>
                  </a:lnTo>
                  <a:lnTo>
                    <a:pt x="94528" y="23619"/>
                  </a:lnTo>
                  <a:lnTo>
                    <a:pt x="48113" y="9502"/>
                  </a:lnTo>
                  <a:lnTo>
                    <a:pt x="42735" y="7058"/>
                  </a:lnTo>
                  <a:lnTo>
                    <a:pt x="39339" y="9502"/>
                  </a:lnTo>
                  <a:lnTo>
                    <a:pt x="38207" y="8959"/>
                  </a:lnTo>
                  <a:lnTo>
                    <a:pt x="39905" y="3800"/>
                  </a:lnTo>
                  <a:lnTo>
                    <a:pt x="41037" y="542"/>
                  </a:lnTo>
                  <a:lnTo>
                    <a:pt x="39622" y="0"/>
                  </a:lnTo>
                  <a:lnTo>
                    <a:pt x="20377" y="7601"/>
                  </a:lnTo>
                  <a:lnTo>
                    <a:pt x="18396" y="7601"/>
                  </a:lnTo>
                  <a:lnTo>
                    <a:pt x="14716" y="6244"/>
                  </a:lnTo>
                  <a:lnTo>
                    <a:pt x="11320" y="8416"/>
                  </a:lnTo>
                  <a:lnTo>
                    <a:pt x="11886" y="21990"/>
                  </a:lnTo>
                  <a:lnTo>
                    <a:pt x="0" y="36108"/>
                  </a:lnTo>
                  <a:lnTo>
                    <a:pt x="3396" y="4533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5" name="Shape 1495">
              <a:extLst>
                <a:ext uri="{FF2B5EF4-FFF2-40B4-BE49-F238E27FC236}">
                  <a16:creationId xmlns="" xmlns:a16="http://schemas.microsoft.com/office/drawing/2014/main" id="{A26A2BBD-5FEE-48DB-8CB6-585F71DB7215}"/>
                </a:ext>
              </a:extLst>
            </p:cNvPr>
            <p:cNvSpPr/>
            <p:nvPr/>
          </p:nvSpPr>
          <p:spPr>
            <a:xfrm>
              <a:off x="5087807" y="2235660"/>
              <a:ext cx="520318" cy="69574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910" y="49110"/>
                  </a:moveTo>
                  <a:lnTo>
                    <a:pt x="14522" y="33950"/>
                  </a:lnTo>
                  <a:lnTo>
                    <a:pt x="10318" y="27971"/>
                  </a:lnTo>
                  <a:lnTo>
                    <a:pt x="30955" y="19003"/>
                  </a:lnTo>
                  <a:lnTo>
                    <a:pt x="35159" y="12384"/>
                  </a:lnTo>
                  <a:lnTo>
                    <a:pt x="20254" y="2989"/>
                  </a:lnTo>
                  <a:lnTo>
                    <a:pt x="100127" y="0"/>
                  </a:lnTo>
                  <a:lnTo>
                    <a:pt x="102038" y="7046"/>
                  </a:lnTo>
                  <a:lnTo>
                    <a:pt x="110445" y="16014"/>
                  </a:lnTo>
                  <a:lnTo>
                    <a:pt x="117324" y="61708"/>
                  </a:lnTo>
                  <a:lnTo>
                    <a:pt x="115796" y="71103"/>
                  </a:lnTo>
                  <a:lnTo>
                    <a:pt x="119617" y="76654"/>
                  </a:lnTo>
                  <a:lnTo>
                    <a:pt x="114649" y="86903"/>
                  </a:lnTo>
                  <a:lnTo>
                    <a:pt x="108535" y="91601"/>
                  </a:lnTo>
                  <a:lnTo>
                    <a:pt x="105477" y="98861"/>
                  </a:lnTo>
                  <a:lnTo>
                    <a:pt x="108917" y="101209"/>
                  </a:lnTo>
                  <a:lnTo>
                    <a:pt x="105859" y="105480"/>
                  </a:lnTo>
                  <a:lnTo>
                    <a:pt x="107388" y="107188"/>
                  </a:lnTo>
                  <a:lnTo>
                    <a:pt x="97834" y="109323"/>
                  </a:lnTo>
                  <a:lnTo>
                    <a:pt x="95923" y="116797"/>
                  </a:lnTo>
                  <a:lnTo>
                    <a:pt x="82165" y="114448"/>
                  </a:lnTo>
                  <a:lnTo>
                    <a:pt x="75286" y="119786"/>
                  </a:lnTo>
                  <a:lnTo>
                    <a:pt x="71082" y="119359"/>
                  </a:lnTo>
                  <a:lnTo>
                    <a:pt x="66114" y="114448"/>
                  </a:lnTo>
                  <a:lnTo>
                    <a:pt x="58853" y="102704"/>
                  </a:lnTo>
                  <a:lnTo>
                    <a:pt x="40891" y="96512"/>
                  </a:lnTo>
                  <a:lnTo>
                    <a:pt x="37452" y="90533"/>
                  </a:lnTo>
                  <a:lnTo>
                    <a:pt x="42802" y="81138"/>
                  </a:lnTo>
                  <a:lnTo>
                    <a:pt x="38216" y="79217"/>
                  </a:lnTo>
                  <a:lnTo>
                    <a:pt x="25987" y="79430"/>
                  </a:lnTo>
                  <a:lnTo>
                    <a:pt x="24076" y="73451"/>
                  </a:lnTo>
                  <a:lnTo>
                    <a:pt x="4585" y="62135"/>
                  </a:lnTo>
                  <a:lnTo>
                    <a:pt x="0" y="52740"/>
                  </a:lnTo>
                  <a:lnTo>
                    <a:pt x="1910" y="4911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6" name="Shape 1496">
              <a:extLst>
                <a:ext uri="{FF2B5EF4-FFF2-40B4-BE49-F238E27FC236}">
                  <a16:creationId xmlns="" xmlns:a16="http://schemas.microsoft.com/office/drawing/2014/main" id="{980B303D-735F-416B-911F-15748EC31D5F}"/>
                </a:ext>
              </a:extLst>
            </p:cNvPr>
            <p:cNvSpPr/>
            <p:nvPr/>
          </p:nvSpPr>
          <p:spPr>
            <a:xfrm>
              <a:off x="5552690" y="2298320"/>
              <a:ext cx="401914" cy="52356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870" y="119716"/>
                  </a:moveTo>
                  <a:lnTo>
                    <a:pt x="6774" y="116312"/>
                  </a:lnTo>
                  <a:lnTo>
                    <a:pt x="30483" y="115460"/>
                  </a:lnTo>
                  <a:lnTo>
                    <a:pt x="48870" y="111773"/>
                  </a:lnTo>
                  <a:lnTo>
                    <a:pt x="66774" y="104680"/>
                  </a:lnTo>
                  <a:lnTo>
                    <a:pt x="82258" y="104680"/>
                  </a:lnTo>
                  <a:lnTo>
                    <a:pt x="100161" y="87375"/>
                  </a:lnTo>
                  <a:lnTo>
                    <a:pt x="105483" y="88226"/>
                  </a:lnTo>
                  <a:lnTo>
                    <a:pt x="119516" y="82553"/>
                  </a:lnTo>
                  <a:lnTo>
                    <a:pt x="115645" y="78014"/>
                  </a:lnTo>
                  <a:lnTo>
                    <a:pt x="117096" y="75460"/>
                  </a:lnTo>
                  <a:lnTo>
                    <a:pt x="104032" y="1418"/>
                  </a:lnTo>
                  <a:lnTo>
                    <a:pt x="102580" y="0"/>
                  </a:lnTo>
                  <a:lnTo>
                    <a:pt x="31451" y="4539"/>
                  </a:lnTo>
                  <a:lnTo>
                    <a:pt x="17903" y="8794"/>
                  </a:lnTo>
                  <a:lnTo>
                    <a:pt x="6290" y="6808"/>
                  </a:lnTo>
                  <a:lnTo>
                    <a:pt x="14516" y="67234"/>
                  </a:lnTo>
                  <a:lnTo>
                    <a:pt x="12580" y="79716"/>
                  </a:lnTo>
                  <a:lnTo>
                    <a:pt x="17419" y="87375"/>
                  </a:lnTo>
                  <a:lnTo>
                    <a:pt x="11612" y="100992"/>
                  </a:lnTo>
                  <a:lnTo>
                    <a:pt x="3870" y="107234"/>
                  </a:lnTo>
                  <a:lnTo>
                    <a:pt x="0" y="116879"/>
                  </a:lnTo>
                  <a:lnTo>
                    <a:pt x="3870" y="119716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7" name="Shape 1497">
              <a:extLst>
                <a:ext uri="{FF2B5EF4-FFF2-40B4-BE49-F238E27FC236}">
                  <a16:creationId xmlns="" xmlns:a16="http://schemas.microsoft.com/office/drawing/2014/main" id="{ED1A0915-2AF6-41D1-8DA8-047DEBEBBE79}"/>
                </a:ext>
              </a:extLst>
            </p:cNvPr>
            <p:cNvSpPr/>
            <p:nvPr/>
          </p:nvSpPr>
          <p:spPr>
            <a:xfrm>
              <a:off x="5393076" y="2625993"/>
              <a:ext cx="951302" cy="36548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27" y="113491"/>
                  </a:moveTo>
                  <a:lnTo>
                    <a:pt x="3517" y="112677"/>
                  </a:lnTo>
                  <a:lnTo>
                    <a:pt x="4344" y="100067"/>
                  </a:lnTo>
                  <a:lnTo>
                    <a:pt x="2482" y="99254"/>
                  </a:lnTo>
                  <a:lnTo>
                    <a:pt x="6413" y="89084"/>
                  </a:lnTo>
                  <a:lnTo>
                    <a:pt x="13862" y="93966"/>
                  </a:lnTo>
                  <a:lnTo>
                    <a:pt x="14896" y="79322"/>
                  </a:lnTo>
                  <a:lnTo>
                    <a:pt x="20068" y="75661"/>
                  </a:lnTo>
                  <a:lnTo>
                    <a:pt x="19241" y="72406"/>
                  </a:lnTo>
                  <a:lnTo>
                    <a:pt x="21931" y="58983"/>
                  </a:lnTo>
                  <a:lnTo>
                    <a:pt x="32068" y="57762"/>
                  </a:lnTo>
                  <a:lnTo>
                    <a:pt x="39931" y="52474"/>
                  </a:lnTo>
                  <a:lnTo>
                    <a:pt x="45103" y="45966"/>
                  </a:lnTo>
                  <a:lnTo>
                    <a:pt x="47793" y="42305"/>
                  </a:lnTo>
                  <a:lnTo>
                    <a:pt x="54413" y="42305"/>
                  </a:lnTo>
                  <a:lnTo>
                    <a:pt x="62068" y="17491"/>
                  </a:lnTo>
                  <a:lnTo>
                    <a:pt x="64344" y="19118"/>
                  </a:lnTo>
                  <a:lnTo>
                    <a:pt x="70344" y="10983"/>
                  </a:lnTo>
                  <a:lnTo>
                    <a:pt x="68689" y="4067"/>
                  </a:lnTo>
                  <a:lnTo>
                    <a:pt x="69517" y="406"/>
                  </a:lnTo>
                  <a:lnTo>
                    <a:pt x="74482" y="0"/>
                  </a:lnTo>
                  <a:lnTo>
                    <a:pt x="78000" y="2440"/>
                  </a:lnTo>
                  <a:lnTo>
                    <a:pt x="88344" y="14644"/>
                  </a:lnTo>
                  <a:lnTo>
                    <a:pt x="95793" y="13830"/>
                  </a:lnTo>
                  <a:lnTo>
                    <a:pt x="99310" y="9355"/>
                  </a:lnTo>
                  <a:lnTo>
                    <a:pt x="107379" y="19525"/>
                  </a:lnTo>
                  <a:lnTo>
                    <a:pt x="110068" y="39050"/>
                  </a:lnTo>
                  <a:lnTo>
                    <a:pt x="119793" y="53288"/>
                  </a:lnTo>
                  <a:lnTo>
                    <a:pt x="115034" y="63457"/>
                  </a:lnTo>
                  <a:lnTo>
                    <a:pt x="106758" y="79322"/>
                  </a:lnTo>
                  <a:lnTo>
                    <a:pt x="106758" y="82576"/>
                  </a:lnTo>
                  <a:lnTo>
                    <a:pt x="94965" y="98033"/>
                  </a:lnTo>
                  <a:lnTo>
                    <a:pt x="28758" y="110237"/>
                  </a:lnTo>
                  <a:lnTo>
                    <a:pt x="21724" y="109830"/>
                  </a:lnTo>
                  <a:lnTo>
                    <a:pt x="21931" y="116338"/>
                  </a:lnTo>
                  <a:lnTo>
                    <a:pt x="0" y="119593"/>
                  </a:lnTo>
                  <a:lnTo>
                    <a:pt x="827" y="113491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8" name="Shape 1498">
              <a:extLst>
                <a:ext uri="{FF2B5EF4-FFF2-40B4-BE49-F238E27FC236}">
                  <a16:creationId xmlns="" xmlns:a16="http://schemas.microsoft.com/office/drawing/2014/main" id="{0782651E-1025-4E2D-923C-47295CC330F0}"/>
                </a:ext>
              </a:extLst>
            </p:cNvPr>
            <p:cNvSpPr/>
            <p:nvPr/>
          </p:nvSpPr>
          <p:spPr>
            <a:xfrm>
              <a:off x="5296546" y="2900139"/>
              <a:ext cx="1106474" cy="2831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938" y="98515"/>
                  </a:moveTo>
                  <a:lnTo>
                    <a:pt x="1233" y="96943"/>
                  </a:lnTo>
                  <a:lnTo>
                    <a:pt x="4757" y="88558"/>
                  </a:lnTo>
                  <a:lnTo>
                    <a:pt x="8105" y="69694"/>
                  </a:lnTo>
                  <a:lnTo>
                    <a:pt x="6872" y="65502"/>
                  </a:lnTo>
                  <a:lnTo>
                    <a:pt x="8458" y="56593"/>
                  </a:lnTo>
                  <a:lnTo>
                    <a:pt x="8634" y="46113"/>
                  </a:lnTo>
                  <a:lnTo>
                    <a:pt x="10925" y="38253"/>
                  </a:lnTo>
                  <a:lnTo>
                    <a:pt x="29779" y="34585"/>
                  </a:lnTo>
                  <a:lnTo>
                    <a:pt x="29427" y="25676"/>
                  </a:lnTo>
                  <a:lnTo>
                    <a:pt x="35418" y="26724"/>
                  </a:lnTo>
                  <a:lnTo>
                    <a:pt x="91806" y="10480"/>
                  </a:lnTo>
                  <a:lnTo>
                    <a:pt x="119823" y="0"/>
                  </a:lnTo>
                  <a:lnTo>
                    <a:pt x="114713" y="28296"/>
                  </a:lnTo>
                  <a:lnTo>
                    <a:pt x="106960" y="33013"/>
                  </a:lnTo>
                  <a:lnTo>
                    <a:pt x="103612" y="47685"/>
                  </a:lnTo>
                  <a:lnTo>
                    <a:pt x="89867" y="71790"/>
                  </a:lnTo>
                  <a:lnTo>
                    <a:pt x="88986" y="81222"/>
                  </a:lnTo>
                  <a:lnTo>
                    <a:pt x="85462" y="86462"/>
                  </a:lnTo>
                  <a:lnTo>
                    <a:pt x="85638" y="97467"/>
                  </a:lnTo>
                  <a:lnTo>
                    <a:pt x="67312" y="104279"/>
                  </a:lnTo>
                  <a:lnTo>
                    <a:pt x="29955" y="114235"/>
                  </a:lnTo>
                  <a:lnTo>
                    <a:pt x="0" y="119475"/>
                  </a:lnTo>
                  <a:lnTo>
                    <a:pt x="1938" y="9851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9" name="Shape 1499">
              <a:extLst>
                <a:ext uri="{FF2B5EF4-FFF2-40B4-BE49-F238E27FC236}">
                  <a16:creationId xmlns="" xmlns:a16="http://schemas.microsoft.com/office/drawing/2014/main" id="{E5181E32-0FE6-465A-8E15-E94A978C6F64}"/>
                </a:ext>
              </a:extLst>
            </p:cNvPr>
            <p:cNvSpPr/>
            <p:nvPr/>
          </p:nvSpPr>
          <p:spPr>
            <a:xfrm>
              <a:off x="5158321" y="3170367"/>
              <a:ext cx="460351" cy="60303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632" y="83852"/>
                  </a:moveTo>
                  <a:lnTo>
                    <a:pt x="19505" y="74508"/>
                  </a:lnTo>
                  <a:lnTo>
                    <a:pt x="15689" y="72049"/>
                  </a:lnTo>
                  <a:lnTo>
                    <a:pt x="11448" y="52622"/>
                  </a:lnTo>
                  <a:lnTo>
                    <a:pt x="9328" y="39098"/>
                  </a:lnTo>
                  <a:lnTo>
                    <a:pt x="17809" y="24590"/>
                  </a:lnTo>
                  <a:lnTo>
                    <a:pt x="30530" y="14508"/>
                  </a:lnTo>
                  <a:lnTo>
                    <a:pt x="29681" y="11803"/>
                  </a:lnTo>
                  <a:lnTo>
                    <a:pt x="39010" y="2213"/>
                  </a:lnTo>
                  <a:lnTo>
                    <a:pt x="111095" y="0"/>
                  </a:lnTo>
                  <a:lnTo>
                    <a:pt x="114487" y="2213"/>
                  </a:lnTo>
                  <a:lnTo>
                    <a:pt x="111095" y="76475"/>
                  </a:lnTo>
                  <a:lnTo>
                    <a:pt x="119575" y="112622"/>
                  </a:lnTo>
                  <a:lnTo>
                    <a:pt x="116183" y="114098"/>
                  </a:lnTo>
                  <a:lnTo>
                    <a:pt x="100918" y="112131"/>
                  </a:lnTo>
                  <a:lnTo>
                    <a:pt x="77173" y="119754"/>
                  </a:lnTo>
                  <a:lnTo>
                    <a:pt x="65724" y="108196"/>
                  </a:lnTo>
                  <a:lnTo>
                    <a:pt x="67420" y="99836"/>
                  </a:lnTo>
                  <a:lnTo>
                    <a:pt x="0" y="101557"/>
                  </a:lnTo>
                  <a:lnTo>
                    <a:pt x="7632" y="8385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0" name="Shape 1500">
              <a:extLst>
                <a:ext uri="{FF2B5EF4-FFF2-40B4-BE49-F238E27FC236}">
                  <a16:creationId xmlns="" xmlns:a16="http://schemas.microsoft.com/office/drawing/2014/main" id="{92F91887-E724-439E-B148-83E9AE368A25}"/>
                </a:ext>
              </a:extLst>
            </p:cNvPr>
            <p:cNvSpPr/>
            <p:nvPr/>
          </p:nvSpPr>
          <p:spPr>
            <a:xfrm>
              <a:off x="5586637" y="3146870"/>
              <a:ext cx="495820" cy="60979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147" y="6815"/>
                  </a:moveTo>
                  <a:lnTo>
                    <a:pt x="0" y="80324"/>
                  </a:lnTo>
                  <a:lnTo>
                    <a:pt x="7475" y="116105"/>
                  </a:lnTo>
                  <a:lnTo>
                    <a:pt x="15737" y="117322"/>
                  </a:lnTo>
                  <a:lnTo>
                    <a:pt x="23213" y="114401"/>
                  </a:lnTo>
                  <a:lnTo>
                    <a:pt x="27540" y="117322"/>
                  </a:lnTo>
                  <a:lnTo>
                    <a:pt x="20459" y="119756"/>
                  </a:lnTo>
                  <a:lnTo>
                    <a:pt x="37377" y="117079"/>
                  </a:lnTo>
                  <a:lnTo>
                    <a:pt x="40918" y="113671"/>
                  </a:lnTo>
                  <a:lnTo>
                    <a:pt x="38557" y="111480"/>
                  </a:lnTo>
                  <a:lnTo>
                    <a:pt x="39737" y="108803"/>
                  </a:lnTo>
                  <a:lnTo>
                    <a:pt x="31868" y="104178"/>
                  </a:lnTo>
                  <a:lnTo>
                    <a:pt x="31868" y="100283"/>
                  </a:lnTo>
                  <a:lnTo>
                    <a:pt x="119606" y="95415"/>
                  </a:lnTo>
                  <a:lnTo>
                    <a:pt x="112131" y="76673"/>
                  </a:lnTo>
                  <a:lnTo>
                    <a:pt x="116852" y="65233"/>
                  </a:lnTo>
                  <a:lnTo>
                    <a:pt x="105442" y="50385"/>
                  </a:lnTo>
                  <a:lnTo>
                    <a:pt x="83016" y="0"/>
                  </a:lnTo>
                  <a:lnTo>
                    <a:pt x="0" y="4624"/>
                  </a:lnTo>
                  <a:lnTo>
                    <a:pt x="3147" y="681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1" name="Shape 1501">
              <a:extLst>
                <a:ext uri="{FF2B5EF4-FFF2-40B4-BE49-F238E27FC236}">
                  <a16:creationId xmlns="" xmlns:a16="http://schemas.microsoft.com/office/drawing/2014/main" id="{A57FC60D-7FAD-4AEC-BBEE-70E94A7D9DC2}"/>
                </a:ext>
              </a:extLst>
            </p:cNvPr>
            <p:cNvSpPr/>
            <p:nvPr/>
          </p:nvSpPr>
          <p:spPr>
            <a:xfrm>
              <a:off x="5930417" y="3116844"/>
              <a:ext cx="696905" cy="5559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5664" y="61737"/>
                  </a:moveTo>
                  <a:lnTo>
                    <a:pt x="23776" y="78040"/>
                  </a:lnTo>
                  <a:lnTo>
                    <a:pt x="20419" y="90601"/>
                  </a:lnTo>
                  <a:lnTo>
                    <a:pt x="25734" y="111180"/>
                  </a:lnTo>
                  <a:lnTo>
                    <a:pt x="30209" y="118396"/>
                  </a:lnTo>
                  <a:lnTo>
                    <a:pt x="94265" y="114387"/>
                  </a:lnTo>
                  <a:lnTo>
                    <a:pt x="94825" y="118930"/>
                  </a:lnTo>
                  <a:lnTo>
                    <a:pt x="98741" y="119732"/>
                  </a:lnTo>
                  <a:lnTo>
                    <a:pt x="97342" y="109576"/>
                  </a:lnTo>
                  <a:lnTo>
                    <a:pt x="100139" y="106636"/>
                  </a:lnTo>
                  <a:lnTo>
                    <a:pt x="109370" y="108507"/>
                  </a:lnTo>
                  <a:lnTo>
                    <a:pt x="110769" y="101559"/>
                  </a:lnTo>
                  <a:lnTo>
                    <a:pt x="109650" y="91937"/>
                  </a:lnTo>
                  <a:lnTo>
                    <a:pt x="113566" y="89532"/>
                  </a:lnTo>
                  <a:lnTo>
                    <a:pt x="119720" y="71091"/>
                  </a:lnTo>
                  <a:lnTo>
                    <a:pt x="115244" y="70556"/>
                  </a:lnTo>
                  <a:lnTo>
                    <a:pt x="99860" y="47037"/>
                  </a:lnTo>
                  <a:lnTo>
                    <a:pt x="66293" y="17371"/>
                  </a:lnTo>
                  <a:lnTo>
                    <a:pt x="51748" y="8285"/>
                  </a:lnTo>
                  <a:lnTo>
                    <a:pt x="56503" y="0"/>
                  </a:lnTo>
                  <a:lnTo>
                    <a:pt x="29090" y="2939"/>
                  </a:lnTo>
                  <a:lnTo>
                    <a:pt x="0" y="6414"/>
                  </a:lnTo>
                  <a:lnTo>
                    <a:pt x="15664" y="61737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2" name="Shape 1502">
              <a:extLst>
                <a:ext uri="{FF2B5EF4-FFF2-40B4-BE49-F238E27FC236}">
                  <a16:creationId xmlns="" xmlns:a16="http://schemas.microsoft.com/office/drawing/2014/main" id="{B958B25D-661E-40E3-93F5-F42F2840B4C2}"/>
                </a:ext>
              </a:extLst>
            </p:cNvPr>
            <p:cNvSpPr/>
            <p:nvPr/>
          </p:nvSpPr>
          <p:spPr>
            <a:xfrm>
              <a:off x="5718137" y="3611613"/>
              <a:ext cx="1177924" cy="67629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428"/>
                  </a:moveTo>
                  <a:lnTo>
                    <a:pt x="3310" y="15604"/>
                  </a:lnTo>
                  <a:lnTo>
                    <a:pt x="2813" y="18021"/>
                  </a:lnTo>
                  <a:lnTo>
                    <a:pt x="3806" y="20000"/>
                  </a:lnTo>
                  <a:lnTo>
                    <a:pt x="2317" y="23076"/>
                  </a:lnTo>
                  <a:lnTo>
                    <a:pt x="16386" y="16703"/>
                  </a:lnTo>
                  <a:lnTo>
                    <a:pt x="34262" y="31648"/>
                  </a:lnTo>
                  <a:lnTo>
                    <a:pt x="48993" y="21098"/>
                  </a:lnTo>
                  <a:lnTo>
                    <a:pt x="57434" y="23516"/>
                  </a:lnTo>
                  <a:lnTo>
                    <a:pt x="68358" y="37802"/>
                  </a:lnTo>
                  <a:lnTo>
                    <a:pt x="72165" y="38021"/>
                  </a:lnTo>
                  <a:lnTo>
                    <a:pt x="75641" y="47912"/>
                  </a:lnTo>
                  <a:lnTo>
                    <a:pt x="74813" y="66813"/>
                  </a:lnTo>
                  <a:lnTo>
                    <a:pt x="77296" y="69010"/>
                  </a:lnTo>
                  <a:lnTo>
                    <a:pt x="77627" y="65714"/>
                  </a:lnTo>
                  <a:lnTo>
                    <a:pt x="81103" y="65714"/>
                  </a:lnTo>
                  <a:lnTo>
                    <a:pt x="77793" y="74725"/>
                  </a:lnTo>
                  <a:lnTo>
                    <a:pt x="86896" y="87252"/>
                  </a:lnTo>
                  <a:lnTo>
                    <a:pt x="88386" y="83736"/>
                  </a:lnTo>
                  <a:lnTo>
                    <a:pt x="88882" y="92307"/>
                  </a:lnTo>
                  <a:lnTo>
                    <a:pt x="92027" y="94285"/>
                  </a:lnTo>
                  <a:lnTo>
                    <a:pt x="95172" y="104835"/>
                  </a:lnTo>
                  <a:lnTo>
                    <a:pt x="98317" y="104835"/>
                  </a:lnTo>
                  <a:lnTo>
                    <a:pt x="105268" y="114725"/>
                  </a:lnTo>
                  <a:lnTo>
                    <a:pt x="109241" y="115604"/>
                  </a:lnTo>
                  <a:lnTo>
                    <a:pt x="109241" y="117142"/>
                  </a:lnTo>
                  <a:lnTo>
                    <a:pt x="106427" y="119780"/>
                  </a:lnTo>
                  <a:lnTo>
                    <a:pt x="112551" y="118681"/>
                  </a:lnTo>
                  <a:lnTo>
                    <a:pt x="116524" y="116263"/>
                  </a:lnTo>
                  <a:lnTo>
                    <a:pt x="118675" y="102417"/>
                  </a:lnTo>
                  <a:lnTo>
                    <a:pt x="119834" y="102857"/>
                  </a:lnTo>
                  <a:lnTo>
                    <a:pt x="118675" y="83736"/>
                  </a:lnTo>
                  <a:lnTo>
                    <a:pt x="117351" y="78021"/>
                  </a:lnTo>
                  <a:lnTo>
                    <a:pt x="104275" y="50109"/>
                  </a:lnTo>
                  <a:lnTo>
                    <a:pt x="94179" y="23516"/>
                  </a:lnTo>
                  <a:lnTo>
                    <a:pt x="88055" y="1978"/>
                  </a:lnTo>
                  <a:lnTo>
                    <a:pt x="86565" y="1318"/>
                  </a:lnTo>
                  <a:lnTo>
                    <a:pt x="80937" y="0"/>
                  </a:lnTo>
                  <a:lnTo>
                    <a:pt x="79448" y="2197"/>
                  </a:lnTo>
                  <a:lnTo>
                    <a:pt x="80275" y="10549"/>
                  </a:lnTo>
                  <a:lnTo>
                    <a:pt x="77958" y="9890"/>
                  </a:lnTo>
                  <a:lnTo>
                    <a:pt x="77462" y="6153"/>
                  </a:lnTo>
                  <a:lnTo>
                    <a:pt x="39393" y="9450"/>
                  </a:lnTo>
                  <a:lnTo>
                    <a:pt x="36744" y="3516"/>
                  </a:lnTo>
                  <a:lnTo>
                    <a:pt x="0" y="7912"/>
                  </a:lnTo>
                  <a:lnTo>
                    <a:pt x="0" y="11428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3" name="Shape 1503">
              <a:extLst>
                <a:ext uri="{FF2B5EF4-FFF2-40B4-BE49-F238E27FC236}">
                  <a16:creationId xmlns="" xmlns:a16="http://schemas.microsoft.com/office/drawing/2014/main" id="{EE90560D-D6BF-4037-90DB-F9B8321297AC}"/>
                </a:ext>
              </a:extLst>
            </p:cNvPr>
            <p:cNvSpPr/>
            <p:nvPr/>
          </p:nvSpPr>
          <p:spPr>
            <a:xfrm>
              <a:off x="5904183" y="2222605"/>
              <a:ext cx="544816" cy="46467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21440"/>
                  </a:moveTo>
                  <a:lnTo>
                    <a:pt x="9671" y="104320"/>
                  </a:lnTo>
                  <a:lnTo>
                    <a:pt x="24358" y="105920"/>
                  </a:lnTo>
                  <a:lnTo>
                    <a:pt x="42268" y="115520"/>
                  </a:lnTo>
                  <a:lnTo>
                    <a:pt x="55164" y="114880"/>
                  </a:lnTo>
                  <a:lnTo>
                    <a:pt x="61253" y="111680"/>
                  </a:lnTo>
                  <a:lnTo>
                    <a:pt x="75582" y="119680"/>
                  </a:lnTo>
                  <a:lnTo>
                    <a:pt x="83820" y="112640"/>
                  </a:lnTo>
                  <a:lnTo>
                    <a:pt x="85611" y="99520"/>
                  </a:lnTo>
                  <a:lnTo>
                    <a:pt x="91343" y="102080"/>
                  </a:lnTo>
                  <a:lnTo>
                    <a:pt x="94208" y="91520"/>
                  </a:lnTo>
                  <a:lnTo>
                    <a:pt x="114268" y="75520"/>
                  </a:lnTo>
                  <a:lnTo>
                    <a:pt x="117492" y="49600"/>
                  </a:lnTo>
                  <a:lnTo>
                    <a:pt x="115343" y="44480"/>
                  </a:lnTo>
                  <a:lnTo>
                    <a:pt x="119641" y="41280"/>
                  </a:lnTo>
                  <a:lnTo>
                    <a:pt x="111761" y="0"/>
                  </a:lnTo>
                  <a:lnTo>
                    <a:pt x="91343" y="9280"/>
                  </a:lnTo>
                  <a:lnTo>
                    <a:pt x="81313" y="18880"/>
                  </a:lnTo>
                  <a:lnTo>
                    <a:pt x="73791" y="19840"/>
                  </a:lnTo>
                  <a:lnTo>
                    <a:pt x="61970" y="24960"/>
                  </a:lnTo>
                  <a:lnTo>
                    <a:pt x="35820" y="16640"/>
                  </a:lnTo>
                  <a:lnTo>
                    <a:pt x="0" y="21440"/>
                  </a:lnTo>
                </a:path>
              </a:pathLst>
            </a:custGeom>
            <a:noFill/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4" name="Shape 1504">
              <a:extLst>
                <a:ext uri="{FF2B5EF4-FFF2-40B4-BE49-F238E27FC236}">
                  <a16:creationId xmlns="" xmlns:a16="http://schemas.microsoft.com/office/drawing/2014/main" id="{3DA9082D-1617-4228-B1CF-3D42F68ECA7D}"/>
                </a:ext>
              </a:extLst>
            </p:cNvPr>
            <p:cNvSpPr/>
            <p:nvPr/>
          </p:nvSpPr>
          <p:spPr>
            <a:xfrm>
              <a:off x="6248884" y="2383176"/>
              <a:ext cx="582327" cy="438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82711"/>
                  </a:moveTo>
                  <a:lnTo>
                    <a:pt x="4022" y="98983"/>
                  </a:lnTo>
                  <a:lnTo>
                    <a:pt x="19776" y="110847"/>
                  </a:lnTo>
                  <a:lnTo>
                    <a:pt x="26815" y="119661"/>
                  </a:lnTo>
                  <a:lnTo>
                    <a:pt x="49944" y="110169"/>
                  </a:lnTo>
                  <a:lnTo>
                    <a:pt x="60000" y="108474"/>
                  </a:lnTo>
                  <a:lnTo>
                    <a:pt x="65363" y="101355"/>
                  </a:lnTo>
                  <a:lnTo>
                    <a:pt x="74748" y="65423"/>
                  </a:lnTo>
                  <a:lnTo>
                    <a:pt x="84134" y="69830"/>
                  </a:lnTo>
                  <a:lnTo>
                    <a:pt x="102905" y="30847"/>
                  </a:lnTo>
                  <a:lnTo>
                    <a:pt x="117318" y="38983"/>
                  </a:lnTo>
                  <a:lnTo>
                    <a:pt x="119664" y="32203"/>
                  </a:lnTo>
                  <a:lnTo>
                    <a:pt x="109273" y="23728"/>
                  </a:lnTo>
                  <a:lnTo>
                    <a:pt x="101229" y="24406"/>
                  </a:lnTo>
                  <a:lnTo>
                    <a:pt x="98882" y="29152"/>
                  </a:lnTo>
                  <a:lnTo>
                    <a:pt x="84134" y="33220"/>
                  </a:lnTo>
                  <a:lnTo>
                    <a:pt x="74748" y="44067"/>
                  </a:lnTo>
                  <a:lnTo>
                    <a:pt x="72067" y="26779"/>
                  </a:lnTo>
                  <a:lnTo>
                    <a:pt x="45921" y="31186"/>
                  </a:lnTo>
                  <a:lnTo>
                    <a:pt x="41229" y="0"/>
                  </a:lnTo>
                  <a:lnTo>
                    <a:pt x="37206" y="3050"/>
                  </a:lnTo>
                  <a:lnTo>
                    <a:pt x="39217" y="8474"/>
                  </a:lnTo>
                  <a:lnTo>
                    <a:pt x="36201" y="35932"/>
                  </a:lnTo>
                  <a:lnTo>
                    <a:pt x="17430" y="52881"/>
                  </a:lnTo>
                  <a:lnTo>
                    <a:pt x="14748" y="64067"/>
                  </a:lnTo>
                  <a:lnTo>
                    <a:pt x="9385" y="61694"/>
                  </a:lnTo>
                  <a:lnTo>
                    <a:pt x="7709" y="75254"/>
                  </a:lnTo>
                  <a:lnTo>
                    <a:pt x="0" y="82711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5" name="Shape 1505">
              <a:extLst>
                <a:ext uri="{FF2B5EF4-FFF2-40B4-BE49-F238E27FC236}">
                  <a16:creationId xmlns="" xmlns:a16="http://schemas.microsoft.com/office/drawing/2014/main" id="{015DF3BD-1925-4E8B-97AA-18EF671D2554}"/>
                </a:ext>
              </a:extLst>
            </p:cNvPr>
            <p:cNvSpPr/>
            <p:nvPr/>
          </p:nvSpPr>
          <p:spPr>
            <a:xfrm>
              <a:off x="6155844" y="2496750"/>
              <a:ext cx="1003124" cy="4294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085" y="106512"/>
                  </a:moveTo>
                  <a:lnTo>
                    <a:pt x="11085" y="103746"/>
                  </a:lnTo>
                  <a:lnTo>
                    <a:pt x="18865" y="90259"/>
                  </a:lnTo>
                  <a:lnTo>
                    <a:pt x="23144" y="81268"/>
                  </a:lnTo>
                  <a:lnTo>
                    <a:pt x="27423" y="90259"/>
                  </a:lnTo>
                  <a:lnTo>
                    <a:pt x="40648" y="80922"/>
                  </a:lnTo>
                  <a:lnTo>
                    <a:pt x="46482" y="79193"/>
                  </a:lnTo>
                  <a:lnTo>
                    <a:pt x="49789" y="71585"/>
                  </a:lnTo>
                  <a:lnTo>
                    <a:pt x="55040" y="34927"/>
                  </a:lnTo>
                  <a:lnTo>
                    <a:pt x="60680" y="39769"/>
                  </a:lnTo>
                  <a:lnTo>
                    <a:pt x="71377" y="0"/>
                  </a:lnTo>
                  <a:lnTo>
                    <a:pt x="79740" y="8299"/>
                  </a:lnTo>
                  <a:lnTo>
                    <a:pt x="81102" y="1383"/>
                  </a:lnTo>
                  <a:lnTo>
                    <a:pt x="85186" y="3112"/>
                  </a:lnTo>
                  <a:lnTo>
                    <a:pt x="92965" y="15561"/>
                  </a:lnTo>
                  <a:lnTo>
                    <a:pt x="90048" y="27319"/>
                  </a:lnTo>
                  <a:lnTo>
                    <a:pt x="91215" y="32507"/>
                  </a:lnTo>
                  <a:lnTo>
                    <a:pt x="94327" y="30086"/>
                  </a:lnTo>
                  <a:lnTo>
                    <a:pt x="96661" y="35965"/>
                  </a:lnTo>
                  <a:lnTo>
                    <a:pt x="108525" y="42536"/>
                  </a:lnTo>
                  <a:lnTo>
                    <a:pt x="97439" y="41498"/>
                  </a:lnTo>
                  <a:lnTo>
                    <a:pt x="108914" y="59827"/>
                  </a:lnTo>
                  <a:lnTo>
                    <a:pt x="101717" y="58097"/>
                  </a:lnTo>
                  <a:lnTo>
                    <a:pt x="116304" y="74697"/>
                  </a:lnTo>
                  <a:lnTo>
                    <a:pt x="119805" y="85763"/>
                  </a:lnTo>
                  <a:lnTo>
                    <a:pt x="117277" y="84034"/>
                  </a:lnTo>
                  <a:lnTo>
                    <a:pt x="116888" y="87146"/>
                  </a:lnTo>
                  <a:lnTo>
                    <a:pt x="69821" y="103054"/>
                  </a:lnTo>
                  <a:lnTo>
                    <a:pt x="30729" y="112391"/>
                  </a:lnTo>
                  <a:lnTo>
                    <a:pt x="0" y="119654"/>
                  </a:lnTo>
                  <a:lnTo>
                    <a:pt x="11085" y="10651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6" name="Shape 1506">
              <a:extLst>
                <a:ext uri="{FF2B5EF4-FFF2-40B4-BE49-F238E27FC236}">
                  <a16:creationId xmlns="" xmlns:a16="http://schemas.microsoft.com/office/drawing/2014/main" id="{E1DBB695-DD3D-427B-9DE0-AC6EE4AB03D3}"/>
                </a:ext>
              </a:extLst>
            </p:cNvPr>
            <p:cNvSpPr/>
            <p:nvPr/>
          </p:nvSpPr>
          <p:spPr>
            <a:xfrm>
              <a:off x="6089963" y="2810061"/>
              <a:ext cx="1106474" cy="37590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2236"/>
                  </a:moveTo>
                  <a:lnTo>
                    <a:pt x="17268" y="97894"/>
                  </a:lnTo>
                  <a:lnTo>
                    <a:pt x="27488" y="86842"/>
                  </a:lnTo>
                  <a:lnTo>
                    <a:pt x="46519" y="82105"/>
                  </a:lnTo>
                  <a:lnTo>
                    <a:pt x="54449" y="92763"/>
                  </a:lnTo>
                  <a:lnTo>
                    <a:pt x="66784" y="89210"/>
                  </a:lnTo>
                  <a:lnTo>
                    <a:pt x="85638" y="119605"/>
                  </a:lnTo>
                  <a:lnTo>
                    <a:pt x="92863" y="115657"/>
                  </a:lnTo>
                  <a:lnTo>
                    <a:pt x="103436" y="80921"/>
                  </a:lnTo>
                  <a:lnTo>
                    <a:pt x="111894" y="73815"/>
                  </a:lnTo>
                  <a:lnTo>
                    <a:pt x="114537" y="63552"/>
                  </a:lnTo>
                  <a:lnTo>
                    <a:pt x="105374" y="67105"/>
                  </a:lnTo>
                  <a:lnTo>
                    <a:pt x="102907" y="60394"/>
                  </a:lnTo>
                  <a:lnTo>
                    <a:pt x="108546" y="56842"/>
                  </a:lnTo>
                  <a:lnTo>
                    <a:pt x="108546" y="52105"/>
                  </a:lnTo>
                  <a:lnTo>
                    <a:pt x="102026" y="47368"/>
                  </a:lnTo>
                  <a:lnTo>
                    <a:pt x="110132" y="40657"/>
                  </a:lnTo>
                  <a:lnTo>
                    <a:pt x="109603" y="48157"/>
                  </a:lnTo>
                  <a:lnTo>
                    <a:pt x="115066" y="47368"/>
                  </a:lnTo>
                  <a:lnTo>
                    <a:pt x="117885" y="35131"/>
                  </a:lnTo>
                  <a:lnTo>
                    <a:pt x="119823" y="34736"/>
                  </a:lnTo>
                  <a:lnTo>
                    <a:pt x="118414" y="24078"/>
                  </a:lnTo>
                  <a:lnTo>
                    <a:pt x="114713" y="34736"/>
                  </a:lnTo>
                  <a:lnTo>
                    <a:pt x="111365" y="10263"/>
                  </a:lnTo>
                  <a:lnTo>
                    <a:pt x="113832" y="9473"/>
                  </a:lnTo>
                  <a:lnTo>
                    <a:pt x="117004" y="16184"/>
                  </a:lnTo>
                  <a:lnTo>
                    <a:pt x="114537" y="4736"/>
                  </a:lnTo>
                  <a:lnTo>
                    <a:pt x="112070" y="0"/>
                  </a:lnTo>
                  <a:lnTo>
                    <a:pt x="69427" y="18157"/>
                  </a:lnTo>
                  <a:lnTo>
                    <a:pt x="34185" y="28421"/>
                  </a:lnTo>
                  <a:lnTo>
                    <a:pt x="29074" y="50131"/>
                  </a:lnTo>
                  <a:lnTo>
                    <a:pt x="21497" y="53684"/>
                  </a:lnTo>
                  <a:lnTo>
                    <a:pt x="17973" y="64736"/>
                  </a:lnTo>
                  <a:lnTo>
                    <a:pt x="4405" y="82894"/>
                  </a:lnTo>
                  <a:lnTo>
                    <a:pt x="3524" y="90000"/>
                  </a:lnTo>
                  <a:lnTo>
                    <a:pt x="0" y="93947"/>
                  </a:lnTo>
                  <a:lnTo>
                    <a:pt x="0" y="102236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7" name="Shape 1507">
              <a:extLst>
                <a:ext uri="{FF2B5EF4-FFF2-40B4-BE49-F238E27FC236}">
                  <a16:creationId xmlns="" xmlns:a16="http://schemas.microsoft.com/office/drawing/2014/main" id="{6BAEF6D8-AECC-4FB3-8417-3A7986AE6D0E}"/>
                </a:ext>
              </a:extLst>
            </p:cNvPr>
            <p:cNvSpPr/>
            <p:nvPr/>
          </p:nvSpPr>
          <p:spPr>
            <a:xfrm>
              <a:off x="6220414" y="3058903"/>
              <a:ext cx="659392" cy="3812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024" y="15194"/>
                  </a:moveTo>
                  <a:lnTo>
                    <a:pt x="21871" y="4285"/>
                  </a:lnTo>
                  <a:lnTo>
                    <a:pt x="54088" y="0"/>
                  </a:lnTo>
                  <a:lnTo>
                    <a:pt x="67093" y="10519"/>
                  </a:lnTo>
                  <a:lnTo>
                    <a:pt x="88078" y="6623"/>
                  </a:lnTo>
                  <a:lnTo>
                    <a:pt x="119704" y="36623"/>
                  </a:lnTo>
                  <a:lnTo>
                    <a:pt x="105812" y="59220"/>
                  </a:lnTo>
                  <a:lnTo>
                    <a:pt x="106108" y="69740"/>
                  </a:lnTo>
                  <a:lnTo>
                    <a:pt x="82167" y="98571"/>
                  </a:lnTo>
                  <a:lnTo>
                    <a:pt x="78325" y="99350"/>
                  </a:lnTo>
                  <a:lnTo>
                    <a:pt x="76551" y="108311"/>
                  </a:lnTo>
                  <a:lnTo>
                    <a:pt x="71527" y="103246"/>
                  </a:lnTo>
                  <a:lnTo>
                    <a:pt x="76256" y="111818"/>
                  </a:lnTo>
                  <a:lnTo>
                    <a:pt x="71822" y="119610"/>
                  </a:lnTo>
                  <a:lnTo>
                    <a:pt x="67093" y="118441"/>
                  </a:lnTo>
                  <a:lnTo>
                    <a:pt x="50837" y="84155"/>
                  </a:lnTo>
                  <a:lnTo>
                    <a:pt x="15369" y="40909"/>
                  </a:lnTo>
                  <a:lnTo>
                    <a:pt x="0" y="27662"/>
                  </a:lnTo>
                  <a:lnTo>
                    <a:pt x="5024" y="15194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8" name="Shape 1508">
              <a:extLst>
                <a:ext uri="{FF2B5EF4-FFF2-40B4-BE49-F238E27FC236}">
                  <a16:creationId xmlns="" xmlns:a16="http://schemas.microsoft.com/office/drawing/2014/main" id="{F8B8D18C-C5CD-4594-BFDA-BE36E36145C4}"/>
                </a:ext>
              </a:extLst>
            </p:cNvPr>
            <p:cNvSpPr/>
            <p:nvPr/>
          </p:nvSpPr>
          <p:spPr>
            <a:xfrm>
              <a:off x="7057562" y="2400146"/>
              <a:ext cx="138875" cy="18987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304"/>
                  </a:moveTo>
                  <a:lnTo>
                    <a:pt x="15714" y="0"/>
                  </a:lnTo>
                  <a:lnTo>
                    <a:pt x="38571" y="0"/>
                  </a:lnTo>
                  <a:lnTo>
                    <a:pt x="30000" y="12173"/>
                  </a:lnTo>
                  <a:lnTo>
                    <a:pt x="24285" y="16521"/>
                  </a:lnTo>
                  <a:lnTo>
                    <a:pt x="30000" y="29565"/>
                  </a:lnTo>
                  <a:lnTo>
                    <a:pt x="57142" y="48695"/>
                  </a:lnTo>
                  <a:lnTo>
                    <a:pt x="61428" y="62608"/>
                  </a:lnTo>
                  <a:lnTo>
                    <a:pt x="85714" y="79130"/>
                  </a:lnTo>
                  <a:lnTo>
                    <a:pt x="104285" y="82608"/>
                  </a:lnTo>
                  <a:lnTo>
                    <a:pt x="112857" y="93043"/>
                  </a:lnTo>
                  <a:lnTo>
                    <a:pt x="97142" y="102608"/>
                  </a:lnTo>
                  <a:lnTo>
                    <a:pt x="112857" y="101739"/>
                  </a:lnTo>
                  <a:lnTo>
                    <a:pt x="118571" y="110434"/>
                  </a:lnTo>
                  <a:lnTo>
                    <a:pt x="47142" y="119130"/>
                  </a:lnTo>
                  <a:lnTo>
                    <a:pt x="0" y="11304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9" name="Shape 1509">
              <a:extLst>
                <a:ext uri="{FF2B5EF4-FFF2-40B4-BE49-F238E27FC236}">
                  <a16:creationId xmlns="" xmlns:a16="http://schemas.microsoft.com/office/drawing/2014/main" id="{883B6EAE-EFFF-47DA-9B7F-ACDDA626DD78}"/>
                </a:ext>
              </a:extLst>
            </p:cNvPr>
            <p:cNvSpPr/>
            <p:nvPr/>
          </p:nvSpPr>
          <p:spPr>
            <a:xfrm>
              <a:off x="6403021" y="2132527"/>
              <a:ext cx="769220" cy="36801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330" y="119595"/>
                  </a:moveTo>
                  <a:lnTo>
                    <a:pt x="29287" y="113939"/>
                  </a:lnTo>
                  <a:lnTo>
                    <a:pt x="101339" y="92525"/>
                  </a:lnTo>
                  <a:lnTo>
                    <a:pt x="104190" y="87272"/>
                  </a:lnTo>
                  <a:lnTo>
                    <a:pt x="108596" y="87272"/>
                  </a:lnTo>
                  <a:lnTo>
                    <a:pt x="113002" y="82020"/>
                  </a:lnTo>
                  <a:lnTo>
                    <a:pt x="119740" y="68282"/>
                  </a:lnTo>
                  <a:lnTo>
                    <a:pt x="108077" y="53333"/>
                  </a:lnTo>
                  <a:lnTo>
                    <a:pt x="107559" y="39595"/>
                  </a:lnTo>
                  <a:lnTo>
                    <a:pt x="113002" y="20606"/>
                  </a:lnTo>
                  <a:lnTo>
                    <a:pt x="105226" y="13737"/>
                  </a:lnTo>
                  <a:lnTo>
                    <a:pt x="96414" y="0"/>
                  </a:lnTo>
                  <a:lnTo>
                    <a:pt x="17105" y="23434"/>
                  </a:lnTo>
                  <a:lnTo>
                    <a:pt x="12958" y="13737"/>
                  </a:lnTo>
                  <a:lnTo>
                    <a:pt x="0" y="29090"/>
                  </a:lnTo>
                  <a:lnTo>
                    <a:pt x="9330" y="119595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0" name="Shape 1510">
              <a:extLst>
                <a:ext uri="{FF2B5EF4-FFF2-40B4-BE49-F238E27FC236}">
                  <a16:creationId xmlns="" xmlns:a16="http://schemas.microsoft.com/office/drawing/2014/main" id="{B277C08A-329F-4855-ADDB-325781FE15B1}"/>
                </a:ext>
              </a:extLst>
            </p:cNvPr>
            <p:cNvSpPr/>
            <p:nvPr/>
          </p:nvSpPr>
          <p:spPr>
            <a:xfrm>
              <a:off x="7091377" y="2196496"/>
              <a:ext cx="163317" cy="30039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128" y="81322"/>
                  </a:moveTo>
                  <a:lnTo>
                    <a:pt x="28514" y="74876"/>
                  </a:lnTo>
                  <a:lnTo>
                    <a:pt x="58217" y="58016"/>
                  </a:lnTo>
                  <a:lnTo>
                    <a:pt x="4752" y="39669"/>
                  </a:lnTo>
                  <a:lnTo>
                    <a:pt x="3564" y="23305"/>
                  </a:lnTo>
                  <a:lnTo>
                    <a:pt x="27326" y="0"/>
                  </a:lnTo>
                  <a:lnTo>
                    <a:pt x="108118" y="11404"/>
                  </a:lnTo>
                  <a:lnTo>
                    <a:pt x="108118" y="15867"/>
                  </a:lnTo>
                  <a:lnTo>
                    <a:pt x="99801" y="28760"/>
                  </a:lnTo>
                  <a:lnTo>
                    <a:pt x="91485" y="32231"/>
                  </a:lnTo>
                  <a:lnTo>
                    <a:pt x="89108" y="38677"/>
                  </a:lnTo>
                  <a:lnTo>
                    <a:pt x="98613" y="40661"/>
                  </a:lnTo>
                  <a:lnTo>
                    <a:pt x="117623" y="38677"/>
                  </a:lnTo>
                  <a:lnTo>
                    <a:pt x="118811" y="59008"/>
                  </a:lnTo>
                  <a:lnTo>
                    <a:pt x="117623" y="71900"/>
                  </a:lnTo>
                  <a:lnTo>
                    <a:pt x="118811" y="78347"/>
                  </a:lnTo>
                  <a:lnTo>
                    <a:pt x="111683" y="84793"/>
                  </a:lnTo>
                  <a:lnTo>
                    <a:pt x="103366" y="85289"/>
                  </a:lnTo>
                  <a:lnTo>
                    <a:pt x="106930" y="91239"/>
                  </a:lnTo>
                  <a:lnTo>
                    <a:pt x="78415" y="119504"/>
                  </a:lnTo>
                  <a:lnTo>
                    <a:pt x="68910" y="119504"/>
                  </a:lnTo>
                  <a:lnTo>
                    <a:pt x="67722" y="108595"/>
                  </a:lnTo>
                  <a:lnTo>
                    <a:pt x="46336" y="109090"/>
                  </a:lnTo>
                  <a:lnTo>
                    <a:pt x="5940" y="97685"/>
                  </a:lnTo>
                  <a:lnTo>
                    <a:pt x="0" y="88264"/>
                  </a:lnTo>
                  <a:lnTo>
                    <a:pt x="7128" y="81322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1" name="Shape 1511">
              <a:extLst>
                <a:ext uri="{FF2B5EF4-FFF2-40B4-BE49-F238E27FC236}">
                  <a16:creationId xmlns="" xmlns:a16="http://schemas.microsoft.com/office/drawing/2014/main" id="{F02A694E-EAD4-413B-8DB0-6A2794420050}"/>
                </a:ext>
              </a:extLst>
            </p:cNvPr>
            <p:cNvSpPr/>
            <p:nvPr/>
          </p:nvSpPr>
          <p:spPr>
            <a:xfrm>
              <a:off x="6501504" y="1727835"/>
              <a:ext cx="768356" cy="52103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4059" y="109738"/>
                  </a:moveTo>
                  <a:lnTo>
                    <a:pt x="81945" y="93206"/>
                  </a:lnTo>
                  <a:lnTo>
                    <a:pt x="90317" y="103182"/>
                  </a:lnTo>
                  <a:lnTo>
                    <a:pt x="97928" y="107743"/>
                  </a:lnTo>
                  <a:lnTo>
                    <a:pt x="115179" y="114299"/>
                  </a:lnTo>
                  <a:lnTo>
                    <a:pt x="116448" y="119714"/>
                  </a:lnTo>
                  <a:lnTo>
                    <a:pt x="119492" y="112304"/>
                  </a:lnTo>
                  <a:lnTo>
                    <a:pt x="119746" y="102042"/>
                  </a:lnTo>
                  <a:lnTo>
                    <a:pt x="116448" y="82945"/>
                  </a:lnTo>
                  <a:lnTo>
                    <a:pt x="116448" y="62707"/>
                  </a:lnTo>
                  <a:lnTo>
                    <a:pt x="108076" y="33064"/>
                  </a:lnTo>
                  <a:lnTo>
                    <a:pt x="106807" y="20237"/>
                  </a:lnTo>
                  <a:lnTo>
                    <a:pt x="101479" y="0"/>
                  </a:lnTo>
                  <a:lnTo>
                    <a:pt x="76363" y="6555"/>
                  </a:lnTo>
                  <a:lnTo>
                    <a:pt x="62156" y="23657"/>
                  </a:lnTo>
                  <a:lnTo>
                    <a:pt x="61395" y="27933"/>
                  </a:lnTo>
                  <a:lnTo>
                    <a:pt x="53276" y="38479"/>
                  </a:lnTo>
                  <a:lnTo>
                    <a:pt x="55560" y="41900"/>
                  </a:lnTo>
                  <a:lnTo>
                    <a:pt x="57082" y="44465"/>
                  </a:lnTo>
                  <a:lnTo>
                    <a:pt x="55813" y="45320"/>
                  </a:lnTo>
                  <a:lnTo>
                    <a:pt x="58097" y="49311"/>
                  </a:lnTo>
                  <a:lnTo>
                    <a:pt x="58604" y="53016"/>
                  </a:lnTo>
                  <a:lnTo>
                    <a:pt x="50739" y="61567"/>
                  </a:lnTo>
                  <a:lnTo>
                    <a:pt x="39323" y="65273"/>
                  </a:lnTo>
                  <a:lnTo>
                    <a:pt x="36532" y="67553"/>
                  </a:lnTo>
                  <a:lnTo>
                    <a:pt x="32219" y="65558"/>
                  </a:lnTo>
                  <a:lnTo>
                    <a:pt x="19281" y="67268"/>
                  </a:lnTo>
                  <a:lnTo>
                    <a:pt x="9640" y="71543"/>
                  </a:lnTo>
                  <a:lnTo>
                    <a:pt x="9640" y="76959"/>
                  </a:lnTo>
                  <a:lnTo>
                    <a:pt x="11670" y="80950"/>
                  </a:lnTo>
                  <a:lnTo>
                    <a:pt x="12938" y="80950"/>
                  </a:lnTo>
                  <a:lnTo>
                    <a:pt x="14207" y="85510"/>
                  </a:lnTo>
                  <a:lnTo>
                    <a:pt x="11670" y="87790"/>
                  </a:lnTo>
                  <a:lnTo>
                    <a:pt x="10655" y="91781"/>
                  </a:lnTo>
                  <a:lnTo>
                    <a:pt x="0" y="103182"/>
                  </a:lnTo>
                  <a:lnTo>
                    <a:pt x="4059" y="109738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2" name="Shape 1513">
              <a:extLst>
                <a:ext uri="{FF2B5EF4-FFF2-40B4-BE49-F238E27FC236}">
                  <a16:creationId xmlns="" xmlns:a16="http://schemas.microsoft.com/office/drawing/2014/main" id="{4C080CB1-C844-41C2-A4DA-6399BDA7C1B6}"/>
                </a:ext>
              </a:extLst>
            </p:cNvPr>
            <p:cNvSpPr/>
            <p:nvPr/>
          </p:nvSpPr>
          <p:spPr>
            <a:xfrm>
              <a:off x="7237905" y="2170387"/>
              <a:ext cx="240382" cy="1084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08" y="118620"/>
                  </a:moveTo>
                  <a:lnTo>
                    <a:pt x="50270" y="77241"/>
                  </a:lnTo>
                  <a:lnTo>
                    <a:pt x="79459" y="55172"/>
                  </a:lnTo>
                  <a:lnTo>
                    <a:pt x="48648" y="91034"/>
                  </a:lnTo>
                  <a:lnTo>
                    <a:pt x="51891" y="93793"/>
                  </a:lnTo>
                  <a:lnTo>
                    <a:pt x="96486" y="38620"/>
                  </a:lnTo>
                  <a:lnTo>
                    <a:pt x="119189" y="5517"/>
                  </a:lnTo>
                  <a:lnTo>
                    <a:pt x="116756" y="0"/>
                  </a:lnTo>
                  <a:lnTo>
                    <a:pt x="95675" y="19310"/>
                  </a:lnTo>
                  <a:lnTo>
                    <a:pt x="94054" y="17931"/>
                  </a:lnTo>
                  <a:lnTo>
                    <a:pt x="84324" y="38620"/>
                  </a:lnTo>
                  <a:lnTo>
                    <a:pt x="77837" y="38620"/>
                  </a:lnTo>
                  <a:lnTo>
                    <a:pt x="93243" y="0"/>
                  </a:lnTo>
                  <a:lnTo>
                    <a:pt x="77027" y="30344"/>
                  </a:lnTo>
                  <a:lnTo>
                    <a:pt x="22702" y="62068"/>
                  </a:lnTo>
                  <a:lnTo>
                    <a:pt x="13783" y="85517"/>
                  </a:lnTo>
                  <a:lnTo>
                    <a:pt x="4054" y="91034"/>
                  </a:lnTo>
                  <a:lnTo>
                    <a:pt x="0" y="106206"/>
                  </a:lnTo>
                  <a:lnTo>
                    <a:pt x="8108" y="11862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3" name="Shape 1514">
              <a:extLst>
                <a:ext uri="{FF2B5EF4-FFF2-40B4-BE49-F238E27FC236}">
                  <a16:creationId xmlns="" xmlns:a16="http://schemas.microsoft.com/office/drawing/2014/main" id="{B78A8D0C-A25F-4641-8816-2F9B16ACD576}"/>
                </a:ext>
              </a:extLst>
            </p:cNvPr>
            <p:cNvSpPr/>
            <p:nvPr/>
          </p:nvSpPr>
          <p:spPr>
            <a:xfrm>
              <a:off x="7249175" y="2055505"/>
              <a:ext cx="223540" cy="16062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434" y="85846"/>
                  </a:moveTo>
                  <a:lnTo>
                    <a:pt x="9565" y="119076"/>
                  </a:lnTo>
                  <a:lnTo>
                    <a:pt x="19130" y="116307"/>
                  </a:lnTo>
                  <a:lnTo>
                    <a:pt x="41739" y="98769"/>
                  </a:lnTo>
                  <a:lnTo>
                    <a:pt x="49565" y="83076"/>
                  </a:lnTo>
                  <a:lnTo>
                    <a:pt x="53913" y="85846"/>
                  </a:lnTo>
                  <a:lnTo>
                    <a:pt x="85217" y="76615"/>
                  </a:lnTo>
                  <a:lnTo>
                    <a:pt x="86086" y="70153"/>
                  </a:lnTo>
                  <a:lnTo>
                    <a:pt x="91304" y="73846"/>
                  </a:lnTo>
                  <a:lnTo>
                    <a:pt x="97391" y="69230"/>
                  </a:lnTo>
                  <a:lnTo>
                    <a:pt x="106956" y="67384"/>
                  </a:lnTo>
                  <a:lnTo>
                    <a:pt x="119130" y="60000"/>
                  </a:lnTo>
                  <a:lnTo>
                    <a:pt x="107826" y="0"/>
                  </a:lnTo>
                  <a:lnTo>
                    <a:pt x="0" y="24000"/>
                  </a:lnTo>
                  <a:lnTo>
                    <a:pt x="10434" y="85846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4" name="Shape 1515">
              <a:extLst>
                <a:ext uri="{FF2B5EF4-FFF2-40B4-BE49-F238E27FC236}">
                  <a16:creationId xmlns="" xmlns:a16="http://schemas.microsoft.com/office/drawing/2014/main" id="{4FFFE628-8C31-4713-8521-937112553D27}"/>
                </a:ext>
              </a:extLst>
            </p:cNvPr>
            <p:cNvSpPr/>
            <p:nvPr/>
          </p:nvSpPr>
          <p:spPr>
            <a:xfrm>
              <a:off x="7450183" y="2046368"/>
              <a:ext cx="101562" cy="9270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3225" y="118378"/>
                  </a:moveTo>
                  <a:lnTo>
                    <a:pt x="73548" y="102162"/>
                  </a:lnTo>
                  <a:lnTo>
                    <a:pt x="77419" y="55135"/>
                  </a:lnTo>
                  <a:lnTo>
                    <a:pt x="89032" y="66486"/>
                  </a:lnTo>
                  <a:lnTo>
                    <a:pt x="92903" y="89189"/>
                  </a:lnTo>
                  <a:lnTo>
                    <a:pt x="102580" y="87567"/>
                  </a:lnTo>
                  <a:lnTo>
                    <a:pt x="118064" y="66486"/>
                  </a:lnTo>
                  <a:lnTo>
                    <a:pt x="102580" y="38918"/>
                  </a:lnTo>
                  <a:lnTo>
                    <a:pt x="77419" y="35675"/>
                  </a:lnTo>
                  <a:lnTo>
                    <a:pt x="58064" y="3243"/>
                  </a:lnTo>
                  <a:lnTo>
                    <a:pt x="40645" y="0"/>
                  </a:lnTo>
                  <a:lnTo>
                    <a:pt x="0" y="11351"/>
                  </a:lnTo>
                  <a:lnTo>
                    <a:pt x="23225" y="118378"/>
                  </a:lnTo>
                </a:path>
              </a:pathLst>
            </a:custGeom>
            <a:solidFill>
              <a:srgbClr val="00B0F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5" name="Shape 1516">
              <a:extLst>
                <a:ext uri="{FF2B5EF4-FFF2-40B4-BE49-F238E27FC236}">
                  <a16:creationId xmlns="" xmlns:a16="http://schemas.microsoft.com/office/drawing/2014/main" id="{CBF80B9B-1720-4562-B998-85FA2578AA2A}"/>
                </a:ext>
              </a:extLst>
            </p:cNvPr>
            <p:cNvSpPr/>
            <p:nvPr/>
          </p:nvSpPr>
          <p:spPr>
            <a:xfrm>
              <a:off x="7247297" y="1932793"/>
              <a:ext cx="435852" cy="16569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1940"/>
                  </a:moveTo>
                  <a:lnTo>
                    <a:pt x="55522" y="88656"/>
                  </a:lnTo>
                  <a:lnTo>
                    <a:pt x="65373" y="81492"/>
                  </a:lnTo>
                  <a:lnTo>
                    <a:pt x="69402" y="84179"/>
                  </a:lnTo>
                  <a:lnTo>
                    <a:pt x="73880" y="102089"/>
                  </a:lnTo>
                  <a:lnTo>
                    <a:pt x="80149" y="103880"/>
                  </a:lnTo>
                  <a:lnTo>
                    <a:pt x="83283" y="119104"/>
                  </a:lnTo>
                  <a:lnTo>
                    <a:pt x="87313" y="119104"/>
                  </a:lnTo>
                  <a:lnTo>
                    <a:pt x="92238" y="105671"/>
                  </a:lnTo>
                  <a:lnTo>
                    <a:pt x="93582" y="94029"/>
                  </a:lnTo>
                  <a:lnTo>
                    <a:pt x="98059" y="109253"/>
                  </a:lnTo>
                  <a:lnTo>
                    <a:pt x="119552" y="94925"/>
                  </a:lnTo>
                  <a:lnTo>
                    <a:pt x="118208" y="78805"/>
                  </a:lnTo>
                  <a:lnTo>
                    <a:pt x="112388" y="58208"/>
                  </a:lnTo>
                  <a:lnTo>
                    <a:pt x="108805" y="54626"/>
                  </a:lnTo>
                  <a:lnTo>
                    <a:pt x="105671" y="55522"/>
                  </a:lnTo>
                  <a:lnTo>
                    <a:pt x="105671" y="60895"/>
                  </a:lnTo>
                  <a:lnTo>
                    <a:pt x="111492" y="60895"/>
                  </a:lnTo>
                  <a:lnTo>
                    <a:pt x="113283" y="81492"/>
                  </a:lnTo>
                  <a:lnTo>
                    <a:pt x="103880" y="89552"/>
                  </a:lnTo>
                  <a:lnTo>
                    <a:pt x="92238" y="72537"/>
                  </a:lnTo>
                  <a:lnTo>
                    <a:pt x="87761" y="54626"/>
                  </a:lnTo>
                  <a:lnTo>
                    <a:pt x="81492" y="49253"/>
                  </a:lnTo>
                  <a:lnTo>
                    <a:pt x="81492" y="54626"/>
                  </a:lnTo>
                  <a:lnTo>
                    <a:pt x="76119" y="45671"/>
                  </a:lnTo>
                  <a:lnTo>
                    <a:pt x="80597" y="32238"/>
                  </a:lnTo>
                  <a:lnTo>
                    <a:pt x="84626" y="20597"/>
                  </a:lnTo>
                  <a:lnTo>
                    <a:pt x="77014" y="0"/>
                  </a:lnTo>
                  <a:lnTo>
                    <a:pt x="65820" y="17014"/>
                  </a:lnTo>
                  <a:lnTo>
                    <a:pt x="25970" y="37611"/>
                  </a:lnTo>
                  <a:lnTo>
                    <a:pt x="0" y="48358"/>
                  </a:lnTo>
                  <a:lnTo>
                    <a:pt x="0" y="111940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6" name="Shape 1517">
              <a:extLst>
                <a:ext uri="{FF2B5EF4-FFF2-40B4-BE49-F238E27FC236}">
                  <a16:creationId xmlns="" xmlns:a16="http://schemas.microsoft.com/office/drawing/2014/main" id="{829FDB5D-B7A4-4BAE-9F55-D41FB50B92D6}"/>
                </a:ext>
              </a:extLst>
            </p:cNvPr>
            <p:cNvSpPr/>
            <p:nvPr/>
          </p:nvSpPr>
          <p:spPr>
            <a:xfrm>
              <a:off x="7594834" y="2094670"/>
              <a:ext cx="41340" cy="2338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4000"/>
                  </a:moveTo>
                  <a:lnTo>
                    <a:pt x="43200" y="0"/>
                  </a:lnTo>
                  <a:lnTo>
                    <a:pt x="115200" y="48000"/>
                  </a:lnTo>
                  <a:lnTo>
                    <a:pt x="0" y="11400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7" name="Shape 1518">
              <a:extLst>
                <a:ext uri="{FF2B5EF4-FFF2-40B4-BE49-F238E27FC236}">
                  <a16:creationId xmlns="" xmlns:a16="http://schemas.microsoft.com/office/drawing/2014/main" id="{C8CE4D04-3412-450F-A698-3701D448B4A3}"/>
                </a:ext>
              </a:extLst>
            </p:cNvPr>
            <p:cNvSpPr/>
            <p:nvPr/>
          </p:nvSpPr>
          <p:spPr>
            <a:xfrm>
              <a:off x="7668099" y="2090754"/>
              <a:ext cx="30112" cy="2085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2941"/>
                  </a:moveTo>
                  <a:lnTo>
                    <a:pt x="56842" y="0"/>
                  </a:lnTo>
                  <a:lnTo>
                    <a:pt x="113684" y="77647"/>
                  </a:lnTo>
                  <a:lnTo>
                    <a:pt x="0" y="11294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8" name="Shape 1519">
              <a:extLst>
                <a:ext uri="{FF2B5EF4-FFF2-40B4-BE49-F238E27FC236}">
                  <a16:creationId xmlns="" xmlns:a16="http://schemas.microsoft.com/office/drawing/2014/main" id="{638AD471-3AD5-4153-AC7C-80753F8D06B6}"/>
                </a:ext>
              </a:extLst>
            </p:cNvPr>
            <p:cNvSpPr/>
            <p:nvPr/>
          </p:nvSpPr>
          <p:spPr>
            <a:xfrm>
              <a:off x="7153369" y="1688671"/>
              <a:ext cx="208483" cy="31306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9534" y="48379"/>
                  </a:moveTo>
                  <a:lnTo>
                    <a:pt x="23255" y="70197"/>
                  </a:lnTo>
                  <a:lnTo>
                    <a:pt x="53953" y="119525"/>
                  </a:lnTo>
                  <a:lnTo>
                    <a:pt x="107906" y="113359"/>
                  </a:lnTo>
                  <a:lnTo>
                    <a:pt x="103255" y="43636"/>
                  </a:lnTo>
                  <a:lnTo>
                    <a:pt x="117209" y="29881"/>
                  </a:lnTo>
                  <a:lnTo>
                    <a:pt x="119069" y="0"/>
                  </a:lnTo>
                  <a:lnTo>
                    <a:pt x="0" y="14703"/>
                  </a:lnTo>
                  <a:lnTo>
                    <a:pt x="19534" y="48379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9" name="Shape 1520">
              <a:extLst>
                <a:ext uri="{FF2B5EF4-FFF2-40B4-BE49-F238E27FC236}">
                  <a16:creationId xmlns="" xmlns:a16="http://schemas.microsoft.com/office/drawing/2014/main" id="{B700AFE2-56FA-41B3-9917-771A2D167BCC}"/>
                </a:ext>
              </a:extLst>
            </p:cNvPr>
            <p:cNvSpPr/>
            <p:nvPr/>
          </p:nvSpPr>
          <p:spPr>
            <a:xfrm>
              <a:off x="7335590" y="1642981"/>
              <a:ext cx="193428" cy="34350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55451"/>
                  </a:moveTo>
                  <a:lnTo>
                    <a:pt x="14000" y="42888"/>
                  </a:lnTo>
                  <a:lnTo>
                    <a:pt x="16000" y="15595"/>
                  </a:lnTo>
                  <a:lnTo>
                    <a:pt x="16000" y="5198"/>
                  </a:lnTo>
                  <a:lnTo>
                    <a:pt x="38000" y="0"/>
                  </a:lnTo>
                  <a:lnTo>
                    <a:pt x="92000" y="74512"/>
                  </a:lnTo>
                  <a:lnTo>
                    <a:pt x="119000" y="90108"/>
                  </a:lnTo>
                  <a:lnTo>
                    <a:pt x="118000" y="100938"/>
                  </a:lnTo>
                  <a:lnTo>
                    <a:pt x="93000" y="109169"/>
                  </a:lnTo>
                  <a:lnTo>
                    <a:pt x="4000" y="119566"/>
                  </a:lnTo>
                  <a:lnTo>
                    <a:pt x="0" y="55451"/>
                  </a:lnTo>
                </a:path>
              </a:pathLst>
            </a:custGeom>
            <a:solidFill>
              <a:schemeClr val="bg1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60" name="Shape 1521">
              <a:extLst>
                <a:ext uri="{FF2B5EF4-FFF2-40B4-BE49-F238E27FC236}">
                  <a16:creationId xmlns="" xmlns:a16="http://schemas.microsoft.com/office/drawing/2014/main" id="{D336C8AC-B26C-4D5C-9645-ED1514EC3637}"/>
                </a:ext>
              </a:extLst>
            </p:cNvPr>
            <p:cNvSpPr/>
            <p:nvPr/>
          </p:nvSpPr>
          <p:spPr>
            <a:xfrm>
              <a:off x="7397584" y="1340114"/>
              <a:ext cx="475406" cy="56386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4473"/>
                  </a:moveTo>
                  <a:lnTo>
                    <a:pt x="6962" y="64736"/>
                  </a:lnTo>
                  <a:lnTo>
                    <a:pt x="7372" y="57105"/>
                  </a:lnTo>
                  <a:lnTo>
                    <a:pt x="15563" y="46315"/>
                  </a:lnTo>
                  <a:lnTo>
                    <a:pt x="11877" y="38421"/>
                  </a:lnTo>
                  <a:lnTo>
                    <a:pt x="28668" y="1052"/>
                  </a:lnTo>
                  <a:lnTo>
                    <a:pt x="32764" y="1052"/>
                  </a:lnTo>
                  <a:lnTo>
                    <a:pt x="34402" y="5789"/>
                  </a:lnTo>
                  <a:lnTo>
                    <a:pt x="51194" y="1578"/>
                  </a:lnTo>
                  <a:lnTo>
                    <a:pt x="51604" y="0"/>
                  </a:lnTo>
                  <a:lnTo>
                    <a:pt x="65119" y="1842"/>
                  </a:lnTo>
                  <a:lnTo>
                    <a:pt x="87645" y="38947"/>
                  </a:lnTo>
                  <a:lnTo>
                    <a:pt x="97883" y="38947"/>
                  </a:lnTo>
                  <a:lnTo>
                    <a:pt x="115904" y="52894"/>
                  </a:lnTo>
                  <a:lnTo>
                    <a:pt x="113447" y="55526"/>
                  </a:lnTo>
                  <a:lnTo>
                    <a:pt x="119590" y="55526"/>
                  </a:lnTo>
                  <a:lnTo>
                    <a:pt x="115494" y="62105"/>
                  </a:lnTo>
                  <a:lnTo>
                    <a:pt x="106075" y="66578"/>
                  </a:lnTo>
                  <a:lnTo>
                    <a:pt x="95836" y="70000"/>
                  </a:lnTo>
                  <a:lnTo>
                    <a:pt x="94607" y="74210"/>
                  </a:lnTo>
                  <a:lnTo>
                    <a:pt x="89692" y="70526"/>
                  </a:lnTo>
                  <a:lnTo>
                    <a:pt x="79863" y="75526"/>
                  </a:lnTo>
                  <a:lnTo>
                    <a:pt x="75358" y="75263"/>
                  </a:lnTo>
                  <a:lnTo>
                    <a:pt x="72081" y="72368"/>
                  </a:lnTo>
                  <a:lnTo>
                    <a:pt x="69215" y="86842"/>
                  </a:lnTo>
                  <a:lnTo>
                    <a:pt x="61023" y="88947"/>
                  </a:lnTo>
                  <a:lnTo>
                    <a:pt x="56928" y="94736"/>
                  </a:lnTo>
                  <a:lnTo>
                    <a:pt x="51604" y="94473"/>
                  </a:lnTo>
                  <a:lnTo>
                    <a:pt x="39726" y="102894"/>
                  </a:lnTo>
                  <a:lnTo>
                    <a:pt x="39317" y="109736"/>
                  </a:lnTo>
                  <a:lnTo>
                    <a:pt x="36450" y="112368"/>
                  </a:lnTo>
                  <a:lnTo>
                    <a:pt x="33174" y="119736"/>
                  </a:lnTo>
                  <a:lnTo>
                    <a:pt x="22116" y="109736"/>
                  </a:lnTo>
                  <a:lnTo>
                    <a:pt x="0" y="64473"/>
                  </a:lnTo>
                </a:path>
              </a:pathLst>
            </a:custGeom>
            <a:solidFill>
              <a:srgbClr val="92D050"/>
            </a:solidFill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endPara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61" name="Shape 1522">
              <a:extLst>
                <a:ext uri="{FF2B5EF4-FFF2-40B4-BE49-F238E27FC236}">
                  <a16:creationId xmlns="" xmlns:a16="http://schemas.microsoft.com/office/drawing/2014/main" id="{8447450D-4296-437A-BE29-00395C8C9512}"/>
                </a:ext>
              </a:extLst>
            </p:cNvPr>
            <p:cNvSpPr/>
            <p:nvPr/>
          </p:nvSpPr>
          <p:spPr>
            <a:xfrm>
              <a:off x="7478931" y="1487630"/>
              <a:ext cx="264879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ME</a:t>
              </a:r>
            </a:p>
          </p:txBody>
        </p:sp>
        <p:sp>
          <p:nvSpPr>
            <p:cNvPr id="62" name="Shape 1523">
              <a:extLst>
                <a:ext uri="{FF2B5EF4-FFF2-40B4-BE49-F238E27FC236}">
                  <a16:creationId xmlns="" xmlns:a16="http://schemas.microsoft.com/office/drawing/2014/main" id="{B11FD405-DFF0-4475-952F-49917CA547EF}"/>
                </a:ext>
              </a:extLst>
            </p:cNvPr>
            <p:cNvSpPr/>
            <p:nvPr/>
          </p:nvSpPr>
          <p:spPr>
            <a:xfrm>
              <a:off x="7098924" y="1285072"/>
              <a:ext cx="259012" cy="167103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anchor="ctr" anchorCtr="1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NH</a:t>
              </a:r>
            </a:p>
          </p:txBody>
        </p:sp>
        <p:sp>
          <p:nvSpPr>
            <p:cNvPr id="63" name="Shape 1524">
              <a:extLst>
                <a:ext uri="{FF2B5EF4-FFF2-40B4-BE49-F238E27FC236}">
                  <a16:creationId xmlns="" xmlns:a16="http://schemas.microsoft.com/office/drawing/2014/main" id="{196C85C6-7DC4-490C-B4A9-BC6852874657}"/>
                </a:ext>
              </a:extLst>
            </p:cNvPr>
            <p:cNvSpPr/>
            <p:nvPr/>
          </p:nvSpPr>
          <p:spPr>
            <a:xfrm>
              <a:off x="6879806" y="1954606"/>
              <a:ext cx="254417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NY</a:t>
              </a:r>
            </a:p>
          </p:txBody>
        </p:sp>
        <p:sp>
          <p:nvSpPr>
            <p:cNvPr id="64" name="Shape 1525">
              <a:extLst>
                <a:ext uri="{FF2B5EF4-FFF2-40B4-BE49-F238E27FC236}">
                  <a16:creationId xmlns="" xmlns:a16="http://schemas.microsoft.com/office/drawing/2014/main" id="{361143A2-84C8-4B20-BB44-A7434F7903B5}"/>
                </a:ext>
              </a:extLst>
            </p:cNvPr>
            <p:cNvSpPr/>
            <p:nvPr/>
          </p:nvSpPr>
          <p:spPr>
            <a:xfrm flipH="1">
              <a:off x="6487706" y="2225660"/>
              <a:ext cx="564974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PA</a:t>
              </a:r>
            </a:p>
          </p:txBody>
        </p:sp>
        <p:sp>
          <p:nvSpPr>
            <p:cNvPr id="65" name="Shape 1527">
              <a:extLst>
                <a:ext uri="{FF2B5EF4-FFF2-40B4-BE49-F238E27FC236}">
                  <a16:creationId xmlns="" xmlns:a16="http://schemas.microsoft.com/office/drawing/2014/main" id="{046B84DA-6202-4E9E-814C-DD28FB75EC37}"/>
                </a:ext>
              </a:extLst>
            </p:cNvPr>
            <p:cNvSpPr/>
            <p:nvPr/>
          </p:nvSpPr>
          <p:spPr>
            <a:xfrm>
              <a:off x="6687678" y="2653405"/>
              <a:ext cx="254417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VA</a:t>
              </a:r>
            </a:p>
          </p:txBody>
        </p:sp>
        <p:sp>
          <p:nvSpPr>
            <p:cNvPr id="66" name="Shape 1528">
              <a:extLst>
                <a:ext uri="{FF2B5EF4-FFF2-40B4-BE49-F238E27FC236}">
                  <a16:creationId xmlns="" xmlns:a16="http://schemas.microsoft.com/office/drawing/2014/main" id="{EF95EBAF-EE49-451D-A0FD-4B8B8B39F3E5}"/>
                </a:ext>
              </a:extLst>
            </p:cNvPr>
            <p:cNvSpPr/>
            <p:nvPr/>
          </p:nvSpPr>
          <p:spPr>
            <a:xfrm>
              <a:off x="6621748" y="2889694"/>
              <a:ext cx="259012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NC</a:t>
              </a:r>
            </a:p>
          </p:txBody>
        </p:sp>
        <p:sp>
          <p:nvSpPr>
            <p:cNvPr id="67" name="Shape 1529">
              <a:extLst>
                <a:ext uri="{FF2B5EF4-FFF2-40B4-BE49-F238E27FC236}">
                  <a16:creationId xmlns="" xmlns:a16="http://schemas.microsoft.com/office/drawing/2014/main" id="{15CA5459-2CEE-4E7C-B3A3-C102391B3873}"/>
                </a:ext>
              </a:extLst>
            </p:cNvPr>
            <p:cNvSpPr/>
            <p:nvPr/>
          </p:nvSpPr>
          <p:spPr>
            <a:xfrm>
              <a:off x="6493228" y="3136427"/>
              <a:ext cx="254417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SC</a:t>
              </a:r>
            </a:p>
          </p:txBody>
        </p:sp>
        <p:sp>
          <p:nvSpPr>
            <p:cNvPr id="68" name="Shape 1530">
              <a:extLst>
                <a:ext uri="{FF2B5EF4-FFF2-40B4-BE49-F238E27FC236}">
                  <a16:creationId xmlns="" xmlns:a16="http://schemas.microsoft.com/office/drawing/2014/main" id="{EF2D6A97-4DA9-4FC0-8296-2D19C135F362}"/>
                </a:ext>
              </a:extLst>
            </p:cNvPr>
            <p:cNvSpPr/>
            <p:nvPr/>
          </p:nvSpPr>
          <p:spPr>
            <a:xfrm>
              <a:off x="6177207" y="3333550"/>
              <a:ext cx="264879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GA</a:t>
              </a:r>
            </a:p>
          </p:txBody>
        </p:sp>
        <p:sp>
          <p:nvSpPr>
            <p:cNvPr id="69" name="Shape 1531">
              <a:extLst>
                <a:ext uri="{FF2B5EF4-FFF2-40B4-BE49-F238E27FC236}">
                  <a16:creationId xmlns="" xmlns:a16="http://schemas.microsoft.com/office/drawing/2014/main" id="{61D3524F-3618-4CFB-B097-995DF6380FFF}"/>
                </a:ext>
              </a:extLst>
            </p:cNvPr>
            <p:cNvSpPr/>
            <p:nvPr/>
          </p:nvSpPr>
          <p:spPr>
            <a:xfrm>
              <a:off x="5273495" y="2456284"/>
              <a:ext cx="211036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IL</a:t>
              </a:r>
            </a:p>
          </p:txBody>
        </p:sp>
        <p:sp>
          <p:nvSpPr>
            <p:cNvPr id="70" name="Shape 1532">
              <a:extLst>
                <a:ext uri="{FF2B5EF4-FFF2-40B4-BE49-F238E27FC236}">
                  <a16:creationId xmlns="" xmlns:a16="http://schemas.microsoft.com/office/drawing/2014/main" id="{3261EE75-8B9B-4DFD-B054-434ED9ECFC3C}"/>
                </a:ext>
              </a:extLst>
            </p:cNvPr>
            <p:cNvSpPr/>
            <p:nvPr/>
          </p:nvSpPr>
          <p:spPr>
            <a:xfrm>
              <a:off x="6047287" y="2398841"/>
              <a:ext cx="264879" cy="1204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OH</a:t>
              </a:r>
            </a:p>
          </p:txBody>
        </p:sp>
        <p:sp>
          <p:nvSpPr>
            <p:cNvPr id="71" name="Shape 1533">
              <a:extLst>
                <a:ext uri="{FF2B5EF4-FFF2-40B4-BE49-F238E27FC236}">
                  <a16:creationId xmlns="" xmlns:a16="http://schemas.microsoft.com/office/drawing/2014/main" id="{BD141EBE-FA7B-439F-8FE3-AEBDDF829260}"/>
                </a:ext>
              </a:extLst>
            </p:cNvPr>
            <p:cNvSpPr/>
            <p:nvPr/>
          </p:nvSpPr>
          <p:spPr>
            <a:xfrm>
              <a:off x="5651963" y="2447144"/>
              <a:ext cx="219968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IN</a:t>
              </a:r>
            </a:p>
          </p:txBody>
        </p:sp>
        <p:sp>
          <p:nvSpPr>
            <p:cNvPr id="72" name="Shape 1534">
              <a:extLst>
                <a:ext uri="{FF2B5EF4-FFF2-40B4-BE49-F238E27FC236}">
                  <a16:creationId xmlns="" xmlns:a16="http://schemas.microsoft.com/office/drawing/2014/main" id="{10AE58A3-7956-4259-8D58-B4D58E2C97D8}"/>
                </a:ext>
              </a:extLst>
            </p:cNvPr>
            <p:cNvSpPr/>
            <p:nvPr/>
          </p:nvSpPr>
          <p:spPr>
            <a:xfrm>
              <a:off x="5126910" y="1905377"/>
              <a:ext cx="240893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WI</a:t>
              </a:r>
            </a:p>
          </p:txBody>
        </p:sp>
        <p:sp>
          <p:nvSpPr>
            <p:cNvPr id="73" name="Shape 1535">
              <a:extLst>
                <a:ext uri="{FF2B5EF4-FFF2-40B4-BE49-F238E27FC236}">
                  <a16:creationId xmlns="" xmlns:a16="http://schemas.microsoft.com/office/drawing/2014/main" id="{9BF1BFC2-45EE-41CB-A777-F9B7604D03F5}"/>
                </a:ext>
              </a:extLst>
            </p:cNvPr>
            <p:cNvSpPr/>
            <p:nvPr/>
          </p:nvSpPr>
          <p:spPr>
            <a:xfrm>
              <a:off x="5839356" y="2719813"/>
              <a:ext cx="284530" cy="1479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KY</a:t>
              </a:r>
            </a:p>
          </p:txBody>
        </p:sp>
        <p:sp>
          <p:nvSpPr>
            <p:cNvPr id="74" name="Shape 1536">
              <a:extLst>
                <a:ext uri="{FF2B5EF4-FFF2-40B4-BE49-F238E27FC236}">
                  <a16:creationId xmlns="" xmlns:a16="http://schemas.microsoft.com/office/drawing/2014/main" id="{9BAF3A9E-D95F-42AE-A7F1-0263C81502EA}"/>
                </a:ext>
              </a:extLst>
            </p:cNvPr>
            <p:cNvSpPr/>
            <p:nvPr/>
          </p:nvSpPr>
          <p:spPr>
            <a:xfrm>
              <a:off x="5670112" y="2977159"/>
              <a:ext cx="250078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TN</a:t>
              </a:r>
            </a:p>
          </p:txBody>
        </p:sp>
        <p:sp>
          <p:nvSpPr>
            <p:cNvPr id="75" name="Shape 1537">
              <a:extLst>
                <a:ext uri="{FF2B5EF4-FFF2-40B4-BE49-F238E27FC236}">
                  <a16:creationId xmlns="" xmlns:a16="http://schemas.microsoft.com/office/drawing/2014/main" id="{81BD9DB2-056B-4724-8701-FA5F9D6260D7}"/>
                </a:ext>
              </a:extLst>
            </p:cNvPr>
            <p:cNvSpPr/>
            <p:nvPr/>
          </p:nvSpPr>
          <p:spPr>
            <a:xfrm>
              <a:off x="5695586" y="3349216"/>
              <a:ext cx="250078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AL</a:t>
              </a:r>
            </a:p>
          </p:txBody>
        </p:sp>
        <p:sp>
          <p:nvSpPr>
            <p:cNvPr id="76" name="Shape 1538">
              <a:extLst>
                <a:ext uri="{FF2B5EF4-FFF2-40B4-BE49-F238E27FC236}">
                  <a16:creationId xmlns="" xmlns:a16="http://schemas.microsoft.com/office/drawing/2014/main" id="{26EECF8C-A7BB-4681-8767-104BC8E9C21A}"/>
                </a:ext>
              </a:extLst>
            </p:cNvPr>
            <p:cNvSpPr/>
            <p:nvPr/>
          </p:nvSpPr>
          <p:spPr>
            <a:xfrm>
              <a:off x="5282218" y="3366188"/>
              <a:ext cx="264879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MS</a:t>
              </a:r>
            </a:p>
          </p:txBody>
        </p:sp>
        <p:sp>
          <p:nvSpPr>
            <p:cNvPr id="77" name="Shape 1539">
              <a:extLst>
                <a:ext uri="{FF2B5EF4-FFF2-40B4-BE49-F238E27FC236}">
                  <a16:creationId xmlns="" xmlns:a16="http://schemas.microsoft.com/office/drawing/2014/main" id="{7A11FFE3-0711-42D6-872C-9E5606B2659D}"/>
                </a:ext>
              </a:extLst>
            </p:cNvPr>
            <p:cNvSpPr/>
            <p:nvPr/>
          </p:nvSpPr>
          <p:spPr>
            <a:xfrm>
              <a:off x="4875078" y="3136427"/>
              <a:ext cx="259012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AR</a:t>
              </a:r>
            </a:p>
          </p:txBody>
        </p:sp>
        <p:sp>
          <p:nvSpPr>
            <p:cNvPr id="78" name="Shape 1540">
              <a:extLst>
                <a:ext uri="{FF2B5EF4-FFF2-40B4-BE49-F238E27FC236}">
                  <a16:creationId xmlns="" xmlns:a16="http://schemas.microsoft.com/office/drawing/2014/main" id="{AC305FE8-7592-4293-B6AB-0E6062A8059A}"/>
                </a:ext>
              </a:extLst>
            </p:cNvPr>
            <p:cNvSpPr/>
            <p:nvPr/>
          </p:nvSpPr>
          <p:spPr>
            <a:xfrm>
              <a:off x="4899093" y="3606392"/>
              <a:ext cx="250078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LA</a:t>
              </a:r>
            </a:p>
          </p:txBody>
        </p:sp>
        <p:sp>
          <p:nvSpPr>
            <p:cNvPr id="79" name="Shape 1541">
              <a:extLst>
                <a:ext uri="{FF2B5EF4-FFF2-40B4-BE49-F238E27FC236}">
                  <a16:creationId xmlns="" xmlns:a16="http://schemas.microsoft.com/office/drawing/2014/main" id="{48E202CD-CEC0-4895-A2A9-F91A7603F8B5}"/>
                </a:ext>
              </a:extLst>
            </p:cNvPr>
            <p:cNvSpPr/>
            <p:nvPr/>
          </p:nvSpPr>
          <p:spPr>
            <a:xfrm>
              <a:off x="3966443" y="3578978"/>
              <a:ext cx="245486" cy="1826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TX</a:t>
              </a:r>
            </a:p>
          </p:txBody>
        </p:sp>
        <p:sp>
          <p:nvSpPr>
            <p:cNvPr id="80" name="Shape 1542">
              <a:extLst>
                <a:ext uri="{FF2B5EF4-FFF2-40B4-BE49-F238E27FC236}">
                  <a16:creationId xmlns="" xmlns:a16="http://schemas.microsoft.com/office/drawing/2014/main" id="{445CFA2B-F43E-430B-84FF-60342B36EA45}"/>
                </a:ext>
              </a:extLst>
            </p:cNvPr>
            <p:cNvSpPr/>
            <p:nvPr/>
          </p:nvSpPr>
          <p:spPr>
            <a:xfrm>
              <a:off x="4281935" y="3072458"/>
              <a:ext cx="264879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OK</a:t>
              </a:r>
            </a:p>
          </p:txBody>
        </p:sp>
        <p:sp>
          <p:nvSpPr>
            <p:cNvPr id="81" name="Shape 1543">
              <a:extLst>
                <a:ext uri="{FF2B5EF4-FFF2-40B4-BE49-F238E27FC236}">
                  <a16:creationId xmlns="" xmlns:a16="http://schemas.microsoft.com/office/drawing/2014/main" id="{4CDB838A-259D-4DE5-A401-5A3711FDBC82}"/>
                </a:ext>
              </a:extLst>
            </p:cNvPr>
            <p:cNvSpPr/>
            <p:nvPr/>
          </p:nvSpPr>
          <p:spPr>
            <a:xfrm>
              <a:off x="4861749" y="2712149"/>
              <a:ext cx="275343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MO</a:t>
              </a:r>
            </a:p>
          </p:txBody>
        </p:sp>
        <p:sp>
          <p:nvSpPr>
            <p:cNvPr id="82" name="Shape 1544">
              <a:extLst>
                <a:ext uri="{FF2B5EF4-FFF2-40B4-BE49-F238E27FC236}">
                  <a16:creationId xmlns="" xmlns:a16="http://schemas.microsoft.com/office/drawing/2014/main" id="{C05707F4-3E5E-411E-B3F7-9E607119B2E0}"/>
                </a:ext>
              </a:extLst>
            </p:cNvPr>
            <p:cNvSpPr/>
            <p:nvPr/>
          </p:nvSpPr>
          <p:spPr>
            <a:xfrm>
              <a:off x="4123289" y="2678211"/>
              <a:ext cx="254417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KS</a:t>
              </a:r>
            </a:p>
          </p:txBody>
        </p:sp>
        <p:sp>
          <p:nvSpPr>
            <p:cNvPr id="83" name="Shape 1545">
              <a:extLst>
                <a:ext uri="{FF2B5EF4-FFF2-40B4-BE49-F238E27FC236}">
                  <a16:creationId xmlns="" xmlns:a16="http://schemas.microsoft.com/office/drawing/2014/main" id="{FDE2F86F-8FA4-4D28-B8DF-887610122684}"/>
                </a:ext>
              </a:extLst>
            </p:cNvPr>
            <p:cNvSpPr/>
            <p:nvPr/>
          </p:nvSpPr>
          <p:spPr>
            <a:xfrm>
              <a:off x="4740839" y="2235660"/>
              <a:ext cx="219968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IA</a:t>
              </a:r>
            </a:p>
          </p:txBody>
        </p:sp>
        <p:sp>
          <p:nvSpPr>
            <p:cNvPr id="84" name="Shape 1546">
              <a:extLst>
                <a:ext uri="{FF2B5EF4-FFF2-40B4-BE49-F238E27FC236}">
                  <a16:creationId xmlns="" xmlns:a16="http://schemas.microsoft.com/office/drawing/2014/main" id="{6F449B69-02A0-49F9-A8D5-713162A0D926}"/>
                </a:ext>
              </a:extLst>
            </p:cNvPr>
            <p:cNvSpPr/>
            <p:nvPr/>
          </p:nvSpPr>
          <p:spPr>
            <a:xfrm>
              <a:off x="4576509" y="1719453"/>
              <a:ext cx="269473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MN</a:t>
              </a:r>
            </a:p>
          </p:txBody>
        </p:sp>
        <p:sp>
          <p:nvSpPr>
            <p:cNvPr id="85" name="Shape 1547">
              <a:extLst>
                <a:ext uri="{FF2B5EF4-FFF2-40B4-BE49-F238E27FC236}">
                  <a16:creationId xmlns="" xmlns:a16="http://schemas.microsoft.com/office/drawing/2014/main" id="{AD165441-206F-4F01-B509-F2382CE39905}"/>
                </a:ext>
              </a:extLst>
            </p:cNvPr>
            <p:cNvSpPr/>
            <p:nvPr/>
          </p:nvSpPr>
          <p:spPr>
            <a:xfrm>
              <a:off x="3935772" y="1562491"/>
              <a:ext cx="259012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ND</a:t>
              </a:r>
            </a:p>
          </p:txBody>
        </p:sp>
        <p:sp>
          <p:nvSpPr>
            <p:cNvPr id="86" name="Shape 1548">
              <a:extLst>
                <a:ext uri="{FF2B5EF4-FFF2-40B4-BE49-F238E27FC236}">
                  <a16:creationId xmlns="" xmlns:a16="http://schemas.microsoft.com/office/drawing/2014/main" id="{1464264D-2A04-4E74-8AE5-522AC08C550C}"/>
                </a:ext>
              </a:extLst>
            </p:cNvPr>
            <p:cNvSpPr/>
            <p:nvPr/>
          </p:nvSpPr>
          <p:spPr>
            <a:xfrm>
              <a:off x="3967045" y="2299627"/>
              <a:ext cx="254417" cy="1204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NE</a:t>
              </a:r>
            </a:p>
          </p:txBody>
        </p:sp>
        <p:sp>
          <p:nvSpPr>
            <p:cNvPr id="87" name="Shape 1549">
              <a:extLst>
                <a:ext uri="{FF2B5EF4-FFF2-40B4-BE49-F238E27FC236}">
                  <a16:creationId xmlns="" xmlns:a16="http://schemas.microsoft.com/office/drawing/2014/main" id="{A0DE3FF1-968B-4A5E-9558-5801503CAD41}"/>
                </a:ext>
              </a:extLst>
            </p:cNvPr>
            <p:cNvSpPr/>
            <p:nvPr/>
          </p:nvSpPr>
          <p:spPr>
            <a:xfrm>
              <a:off x="3069892" y="3124676"/>
              <a:ext cx="269473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NM</a:t>
              </a:r>
            </a:p>
          </p:txBody>
        </p:sp>
        <p:sp>
          <p:nvSpPr>
            <p:cNvPr id="88" name="Shape 1550">
              <a:extLst>
                <a:ext uri="{FF2B5EF4-FFF2-40B4-BE49-F238E27FC236}">
                  <a16:creationId xmlns="" xmlns:a16="http://schemas.microsoft.com/office/drawing/2014/main" id="{493795FC-4DB0-4E50-BF9F-E6BFBACE8A79}"/>
                </a:ext>
              </a:extLst>
            </p:cNvPr>
            <p:cNvSpPr/>
            <p:nvPr/>
          </p:nvSpPr>
          <p:spPr>
            <a:xfrm>
              <a:off x="2324516" y="3084207"/>
              <a:ext cx="250078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AZ</a:t>
              </a:r>
            </a:p>
          </p:txBody>
        </p:sp>
        <p:sp>
          <p:nvSpPr>
            <p:cNvPr id="89" name="Shape 1551">
              <a:extLst>
                <a:ext uri="{FF2B5EF4-FFF2-40B4-BE49-F238E27FC236}">
                  <a16:creationId xmlns="" xmlns:a16="http://schemas.microsoft.com/office/drawing/2014/main" id="{D4AD64CE-F046-4E8C-907A-C5A36C162312}"/>
                </a:ext>
              </a:extLst>
            </p:cNvPr>
            <p:cNvSpPr/>
            <p:nvPr/>
          </p:nvSpPr>
          <p:spPr>
            <a:xfrm>
              <a:off x="3219664" y="2571162"/>
              <a:ext cx="264879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CO</a:t>
              </a:r>
            </a:p>
          </p:txBody>
        </p:sp>
        <p:sp>
          <p:nvSpPr>
            <p:cNvPr id="90" name="Shape 1552">
              <a:extLst>
                <a:ext uri="{FF2B5EF4-FFF2-40B4-BE49-F238E27FC236}">
                  <a16:creationId xmlns="" xmlns:a16="http://schemas.microsoft.com/office/drawing/2014/main" id="{A2C3EC7A-A3E5-4E82-840F-1DA3CE00841F}"/>
                </a:ext>
              </a:extLst>
            </p:cNvPr>
            <p:cNvSpPr/>
            <p:nvPr/>
          </p:nvSpPr>
          <p:spPr>
            <a:xfrm>
              <a:off x="2477362" y="2478475"/>
              <a:ext cx="250078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UT</a:t>
              </a:r>
            </a:p>
          </p:txBody>
        </p:sp>
        <p:sp>
          <p:nvSpPr>
            <p:cNvPr id="91" name="Shape 1553">
              <a:extLst>
                <a:ext uri="{FF2B5EF4-FFF2-40B4-BE49-F238E27FC236}">
                  <a16:creationId xmlns="" xmlns:a16="http://schemas.microsoft.com/office/drawing/2014/main" id="{F09E82E2-5187-41D0-83CF-4BFAC0DAD5BA}"/>
                </a:ext>
              </a:extLst>
            </p:cNvPr>
            <p:cNvSpPr/>
            <p:nvPr/>
          </p:nvSpPr>
          <p:spPr>
            <a:xfrm>
              <a:off x="3047995" y="2054200"/>
              <a:ext cx="275343" cy="1204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WY</a:t>
              </a:r>
            </a:p>
          </p:txBody>
        </p:sp>
        <p:sp>
          <p:nvSpPr>
            <p:cNvPr id="92" name="Shape 1554">
              <a:extLst>
                <a:ext uri="{FF2B5EF4-FFF2-40B4-BE49-F238E27FC236}">
                  <a16:creationId xmlns="" xmlns:a16="http://schemas.microsoft.com/office/drawing/2014/main" id="{7267E544-7792-4AFC-9675-99F46A532401}"/>
                </a:ext>
              </a:extLst>
            </p:cNvPr>
            <p:cNvSpPr/>
            <p:nvPr/>
          </p:nvSpPr>
          <p:spPr>
            <a:xfrm>
              <a:off x="2956794" y="1562491"/>
              <a:ext cx="260541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MT</a:t>
              </a:r>
            </a:p>
          </p:txBody>
        </p:sp>
        <p:sp>
          <p:nvSpPr>
            <p:cNvPr id="93" name="Shape 1555">
              <a:extLst>
                <a:ext uri="{FF2B5EF4-FFF2-40B4-BE49-F238E27FC236}">
                  <a16:creationId xmlns="" xmlns:a16="http://schemas.microsoft.com/office/drawing/2014/main" id="{8606D3AC-FF26-49F1-97B9-D1A8A5357CDF}"/>
                </a:ext>
              </a:extLst>
            </p:cNvPr>
            <p:cNvSpPr/>
            <p:nvPr/>
          </p:nvSpPr>
          <p:spPr>
            <a:xfrm>
              <a:off x="1797518" y="1295727"/>
              <a:ext cx="279936" cy="1204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WA</a:t>
              </a:r>
            </a:p>
          </p:txBody>
        </p:sp>
        <p:sp>
          <p:nvSpPr>
            <p:cNvPr id="94" name="Shape 1556">
              <a:extLst>
                <a:ext uri="{FF2B5EF4-FFF2-40B4-BE49-F238E27FC236}">
                  <a16:creationId xmlns="" xmlns:a16="http://schemas.microsoft.com/office/drawing/2014/main" id="{AF7CB990-8048-4955-BF18-22F3A5F0F65D}"/>
                </a:ext>
              </a:extLst>
            </p:cNvPr>
            <p:cNvSpPr/>
            <p:nvPr/>
          </p:nvSpPr>
          <p:spPr>
            <a:xfrm>
              <a:off x="1565548" y="1721309"/>
              <a:ext cx="264879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OR</a:t>
              </a:r>
            </a:p>
          </p:txBody>
        </p:sp>
        <p:sp>
          <p:nvSpPr>
            <p:cNvPr id="95" name="Shape 1557">
              <a:extLst>
                <a:ext uri="{FF2B5EF4-FFF2-40B4-BE49-F238E27FC236}">
                  <a16:creationId xmlns="" xmlns:a16="http://schemas.microsoft.com/office/drawing/2014/main" id="{A512ADE3-68E1-4029-B357-BD9B1208ADE2}"/>
                </a:ext>
              </a:extLst>
            </p:cNvPr>
            <p:cNvSpPr/>
            <p:nvPr/>
          </p:nvSpPr>
          <p:spPr>
            <a:xfrm>
              <a:off x="2275173" y="1872740"/>
              <a:ext cx="219968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ID</a:t>
              </a:r>
            </a:p>
          </p:txBody>
        </p:sp>
        <p:sp>
          <p:nvSpPr>
            <p:cNvPr id="96" name="Shape 1558">
              <a:extLst>
                <a:ext uri="{FF2B5EF4-FFF2-40B4-BE49-F238E27FC236}">
                  <a16:creationId xmlns="" xmlns:a16="http://schemas.microsoft.com/office/drawing/2014/main" id="{126EA778-901B-4903-9514-FEE6A4A39AA8}"/>
                </a:ext>
              </a:extLst>
            </p:cNvPr>
            <p:cNvSpPr/>
            <p:nvPr/>
          </p:nvSpPr>
          <p:spPr>
            <a:xfrm>
              <a:off x="1834869" y="2299627"/>
              <a:ext cx="254417" cy="12041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8"/>
              </a:pPr>
              <a:r>
                <a:rPr lang="en-US" sz="12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NV</a:t>
              </a:r>
            </a:p>
          </p:txBody>
        </p:sp>
        <p:sp>
          <p:nvSpPr>
            <p:cNvPr id="97" name="Shape 1559">
              <a:extLst>
                <a:ext uri="{FF2B5EF4-FFF2-40B4-BE49-F238E27FC236}">
                  <a16:creationId xmlns="" xmlns:a16="http://schemas.microsoft.com/office/drawing/2014/main" id="{6D36F316-2433-4B1A-B70A-0B0FC7571A1E}"/>
                </a:ext>
              </a:extLst>
            </p:cNvPr>
            <p:cNvSpPr/>
            <p:nvPr/>
          </p:nvSpPr>
          <p:spPr>
            <a:xfrm>
              <a:off x="1387237" y="2546358"/>
              <a:ext cx="259012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CA</a:t>
              </a:r>
            </a:p>
          </p:txBody>
        </p:sp>
        <p:cxnSp>
          <p:nvCxnSpPr>
            <p:cNvPr id="98" name="Shape 1561">
              <a:extLst>
                <a:ext uri="{FF2B5EF4-FFF2-40B4-BE49-F238E27FC236}">
                  <a16:creationId xmlns="" xmlns:a16="http://schemas.microsoft.com/office/drawing/2014/main" id="{34F2EA63-9EB2-4BA2-9ABB-6A47993AA99C}"/>
                </a:ext>
              </a:extLst>
            </p:cNvPr>
            <p:cNvCxnSpPr/>
            <p:nvPr/>
          </p:nvCxnSpPr>
          <p:spPr>
            <a:xfrm rot="10800000">
              <a:off x="7107977" y="1605720"/>
              <a:ext cx="126826" cy="128779"/>
            </a:xfrm>
            <a:prstGeom prst="straightConnector1">
              <a:avLst/>
            </a:prstGeom>
            <a:solidFill>
              <a:srgbClr val="0066FF"/>
            </a:solidFill>
            <a:ln w="12700" cap="flat" cmpd="sng">
              <a:solidFill>
                <a:srgbClr val="968C6D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cxnSp>
          <p:nvCxnSpPr>
            <p:cNvPr id="99" name="Shape 1562">
              <a:extLst>
                <a:ext uri="{FF2B5EF4-FFF2-40B4-BE49-F238E27FC236}">
                  <a16:creationId xmlns="" xmlns:a16="http://schemas.microsoft.com/office/drawing/2014/main" id="{74A0DBA6-EC82-457C-8989-DD29BFA449D4}"/>
                </a:ext>
              </a:extLst>
            </p:cNvPr>
            <p:cNvCxnSpPr/>
            <p:nvPr/>
          </p:nvCxnSpPr>
          <p:spPr>
            <a:xfrm rot="10800000">
              <a:off x="7252567" y="1499188"/>
              <a:ext cx="147241" cy="205707"/>
            </a:xfrm>
            <a:prstGeom prst="straightConnector1">
              <a:avLst/>
            </a:prstGeom>
            <a:solidFill>
              <a:srgbClr val="0066FF"/>
            </a:solidFill>
            <a:ln w="12700" cap="flat" cmpd="sng">
              <a:solidFill>
                <a:srgbClr val="968C6D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sp>
          <p:nvSpPr>
            <p:cNvPr id="100" name="Shape 1563">
              <a:extLst>
                <a:ext uri="{FF2B5EF4-FFF2-40B4-BE49-F238E27FC236}">
                  <a16:creationId xmlns="" xmlns:a16="http://schemas.microsoft.com/office/drawing/2014/main" id="{B66EA536-B47B-494F-B4F1-14C3D1E32057}"/>
                </a:ext>
              </a:extLst>
            </p:cNvPr>
            <p:cNvSpPr/>
            <p:nvPr/>
          </p:nvSpPr>
          <p:spPr>
            <a:xfrm>
              <a:off x="6857268" y="1481288"/>
              <a:ext cx="264879" cy="148222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0" tIns="0" rIns="0" bIns="0" anchor="ctr" anchorCtr="1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VT</a:t>
              </a:r>
            </a:p>
          </p:txBody>
        </p:sp>
        <p:sp>
          <p:nvSpPr>
            <p:cNvPr id="101" name="Shape 1565">
              <a:extLst>
                <a:ext uri="{FF2B5EF4-FFF2-40B4-BE49-F238E27FC236}">
                  <a16:creationId xmlns="" xmlns:a16="http://schemas.microsoft.com/office/drawing/2014/main" id="{1175CDF0-1DE4-4E0E-8CD3-F9961A5756ED}"/>
                </a:ext>
              </a:extLst>
            </p:cNvPr>
            <p:cNvSpPr/>
            <p:nvPr/>
          </p:nvSpPr>
          <p:spPr>
            <a:xfrm>
              <a:off x="6334622" y="2583737"/>
              <a:ext cx="275343" cy="1431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WV</a:t>
              </a:r>
            </a:p>
          </p:txBody>
        </p:sp>
        <p:sp>
          <p:nvSpPr>
            <p:cNvPr id="102" name="Shape 1512">
              <a:extLst>
                <a:ext uri="{FF2B5EF4-FFF2-40B4-BE49-F238E27FC236}">
                  <a16:creationId xmlns="" xmlns:a16="http://schemas.microsoft.com/office/drawing/2014/main" id="{DCA2A16F-EA54-434B-A89C-B3F9F299DE0B}"/>
                </a:ext>
              </a:extLst>
            </p:cNvPr>
            <p:cNvSpPr/>
            <p:nvPr/>
          </p:nvSpPr>
          <p:spPr>
            <a:xfrm>
              <a:off x="7230722" y="2268296"/>
              <a:ext cx="28070" cy="2620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14285"/>
                  </a:moveTo>
                  <a:lnTo>
                    <a:pt x="14117" y="34285"/>
                  </a:lnTo>
                  <a:lnTo>
                    <a:pt x="77647" y="0"/>
                  </a:lnTo>
                  <a:lnTo>
                    <a:pt x="112941" y="22857"/>
                  </a:lnTo>
                  <a:lnTo>
                    <a:pt x="0" y="114285"/>
                  </a:lnTo>
                </a:path>
              </a:pathLst>
            </a:custGeom>
            <a:noFill/>
            <a:ln w="12700" cap="rnd" cmpd="sng">
              <a:solidFill>
                <a:srgbClr val="968C6D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noAutofit/>
            </a:bodyPr>
            <a:lstStyle/>
            <a:p>
              <a:pPr indent="-11938">
                <a:buClr>
                  <a:srgbClr val="000000"/>
                </a:buClr>
                <a:buSzPts val="188"/>
              </a:pPr>
              <a:endParaRPr sz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grpSp>
          <p:nvGrpSpPr>
            <p:cNvPr id="103" name="Group 102">
              <a:extLst>
                <a:ext uri="{FF2B5EF4-FFF2-40B4-BE49-F238E27FC236}">
                  <a16:creationId xmlns="" xmlns:a16="http://schemas.microsoft.com/office/drawing/2014/main" id="{9A45BD53-2CF7-4B85-A3AC-524E88ACCAA6}"/>
                </a:ext>
              </a:extLst>
            </p:cNvPr>
            <p:cNvGrpSpPr/>
            <p:nvPr/>
          </p:nvGrpSpPr>
          <p:grpSpPr>
            <a:xfrm>
              <a:off x="7360236" y="2185440"/>
              <a:ext cx="617903" cy="766041"/>
              <a:chOff x="6671203" y="2259258"/>
              <a:chExt cx="561436" cy="721766"/>
            </a:xfrm>
          </p:grpSpPr>
          <p:sp>
            <p:nvSpPr>
              <p:cNvPr id="130" name="Shape 1455">
                <a:extLst>
                  <a:ext uri="{FF2B5EF4-FFF2-40B4-BE49-F238E27FC236}">
                    <a16:creationId xmlns="" xmlns:a16="http://schemas.microsoft.com/office/drawing/2014/main" id="{ACFD06E3-3EB5-46BC-80C0-8AFA86D3A429}"/>
                  </a:ext>
                </a:extLst>
              </p:cNvPr>
              <p:cNvSpPr txBox="1"/>
              <p:nvPr/>
            </p:nvSpPr>
            <p:spPr>
              <a:xfrm>
                <a:off x="6671203" y="2843864"/>
                <a:ext cx="256032" cy="13716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0" tIns="0" rIns="0" bIns="0" anchor="ctr" anchorCtr="1">
                <a:noAutofit/>
              </a:bodyPr>
              <a:lstStyle/>
              <a:p>
                <a:pPr indent="-11938" algn="ctr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8"/>
                </a:pP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Georgia"/>
                    <a:cs typeface="Arial" panose="020B0604020202020204" pitchFamily="34" charset="0"/>
                    <a:sym typeface="Georgia"/>
                  </a:rPr>
                  <a:t>DC</a:t>
                </a:r>
              </a:p>
            </p:txBody>
          </p:sp>
          <p:sp>
            <p:nvSpPr>
              <p:cNvPr id="131" name="Shape 1526">
                <a:extLst>
                  <a:ext uri="{FF2B5EF4-FFF2-40B4-BE49-F238E27FC236}">
                    <a16:creationId xmlns="" xmlns:a16="http://schemas.microsoft.com/office/drawing/2014/main" id="{D7CD52A3-707C-4E69-8971-09C4A392A812}"/>
                  </a:ext>
                </a:extLst>
              </p:cNvPr>
              <p:cNvSpPr/>
              <p:nvPr/>
            </p:nvSpPr>
            <p:spPr>
              <a:xfrm>
                <a:off x="6976607" y="2648996"/>
                <a:ext cx="256032" cy="137160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0" tIns="0" rIns="0" bIns="0" anchor="ctr" anchorCtr="1">
                <a:noAutofit/>
              </a:bodyPr>
              <a:lstStyle/>
              <a:p>
                <a:pPr indent="-9525" algn="ctr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"/>
                </a:pP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Georgia"/>
                    <a:cs typeface="Arial" panose="020B0604020202020204" pitchFamily="34" charset="0"/>
                    <a:sym typeface="Georgia"/>
                  </a:rPr>
                  <a:t>NJ</a:t>
                </a:r>
              </a:p>
            </p:txBody>
          </p:sp>
          <p:sp>
            <p:nvSpPr>
              <p:cNvPr id="132" name="Shape 1560">
                <a:extLst>
                  <a:ext uri="{FF2B5EF4-FFF2-40B4-BE49-F238E27FC236}">
                    <a16:creationId xmlns="" xmlns:a16="http://schemas.microsoft.com/office/drawing/2014/main" id="{0745F044-360B-4546-865B-AD11263DA5A8}"/>
                  </a:ext>
                </a:extLst>
              </p:cNvPr>
              <p:cNvSpPr/>
              <p:nvPr/>
            </p:nvSpPr>
            <p:spPr>
              <a:xfrm>
                <a:off x="6976607" y="2454127"/>
                <a:ext cx="256032" cy="137160"/>
              </a:xfrm>
              <a:prstGeom prst="rect">
                <a:avLst/>
              </a:prstGeom>
              <a:solidFill>
                <a:srgbClr val="00B0F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0" tIns="0" rIns="0" bIns="0" anchor="ctr" anchorCtr="1">
                <a:noAutofit/>
              </a:bodyPr>
              <a:lstStyle/>
              <a:p>
                <a:pPr indent="-9525" algn="ctr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"/>
                </a:pPr>
                <a:r>
                  <a:rPr lang="en-US" sz="12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Georgia"/>
                    <a:cs typeface="Arial" panose="020B0604020202020204" pitchFamily="34" charset="0"/>
                    <a:sym typeface="Georgia"/>
                  </a:rPr>
                  <a:t>RI</a:t>
                </a:r>
              </a:p>
            </p:txBody>
          </p:sp>
          <p:sp>
            <p:nvSpPr>
              <p:cNvPr id="133" name="Shape 1564">
                <a:extLst>
                  <a:ext uri="{FF2B5EF4-FFF2-40B4-BE49-F238E27FC236}">
                    <a16:creationId xmlns="" xmlns:a16="http://schemas.microsoft.com/office/drawing/2014/main" id="{D71BA20A-AA11-477A-AD94-DA7882DC5938}"/>
                  </a:ext>
                </a:extLst>
              </p:cNvPr>
              <p:cNvSpPr/>
              <p:nvPr/>
            </p:nvSpPr>
            <p:spPr>
              <a:xfrm>
                <a:off x="6976607" y="2843864"/>
                <a:ext cx="256032" cy="13716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0" tIns="0" rIns="0" bIns="0" anchor="ctr" anchorCtr="1">
                <a:noAutofit/>
              </a:bodyPr>
              <a:lstStyle/>
              <a:p>
                <a:pPr indent="-9525" algn="ctr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"/>
                </a:pPr>
                <a:r>
                  <a:rPr lang="en-US" sz="12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Georgia"/>
                    <a:cs typeface="Arial" panose="020B0604020202020204" pitchFamily="34" charset="0"/>
                    <a:sym typeface="Georgia"/>
                  </a:rPr>
                  <a:t>DE</a:t>
                </a:r>
              </a:p>
            </p:txBody>
          </p:sp>
          <p:sp>
            <p:nvSpPr>
              <p:cNvPr id="134" name="Shape 1566">
                <a:extLst>
                  <a:ext uri="{FF2B5EF4-FFF2-40B4-BE49-F238E27FC236}">
                    <a16:creationId xmlns="" xmlns:a16="http://schemas.microsoft.com/office/drawing/2014/main" id="{0F28ABD8-53E6-40B9-943B-85867FC370A1}"/>
                  </a:ext>
                </a:extLst>
              </p:cNvPr>
              <p:cNvSpPr txBox="1"/>
              <p:nvPr/>
            </p:nvSpPr>
            <p:spPr>
              <a:xfrm>
                <a:off x="6976607" y="2259258"/>
                <a:ext cx="256032" cy="137160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0" tIns="0" rIns="0" bIns="0" anchor="ctr" anchorCtr="1">
                <a:noAutofit/>
              </a:bodyPr>
              <a:lstStyle/>
              <a:p>
                <a:pPr indent="-11938" algn="ctr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8"/>
                </a:pP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Georgia"/>
                    <a:cs typeface="Arial" panose="020B0604020202020204" pitchFamily="34" charset="0"/>
                    <a:sym typeface="Georgia"/>
                  </a:rPr>
                  <a:t>MA</a:t>
                </a:r>
              </a:p>
            </p:txBody>
          </p:sp>
          <p:sp>
            <p:nvSpPr>
              <p:cNvPr id="135" name="Shape 1567">
                <a:extLst>
                  <a:ext uri="{FF2B5EF4-FFF2-40B4-BE49-F238E27FC236}">
                    <a16:creationId xmlns="" xmlns:a16="http://schemas.microsoft.com/office/drawing/2014/main" id="{34473C3E-0674-42F5-98B9-12628084CA54}"/>
                  </a:ext>
                </a:extLst>
              </p:cNvPr>
              <p:cNvSpPr/>
              <p:nvPr/>
            </p:nvSpPr>
            <p:spPr>
              <a:xfrm>
                <a:off x="6671203" y="2648996"/>
                <a:ext cx="256032" cy="137160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0" tIns="0" rIns="0" bIns="0" anchor="ctr" anchorCtr="1">
                <a:noAutofit/>
              </a:bodyPr>
              <a:lstStyle/>
              <a:p>
                <a:pPr indent="-11938" algn="ctr"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88"/>
                </a:pP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Georgia"/>
                    <a:cs typeface="Arial" panose="020B0604020202020204" pitchFamily="34" charset="0"/>
                    <a:sym typeface="Georgia"/>
                  </a:rPr>
                  <a:t>MD</a:t>
                </a:r>
              </a:p>
            </p:txBody>
          </p:sp>
          <p:sp>
            <p:nvSpPr>
              <p:cNvPr id="136" name="Shape 1568">
                <a:extLst>
                  <a:ext uri="{FF2B5EF4-FFF2-40B4-BE49-F238E27FC236}">
                    <a16:creationId xmlns="" xmlns:a16="http://schemas.microsoft.com/office/drawing/2014/main" id="{9032D517-3F35-46FA-B1AC-C449619A694D}"/>
                  </a:ext>
                </a:extLst>
              </p:cNvPr>
              <p:cNvSpPr txBox="1"/>
              <p:nvPr/>
            </p:nvSpPr>
            <p:spPr>
              <a:xfrm>
                <a:off x="6671203" y="2454127"/>
                <a:ext cx="256032" cy="137160"/>
              </a:xfrm>
              <a:prstGeom prst="rect">
                <a:avLst/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lIns="0" tIns="0" rIns="0" bIns="0" anchor="ctr" anchorCtr="1">
                <a:noAutofit/>
              </a:bodyPr>
              <a:lstStyle/>
              <a:p>
                <a:pPr indent="-11938" algn="ctr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8"/>
                </a:pPr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Georgia"/>
                    <a:cs typeface="Arial" panose="020B0604020202020204" pitchFamily="34" charset="0"/>
                    <a:sym typeface="Georgia"/>
                  </a:rPr>
                  <a:t>CT</a:t>
                </a:r>
              </a:p>
            </p:txBody>
          </p:sp>
        </p:grpSp>
        <p:sp>
          <p:nvSpPr>
            <p:cNvPr id="104" name="Shape 1569">
              <a:extLst>
                <a:ext uri="{FF2B5EF4-FFF2-40B4-BE49-F238E27FC236}">
                  <a16:creationId xmlns="" xmlns:a16="http://schemas.microsoft.com/office/drawing/2014/main" id="{523336A0-42B8-41BE-8A52-5D979783CA60}"/>
                </a:ext>
              </a:extLst>
            </p:cNvPr>
            <p:cNvSpPr/>
            <p:nvPr/>
          </p:nvSpPr>
          <p:spPr>
            <a:xfrm>
              <a:off x="3827124" y="1934485"/>
              <a:ext cx="284530" cy="1479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SD</a:t>
              </a:r>
            </a:p>
          </p:txBody>
        </p:sp>
        <p:sp>
          <p:nvSpPr>
            <p:cNvPr id="105" name="Shape 1570">
              <a:extLst>
                <a:ext uri="{FF2B5EF4-FFF2-40B4-BE49-F238E27FC236}">
                  <a16:creationId xmlns="" xmlns:a16="http://schemas.microsoft.com/office/drawing/2014/main" id="{103D2C12-D618-4F4F-89DB-8AE1A7C3900D}"/>
                </a:ext>
              </a:extLst>
            </p:cNvPr>
            <p:cNvSpPr/>
            <p:nvPr/>
          </p:nvSpPr>
          <p:spPr>
            <a:xfrm>
              <a:off x="6536952" y="3860853"/>
              <a:ext cx="236810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FL</a:t>
              </a:r>
            </a:p>
          </p:txBody>
        </p:sp>
        <p:sp>
          <p:nvSpPr>
            <p:cNvPr id="106" name="Shape 1571">
              <a:extLst>
                <a:ext uri="{FF2B5EF4-FFF2-40B4-BE49-F238E27FC236}">
                  <a16:creationId xmlns="" xmlns:a16="http://schemas.microsoft.com/office/drawing/2014/main" id="{897C5B73-DB65-408D-830F-5B208FA33184}"/>
                </a:ext>
              </a:extLst>
            </p:cNvPr>
            <p:cNvSpPr/>
            <p:nvPr/>
          </p:nvSpPr>
          <p:spPr>
            <a:xfrm>
              <a:off x="5793664" y="2036444"/>
              <a:ext cx="240893" cy="1482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noAutofit/>
            </a:bodyPr>
            <a:lstStyle/>
            <a:p>
              <a:pPr indent="-11938" algn="ctr"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88"/>
              </a:pPr>
              <a:r>
                <a:rPr lang="en-US" sz="12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MI</a:t>
              </a:r>
            </a:p>
          </p:txBody>
        </p:sp>
        <p:grpSp>
          <p:nvGrpSpPr>
            <p:cNvPr id="107" name="Shape 1461">
              <a:extLst>
                <a:ext uri="{FF2B5EF4-FFF2-40B4-BE49-F238E27FC236}">
                  <a16:creationId xmlns="" xmlns:a16="http://schemas.microsoft.com/office/drawing/2014/main" id="{D34C06A0-8018-486E-8BC0-1DF0FF09CFD4}"/>
                </a:ext>
              </a:extLst>
            </p:cNvPr>
            <p:cNvGrpSpPr/>
            <p:nvPr/>
          </p:nvGrpSpPr>
          <p:grpSpPr>
            <a:xfrm>
              <a:off x="2092487" y="3743479"/>
              <a:ext cx="551213" cy="366487"/>
              <a:chOff x="261" y="2609"/>
              <a:chExt cx="339" cy="296"/>
            </a:xfrm>
          </p:grpSpPr>
          <p:sp>
            <p:nvSpPr>
              <p:cNvPr id="121" name="Shape 1462">
                <a:extLst>
                  <a:ext uri="{FF2B5EF4-FFF2-40B4-BE49-F238E27FC236}">
                    <a16:creationId xmlns="" xmlns:a16="http://schemas.microsoft.com/office/drawing/2014/main" id="{E528D226-8DB0-4620-ADD7-8F8623965FD2}"/>
                  </a:ext>
                </a:extLst>
              </p:cNvPr>
              <p:cNvSpPr/>
              <p:nvPr/>
            </p:nvSpPr>
            <p:spPr>
              <a:xfrm>
                <a:off x="542" y="2609"/>
                <a:ext cx="0" cy="0"/>
              </a:xfrm>
              <a:prstGeom prst="rect">
                <a:avLst/>
              </a:prstGeom>
              <a:solidFill>
                <a:srgbClr val="0066FF"/>
              </a:solidFill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square" lIns="67850" tIns="33325" rIns="67850" bIns="33325" anchor="t" anchorCtr="0">
                <a:noAutofit/>
              </a:bodyPr>
              <a:lstStyle/>
              <a:p>
                <a:pPr indent="-11938"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88"/>
                </a:pPr>
                <a:r>
                  <a:rPr lang="en-US" sz="1200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rPr>
                  <a:t>HI</a:t>
                </a:r>
              </a:p>
            </p:txBody>
          </p:sp>
          <p:grpSp>
            <p:nvGrpSpPr>
              <p:cNvPr id="122" name="Shape 1463">
                <a:extLst>
                  <a:ext uri="{FF2B5EF4-FFF2-40B4-BE49-F238E27FC236}">
                    <a16:creationId xmlns="" xmlns:a16="http://schemas.microsoft.com/office/drawing/2014/main" id="{595BF8D0-92DF-4A78-A90C-2F145A0C9B53}"/>
                  </a:ext>
                </a:extLst>
              </p:cNvPr>
              <p:cNvGrpSpPr/>
              <p:nvPr/>
            </p:nvGrpSpPr>
            <p:grpSpPr>
              <a:xfrm>
                <a:off x="261" y="2850"/>
                <a:ext cx="339" cy="55"/>
                <a:chOff x="261" y="2850"/>
                <a:chExt cx="339" cy="55"/>
              </a:xfrm>
            </p:grpSpPr>
            <p:sp>
              <p:nvSpPr>
                <p:cNvPr id="123" name="Shape 1464">
                  <a:extLst>
                    <a:ext uri="{FF2B5EF4-FFF2-40B4-BE49-F238E27FC236}">
                      <a16:creationId xmlns="" xmlns:a16="http://schemas.microsoft.com/office/drawing/2014/main" id="{B1804F29-7C1D-4627-9CFE-E28E02CD25D7}"/>
                    </a:ext>
                  </a:extLst>
                </p:cNvPr>
                <p:cNvSpPr/>
                <p:nvPr/>
              </p:nvSpPr>
              <p:spPr>
                <a:xfrm>
                  <a:off x="600" y="2850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indent="-11938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</a:pPr>
                  <a:endParaRPr sz="12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24" name="Shape 1465">
                  <a:extLst>
                    <a:ext uri="{FF2B5EF4-FFF2-40B4-BE49-F238E27FC236}">
                      <a16:creationId xmlns="" xmlns:a16="http://schemas.microsoft.com/office/drawing/2014/main" id="{B0D759E2-2C27-4E46-8256-7226DE5B7070}"/>
                    </a:ext>
                  </a:extLst>
                </p:cNvPr>
                <p:cNvSpPr/>
                <p:nvPr/>
              </p:nvSpPr>
              <p:spPr>
                <a:xfrm>
                  <a:off x="508" y="2878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indent="-11938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</a:pPr>
                  <a:endParaRPr sz="12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25" name="Shape 1466">
                  <a:extLst>
                    <a:ext uri="{FF2B5EF4-FFF2-40B4-BE49-F238E27FC236}">
                      <a16:creationId xmlns="" xmlns:a16="http://schemas.microsoft.com/office/drawing/2014/main" id="{ED94E677-5A1B-41C1-90FC-19ED450744B3}"/>
                    </a:ext>
                  </a:extLst>
                </p:cNvPr>
                <p:cNvSpPr/>
                <p:nvPr/>
              </p:nvSpPr>
              <p:spPr>
                <a:xfrm>
                  <a:off x="441" y="2881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indent="-11938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</a:pPr>
                  <a:endParaRPr sz="12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26" name="Shape 1467">
                  <a:extLst>
                    <a:ext uri="{FF2B5EF4-FFF2-40B4-BE49-F238E27FC236}">
                      <a16:creationId xmlns="" xmlns:a16="http://schemas.microsoft.com/office/drawing/2014/main" id="{2E9A2403-D2CE-4F0A-8A75-0374FCC899F9}"/>
                    </a:ext>
                  </a:extLst>
                </p:cNvPr>
                <p:cNvSpPr/>
                <p:nvPr/>
              </p:nvSpPr>
              <p:spPr>
                <a:xfrm>
                  <a:off x="399" y="2897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indent="-11938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</a:pPr>
                  <a:endParaRPr sz="12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27" name="Shape 1468">
                  <a:extLst>
                    <a:ext uri="{FF2B5EF4-FFF2-40B4-BE49-F238E27FC236}">
                      <a16:creationId xmlns="" xmlns:a16="http://schemas.microsoft.com/office/drawing/2014/main" id="{499C84BC-9633-4710-887C-B291251810FD}"/>
                    </a:ext>
                  </a:extLst>
                </p:cNvPr>
                <p:cNvSpPr/>
                <p:nvPr/>
              </p:nvSpPr>
              <p:spPr>
                <a:xfrm>
                  <a:off x="351" y="2905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indent="-11938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</a:pPr>
                  <a:endParaRPr sz="12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sp>
              <p:nvSpPr>
                <p:cNvPr id="128" name="Shape 1469">
                  <a:extLst>
                    <a:ext uri="{FF2B5EF4-FFF2-40B4-BE49-F238E27FC236}">
                      <a16:creationId xmlns="" xmlns:a16="http://schemas.microsoft.com/office/drawing/2014/main" id="{9F7AB73A-62FA-4624-A45D-3E4BA5F0F738}"/>
                    </a:ext>
                  </a:extLst>
                </p:cNvPr>
                <p:cNvSpPr/>
                <p:nvPr/>
              </p:nvSpPr>
              <p:spPr>
                <a:xfrm>
                  <a:off x="261" y="2853"/>
                  <a:ext cx="0" cy="0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20000" h="120000" extrusionOk="0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square" lIns="91425" tIns="45700" rIns="91425" bIns="45700" anchor="t" anchorCtr="0">
                  <a:noAutofit/>
                </a:bodyPr>
                <a:lstStyle/>
                <a:p>
                  <a:pPr indent="-11938"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8"/>
                  </a:pPr>
                  <a:endParaRPr sz="120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Arial"/>
                  </a:endParaRPr>
                </a:p>
              </p:txBody>
            </p:sp>
            <p:cxnSp>
              <p:nvCxnSpPr>
                <p:cNvPr id="129" name="Shape 1470">
                  <a:extLst>
                    <a:ext uri="{FF2B5EF4-FFF2-40B4-BE49-F238E27FC236}">
                      <a16:creationId xmlns="" xmlns:a16="http://schemas.microsoft.com/office/drawing/2014/main" id="{6AC6FBD5-9602-494E-BB24-7CA05EB95A63}"/>
                    </a:ext>
                  </a:extLst>
                </p:cNvPr>
                <p:cNvCxnSpPr/>
                <p:nvPr/>
              </p:nvCxnSpPr>
              <p:spPr>
                <a:xfrm>
                  <a:off x="477" y="2871"/>
                  <a:ext cx="0" cy="0"/>
                </a:xfrm>
                <a:prstGeom prst="straightConnector1">
                  <a:avLst/>
                </a:prstGeom>
                <a:solidFill>
                  <a:srgbClr val="0066FF"/>
                </a:solidFill>
                <a:ln w="12700" cap="flat" cmpd="sng">
                  <a:solidFill>
                    <a:schemeClr val="dk1"/>
                  </a:solidFill>
                  <a:prstDash val="solid"/>
                  <a:round/>
                  <a:headEnd type="triangle" w="lg" len="lg"/>
                  <a:tailEnd type="none" w="med" len="med"/>
                </a:ln>
              </p:spPr>
            </p:cxnSp>
          </p:grpSp>
        </p:grpSp>
        <p:sp>
          <p:nvSpPr>
            <p:cNvPr id="108" name="Rectangle 107">
              <a:extLst>
                <a:ext uri="{FF2B5EF4-FFF2-40B4-BE49-F238E27FC236}">
                  <a16:creationId xmlns="" xmlns:a16="http://schemas.microsoft.com/office/drawing/2014/main" id="{43AD735A-A345-4A94-A85B-5BC0E3C60498}"/>
                </a:ext>
              </a:extLst>
            </p:cNvPr>
            <p:cNvSpPr/>
            <p:nvPr/>
          </p:nvSpPr>
          <p:spPr>
            <a:xfrm>
              <a:off x="2033497" y="3676372"/>
              <a:ext cx="1075606" cy="7339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="" xmlns:a16="http://schemas.microsoft.com/office/drawing/2014/main" id="{7F60EFFD-8EDF-4224-A466-830BA26A381B}"/>
                </a:ext>
              </a:extLst>
            </p:cNvPr>
            <p:cNvGrpSpPr/>
            <p:nvPr/>
          </p:nvGrpSpPr>
          <p:grpSpPr>
            <a:xfrm>
              <a:off x="2073777" y="3831506"/>
              <a:ext cx="928260" cy="585836"/>
              <a:chOff x="1905753" y="4627477"/>
              <a:chExt cx="818547" cy="640221"/>
            </a:xfrm>
            <a:solidFill>
              <a:schemeClr val="accent4">
                <a:lumMod val="40000"/>
                <a:lumOff val="60000"/>
              </a:schemeClr>
            </a:solidFill>
          </p:grpSpPr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C3864D02-D998-42B9-A787-40E3E19F6BB4}"/>
                  </a:ext>
                </a:extLst>
              </p:cNvPr>
              <p:cNvGrpSpPr/>
              <p:nvPr/>
            </p:nvGrpSpPr>
            <p:grpSpPr>
              <a:xfrm>
                <a:off x="1905753" y="4824401"/>
                <a:ext cx="682156" cy="443297"/>
                <a:chOff x="3486903" y="5157403"/>
                <a:chExt cx="451743" cy="293564"/>
              </a:xfrm>
              <a:grpFill/>
            </p:grpSpPr>
            <p:sp>
              <p:nvSpPr>
                <p:cNvPr id="113" name="Freeform 26">
                  <a:extLst>
                    <a:ext uri="{FF2B5EF4-FFF2-40B4-BE49-F238E27FC236}">
                      <a16:creationId xmlns="" xmlns:a16="http://schemas.microsoft.com/office/drawing/2014/main" id="{88553B32-01FC-4E36-9C7E-30951FD262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20190" y="5157403"/>
                  <a:ext cx="38042" cy="37880"/>
                </a:xfrm>
                <a:custGeom>
                  <a:avLst/>
                  <a:gdLst>
                    <a:gd name="T0" fmla="*/ 0 w 24"/>
                    <a:gd name="T1" fmla="*/ 12 h 24"/>
                    <a:gd name="T2" fmla="*/ 0 w 24"/>
                    <a:gd name="T3" fmla="*/ 6 h 24"/>
                    <a:gd name="T4" fmla="*/ 12 w 24"/>
                    <a:gd name="T5" fmla="*/ 0 h 24"/>
                    <a:gd name="T6" fmla="*/ 24 w 24"/>
                    <a:gd name="T7" fmla="*/ 0 h 24"/>
                    <a:gd name="T8" fmla="*/ 24 w 24"/>
                    <a:gd name="T9" fmla="*/ 0 h 24"/>
                    <a:gd name="T10" fmla="*/ 24 w 24"/>
                    <a:gd name="T11" fmla="*/ 12 h 24"/>
                    <a:gd name="T12" fmla="*/ 24 w 24"/>
                    <a:gd name="T13" fmla="*/ 12 h 24"/>
                    <a:gd name="T14" fmla="*/ 18 w 24"/>
                    <a:gd name="T15" fmla="*/ 24 h 24"/>
                    <a:gd name="T16" fmla="*/ 18 w 24"/>
                    <a:gd name="T17" fmla="*/ 24 h 24"/>
                    <a:gd name="T18" fmla="*/ 12 w 24"/>
                    <a:gd name="T19" fmla="*/ 24 h 24"/>
                    <a:gd name="T20" fmla="*/ 0 w 24"/>
                    <a:gd name="T21" fmla="*/ 18 h 24"/>
                    <a:gd name="T22" fmla="*/ 0 w 24"/>
                    <a:gd name="T23" fmla="*/ 12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" h="24">
                      <a:moveTo>
                        <a:pt x="0" y="12"/>
                      </a:moveTo>
                      <a:lnTo>
                        <a:pt x="0" y="6"/>
                      </a:lnTo>
                      <a:lnTo>
                        <a:pt x="12" y="0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18" y="24"/>
                      </a:lnTo>
                      <a:lnTo>
                        <a:pt x="18" y="24"/>
                      </a:lnTo>
                      <a:lnTo>
                        <a:pt x="12" y="24"/>
                      </a:lnTo>
                      <a:lnTo>
                        <a:pt x="0" y="18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 cmpd="sng">
                  <a:solidFill>
                    <a:srgbClr val="968C6D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4" name="Freeform 27">
                  <a:extLst>
                    <a:ext uri="{FF2B5EF4-FFF2-40B4-BE49-F238E27FC236}">
                      <a16:creationId xmlns="" xmlns:a16="http://schemas.microsoft.com/office/drawing/2014/main" id="{7430AB57-374A-47EF-AEEC-784619AC39B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53335" y="5204752"/>
                  <a:ext cx="47552" cy="47350"/>
                </a:xfrm>
                <a:custGeom>
                  <a:avLst/>
                  <a:gdLst>
                    <a:gd name="T0" fmla="*/ 6 w 30"/>
                    <a:gd name="T1" fmla="*/ 6 h 30"/>
                    <a:gd name="T2" fmla="*/ 6 w 30"/>
                    <a:gd name="T3" fmla="*/ 6 h 30"/>
                    <a:gd name="T4" fmla="*/ 6 w 30"/>
                    <a:gd name="T5" fmla="*/ 0 h 30"/>
                    <a:gd name="T6" fmla="*/ 12 w 30"/>
                    <a:gd name="T7" fmla="*/ 0 h 30"/>
                    <a:gd name="T8" fmla="*/ 18 w 30"/>
                    <a:gd name="T9" fmla="*/ 12 h 30"/>
                    <a:gd name="T10" fmla="*/ 24 w 30"/>
                    <a:gd name="T11" fmla="*/ 18 h 30"/>
                    <a:gd name="T12" fmla="*/ 30 w 30"/>
                    <a:gd name="T13" fmla="*/ 24 h 30"/>
                    <a:gd name="T14" fmla="*/ 24 w 30"/>
                    <a:gd name="T15" fmla="*/ 30 h 30"/>
                    <a:gd name="T16" fmla="*/ 24 w 30"/>
                    <a:gd name="T17" fmla="*/ 30 h 30"/>
                    <a:gd name="T18" fmla="*/ 12 w 30"/>
                    <a:gd name="T19" fmla="*/ 24 h 30"/>
                    <a:gd name="T20" fmla="*/ 12 w 30"/>
                    <a:gd name="T21" fmla="*/ 24 h 30"/>
                    <a:gd name="T22" fmla="*/ 12 w 30"/>
                    <a:gd name="T23" fmla="*/ 24 h 30"/>
                    <a:gd name="T24" fmla="*/ 6 w 30"/>
                    <a:gd name="T25" fmla="*/ 24 h 30"/>
                    <a:gd name="T26" fmla="*/ 6 w 30"/>
                    <a:gd name="T27" fmla="*/ 24 h 30"/>
                    <a:gd name="T28" fmla="*/ 0 w 30"/>
                    <a:gd name="T29" fmla="*/ 18 h 30"/>
                    <a:gd name="T30" fmla="*/ 0 w 30"/>
                    <a:gd name="T31" fmla="*/ 18 h 30"/>
                    <a:gd name="T32" fmla="*/ 0 w 30"/>
                    <a:gd name="T33" fmla="*/ 6 h 30"/>
                    <a:gd name="T34" fmla="*/ 0 w 30"/>
                    <a:gd name="T35" fmla="*/ 6 h 30"/>
                    <a:gd name="T36" fmla="*/ 6 w 30"/>
                    <a:gd name="T37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" h="30">
                      <a:moveTo>
                        <a:pt x="6" y="6"/>
                      </a:moveTo>
                      <a:lnTo>
                        <a:pt x="6" y="6"/>
                      </a:lnTo>
                      <a:lnTo>
                        <a:pt x="6" y="0"/>
                      </a:lnTo>
                      <a:lnTo>
                        <a:pt x="12" y="0"/>
                      </a:lnTo>
                      <a:lnTo>
                        <a:pt x="18" y="12"/>
                      </a:lnTo>
                      <a:lnTo>
                        <a:pt x="24" y="18"/>
                      </a:lnTo>
                      <a:lnTo>
                        <a:pt x="30" y="24"/>
                      </a:lnTo>
                      <a:lnTo>
                        <a:pt x="24" y="30"/>
                      </a:lnTo>
                      <a:lnTo>
                        <a:pt x="24" y="30"/>
                      </a:lnTo>
                      <a:lnTo>
                        <a:pt x="12" y="24"/>
                      </a:lnTo>
                      <a:lnTo>
                        <a:pt x="12" y="24"/>
                      </a:lnTo>
                      <a:lnTo>
                        <a:pt x="12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 cmpd="sng">
                  <a:solidFill>
                    <a:srgbClr val="968C6D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" name="Freeform 28">
                  <a:extLst>
                    <a:ext uri="{FF2B5EF4-FFF2-40B4-BE49-F238E27FC236}">
                      <a16:creationId xmlns="" xmlns:a16="http://schemas.microsoft.com/office/drawing/2014/main" id="{E72E53A0-A196-43D8-8E9D-1F592AAF38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29418" y="5242631"/>
                  <a:ext cx="47552" cy="18940"/>
                </a:xfrm>
                <a:custGeom>
                  <a:avLst/>
                  <a:gdLst>
                    <a:gd name="T0" fmla="*/ 6 w 30"/>
                    <a:gd name="T1" fmla="*/ 0 h 12"/>
                    <a:gd name="T2" fmla="*/ 0 w 30"/>
                    <a:gd name="T3" fmla="*/ 12 h 12"/>
                    <a:gd name="T4" fmla="*/ 0 w 30"/>
                    <a:gd name="T5" fmla="*/ 12 h 12"/>
                    <a:gd name="T6" fmla="*/ 18 w 30"/>
                    <a:gd name="T7" fmla="*/ 12 h 12"/>
                    <a:gd name="T8" fmla="*/ 18 w 30"/>
                    <a:gd name="T9" fmla="*/ 12 h 12"/>
                    <a:gd name="T10" fmla="*/ 24 w 30"/>
                    <a:gd name="T11" fmla="*/ 12 h 12"/>
                    <a:gd name="T12" fmla="*/ 30 w 30"/>
                    <a:gd name="T13" fmla="*/ 12 h 12"/>
                    <a:gd name="T14" fmla="*/ 30 w 30"/>
                    <a:gd name="T15" fmla="*/ 6 h 12"/>
                    <a:gd name="T16" fmla="*/ 18 w 30"/>
                    <a:gd name="T17" fmla="*/ 6 h 12"/>
                    <a:gd name="T18" fmla="*/ 6 w 30"/>
                    <a:gd name="T19" fmla="*/ 6 h 12"/>
                    <a:gd name="T20" fmla="*/ 6 w 30"/>
                    <a:gd name="T21" fmla="*/ 0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30" h="12">
                      <a:moveTo>
                        <a:pt x="6" y="0"/>
                      </a:move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18" y="12"/>
                      </a:lnTo>
                      <a:lnTo>
                        <a:pt x="18" y="12"/>
                      </a:lnTo>
                      <a:lnTo>
                        <a:pt x="24" y="12"/>
                      </a:lnTo>
                      <a:lnTo>
                        <a:pt x="30" y="12"/>
                      </a:lnTo>
                      <a:lnTo>
                        <a:pt x="30" y="6"/>
                      </a:lnTo>
                      <a:lnTo>
                        <a:pt x="18" y="6"/>
                      </a:lnTo>
                      <a:lnTo>
                        <a:pt x="6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 cmpd="sng">
                  <a:solidFill>
                    <a:srgbClr val="968C6D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6" name="Freeform 29">
                  <a:extLst>
                    <a:ext uri="{FF2B5EF4-FFF2-40B4-BE49-F238E27FC236}">
                      <a16:creationId xmlns="" xmlns:a16="http://schemas.microsoft.com/office/drawing/2014/main" id="{E14DF63E-55C9-482F-8B38-36C765CCCE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786480" y="5271041"/>
                  <a:ext cx="57062" cy="37880"/>
                </a:xfrm>
                <a:custGeom>
                  <a:avLst/>
                  <a:gdLst>
                    <a:gd name="T0" fmla="*/ 0 w 36"/>
                    <a:gd name="T1" fmla="*/ 0 h 24"/>
                    <a:gd name="T2" fmla="*/ 0 w 36"/>
                    <a:gd name="T3" fmla="*/ 0 h 24"/>
                    <a:gd name="T4" fmla="*/ 0 w 36"/>
                    <a:gd name="T5" fmla="*/ 0 h 24"/>
                    <a:gd name="T6" fmla="*/ 6 w 36"/>
                    <a:gd name="T7" fmla="*/ 0 h 24"/>
                    <a:gd name="T8" fmla="*/ 12 w 36"/>
                    <a:gd name="T9" fmla="*/ 6 h 24"/>
                    <a:gd name="T10" fmla="*/ 24 w 36"/>
                    <a:gd name="T11" fmla="*/ 6 h 24"/>
                    <a:gd name="T12" fmla="*/ 24 w 36"/>
                    <a:gd name="T13" fmla="*/ 6 h 24"/>
                    <a:gd name="T14" fmla="*/ 30 w 36"/>
                    <a:gd name="T15" fmla="*/ 6 h 24"/>
                    <a:gd name="T16" fmla="*/ 30 w 36"/>
                    <a:gd name="T17" fmla="*/ 12 h 24"/>
                    <a:gd name="T18" fmla="*/ 36 w 36"/>
                    <a:gd name="T19" fmla="*/ 12 h 24"/>
                    <a:gd name="T20" fmla="*/ 36 w 36"/>
                    <a:gd name="T21" fmla="*/ 18 h 24"/>
                    <a:gd name="T22" fmla="*/ 24 w 36"/>
                    <a:gd name="T23" fmla="*/ 18 h 24"/>
                    <a:gd name="T24" fmla="*/ 24 w 36"/>
                    <a:gd name="T25" fmla="*/ 18 h 24"/>
                    <a:gd name="T26" fmla="*/ 18 w 36"/>
                    <a:gd name="T27" fmla="*/ 24 h 24"/>
                    <a:gd name="T28" fmla="*/ 12 w 36"/>
                    <a:gd name="T29" fmla="*/ 24 h 24"/>
                    <a:gd name="T30" fmla="*/ 12 w 36"/>
                    <a:gd name="T31" fmla="*/ 18 h 24"/>
                    <a:gd name="T32" fmla="*/ 12 w 36"/>
                    <a:gd name="T33" fmla="*/ 18 h 24"/>
                    <a:gd name="T34" fmla="*/ 6 w 36"/>
                    <a:gd name="T35" fmla="*/ 12 h 24"/>
                    <a:gd name="T36" fmla="*/ 6 w 36"/>
                    <a:gd name="T37" fmla="*/ 12 h 24"/>
                    <a:gd name="T38" fmla="*/ 0 w 36"/>
                    <a:gd name="T39" fmla="*/ 0 h 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6" h="2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0"/>
                      </a:lnTo>
                      <a:lnTo>
                        <a:pt x="12" y="6"/>
                      </a:lnTo>
                      <a:lnTo>
                        <a:pt x="24" y="6"/>
                      </a:lnTo>
                      <a:lnTo>
                        <a:pt x="24" y="6"/>
                      </a:lnTo>
                      <a:lnTo>
                        <a:pt x="30" y="6"/>
                      </a:lnTo>
                      <a:lnTo>
                        <a:pt x="30" y="12"/>
                      </a:lnTo>
                      <a:lnTo>
                        <a:pt x="36" y="12"/>
                      </a:lnTo>
                      <a:lnTo>
                        <a:pt x="36" y="18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18" y="24"/>
                      </a:lnTo>
                      <a:lnTo>
                        <a:pt x="12" y="24"/>
                      </a:lnTo>
                      <a:lnTo>
                        <a:pt x="12" y="18"/>
                      </a:lnTo>
                      <a:lnTo>
                        <a:pt x="12" y="18"/>
                      </a:lnTo>
                      <a:lnTo>
                        <a:pt x="6" y="12"/>
                      </a:lnTo>
                      <a:lnTo>
                        <a:pt x="6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 cmpd="sng">
                  <a:solidFill>
                    <a:srgbClr val="968C6D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7" name="Freeform 30">
                  <a:extLst>
                    <a:ext uri="{FF2B5EF4-FFF2-40B4-BE49-F238E27FC236}">
                      <a16:creationId xmlns="" xmlns:a16="http://schemas.microsoft.com/office/drawing/2014/main" id="{B0B249D5-0187-4C4F-B890-90A9F968AC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834032" y="5327859"/>
                  <a:ext cx="104614" cy="123108"/>
                </a:xfrm>
                <a:custGeom>
                  <a:avLst/>
                  <a:gdLst>
                    <a:gd name="T0" fmla="*/ 12 w 66"/>
                    <a:gd name="T1" fmla="*/ 6 h 78"/>
                    <a:gd name="T2" fmla="*/ 12 w 66"/>
                    <a:gd name="T3" fmla="*/ 0 h 78"/>
                    <a:gd name="T4" fmla="*/ 12 w 66"/>
                    <a:gd name="T5" fmla="*/ 0 h 78"/>
                    <a:gd name="T6" fmla="*/ 24 w 66"/>
                    <a:gd name="T7" fmla="*/ 12 h 78"/>
                    <a:gd name="T8" fmla="*/ 24 w 66"/>
                    <a:gd name="T9" fmla="*/ 12 h 78"/>
                    <a:gd name="T10" fmla="*/ 48 w 66"/>
                    <a:gd name="T11" fmla="*/ 24 h 78"/>
                    <a:gd name="T12" fmla="*/ 54 w 66"/>
                    <a:gd name="T13" fmla="*/ 24 h 78"/>
                    <a:gd name="T14" fmla="*/ 54 w 66"/>
                    <a:gd name="T15" fmla="*/ 24 h 78"/>
                    <a:gd name="T16" fmla="*/ 54 w 66"/>
                    <a:gd name="T17" fmla="*/ 30 h 78"/>
                    <a:gd name="T18" fmla="*/ 54 w 66"/>
                    <a:gd name="T19" fmla="*/ 30 h 78"/>
                    <a:gd name="T20" fmla="*/ 60 w 66"/>
                    <a:gd name="T21" fmla="*/ 42 h 78"/>
                    <a:gd name="T22" fmla="*/ 66 w 66"/>
                    <a:gd name="T23" fmla="*/ 42 h 78"/>
                    <a:gd name="T24" fmla="*/ 66 w 66"/>
                    <a:gd name="T25" fmla="*/ 42 h 78"/>
                    <a:gd name="T26" fmla="*/ 66 w 66"/>
                    <a:gd name="T27" fmla="*/ 54 h 78"/>
                    <a:gd name="T28" fmla="*/ 54 w 66"/>
                    <a:gd name="T29" fmla="*/ 60 h 78"/>
                    <a:gd name="T30" fmla="*/ 30 w 66"/>
                    <a:gd name="T31" fmla="*/ 66 h 78"/>
                    <a:gd name="T32" fmla="*/ 24 w 66"/>
                    <a:gd name="T33" fmla="*/ 78 h 78"/>
                    <a:gd name="T34" fmla="*/ 24 w 66"/>
                    <a:gd name="T35" fmla="*/ 78 h 78"/>
                    <a:gd name="T36" fmla="*/ 18 w 66"/>
                    <a:gd name="T37" fmla="*/ 78 h 78"/>
                    <a:gd name="T38" fmla="*/ 6 w 66"/>
                    <a:gd name="T39" fmla="*/ 72 h 78"/>
                    <a:gd name="T40" fmla="*/ 12 w 66"/>
                    <a:gd name="T41" fmla="*/ 54 h 78"/>
                    <a:gd name="T42" fmla="*/ 12 w 66"/>
                    <a:gd name="T43" fmla="*/ 48 h 78"/>
                    <a:gd name="T44" fmla="*/ 0 w 66"/>
                    <a:gd name="T45" fmla="*/ 36 h 78"/>
                    <a:gd name="T46" fmla="*/ 0 w 66"/>
                    <a:gd name="T47" fmla="*/ 30 h 78"/>
                    <a:gd name="T48" fmla="*/ 6 w 66"/>
                    <a:gd name="T49" fmla="*/ 30 h 78"/>
                    <a:gd name="T50" fmla="*/ 12 w 66"/>
                    <a:gd name="T51" fmla="*/ 30 h 78"/>
                    <a:gd name="T52" fmla="*/ 12 w 66"/>
                    <a:gd name="T53" fmla="*/ 30 h 78"/>
                    <a:gd name="T54" fmla="*/ 12 w 66"/>
                    <a:gd name="T55" fmla="*/ 12 h 78"/>
                    <a:gd name="T56" fmla="*/ 12 w 66"/>
                    <a:gd name="T57" fmla="*/ 6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66" h="78">
                      <a:moveTo>
                        <a:pt x="12" y="6"/>
                      </a:move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48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4" y="30"/>
                      </a:lnTo>
                      <a:lnTo>
                        <a:pt x="54" y="30"/>
                      </a:lnTo>
                      <a:lnTo>
                        <a:pt x="60" y="42"/>
                      </a:lnTo>
                      <a:lnTo>
                        <a:pt x="66" y="42"/>
                      </a:lnTo>
                      <a:lnTo>
                        <a:pt x="66" y="42"/>
                      </a:lnTo>
                      <a:lnTo>
                        <a:pt x="66" y="54"/>
                      </a:lnTo>
                      <a:lnTo>
                        <a:pt x="54" y="60"/>
                      </a:lnTo>
                      <a:lnTo>
                        <a:pt x="30" y="66"/>
                      </a:lnTo>
                      <a:lnTo>
                        <a:pt x="24" y="78"/>
                      </a:lnTo>
                      <a:lnTo>
                        <a:pt x="24" y="78"/>
                      </a:lnTo>
                      <a:lnTo>
                        <a:pt x="18" y="78"/>
                      </a:lnTo>
                      <a:lnTo>
                        <a:pt x="6" y="72"/>
                      </a:lnTo>
                      <a:lnTo>
                        <a:pt x="12" y="54"/>
                      </a:lnTo>
                      <a:lnTo>
                        <a:pt x="12" y="48"/>
                      </a:lnTo>
                      <a:lnTo>
                        <a:pt x="0" y="36"/>
                      </a:lnTo>
                      <a:lnTo>
                        <a:pt x="0" y="30"/>
                      </a:lnTo>
                      <a:lnTo>
                        <a:pt x="6" y="30"/>
                      </a:lnTo>
                      <a:lnTo>
                        <a:pt x="12" y="30"/>
                      </a:lnTo>
                      <a:lnTo>
                        <a:pt x="12" y="30"/>
                      </a:lnTo>
                      <a:lnTo>
                        <a:pt x="12" y="12"/>
                      </a:lnTo>
                      <a:lnTo>
                        <a:pt x="12" y="6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 cmpd="sng">
                  <a:solidFill>
                    <a:srgbClr val="968C6D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8" name="Rectangle 31">
                  <a:extLst>
                    <a:ext uri="{FF2B5EF4-FFF2-40B4-BE49-F238E27FC236}">
                      <a16:creationId xmlns="" xmlns:a16="http://schemas.microsoft.com/office/drawing/2014/main" id="{4800FBA6-7C74-4F2A-91E4-02CC21AA20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62704" y="5285245"/>
                  <a:ext cx="0" cy="0"/>
                </a:xfrm>
                <a:prstGeom prst="rect">
                  <a:avLst/>
                </a:prstGeom>
                <a:grpFill/>
                <a:ln w="9525">
                  <a:solidFill>
                    <a:srgbClr val="968C6D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9" name="Oval 32">
                  <a:extLst>
                    <a:ext uri="{FF2B5EF4-FFF2-40B4-BE49-F238E27FC236}">
                      <a16:creationId xmlns="" xmlns:a16="http://schemas.microsoft.com/office/drawing/2014/main" id="{B092CBFA-1D11-4774-A327-34095F1726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91235" y="5313655"/>
                  <a:ext cx="9510" cy="9470"/>
                </a:xfrm>
                <a:prstGeom prst="ellipse">
                  <a:avLst/>
                </a:prstGeom>
                <a:grpFill/>
                <a:ln w="9525">
                  <a:solidFill>
                    <a:srgbClr val="968C6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" name="Oval 33">
                  <a:extLst>
                    <a:ext uri="{FF2B5EF4-FFF2-40B4-BE49-F238E27FC236}">
                      <a16:creationId xmlns="" xmlns:a16="http://schemas.microsoft.com/office/drawing/2014/main" id="{F9F89615-5A54-4361-B07E-6B1915C8E4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86903" y="5190547"/>
                  <a:ext cx="19021" cy="9470"/>
                </a:xfrm>
                <a:prstGeom prst="ellipse">
                  <a:avLst/>
                </a:prstGeom>
                <a:grpFill/>
                <a:ln w="9525">
                  <a:solidFill>
                    <a:srgbClr val="968C6D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2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11" name="Shape 1550">
                <a:extLst>
                  <a:ext uri="{FF2B5EF4-FFF2-40B4-BE49-F238E27FC236}">
                    <a16:creationId xmlns="" xmlns:a16="http://schemas.microsoft.com/office/drawing/2014/main" id="{BAC64599-A0D1-45FA-A8D6-F8B8E13ADEDB}"/>
                  </a:ext>
                </a:extLst>
              </p:cNvPr>
              <p:cNvSpPr/>
              <p:nvPr/>
            </p:nvSpPr>
            <p:spPr>
              <a:xfrm>
                <a:off x="2471840" y="4627477"/>
                <a:ext cx="252460" cy="15516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none" lIns="0" tIns="0" rIns="0" bIns="0" anchor="ctr" anchorCtr="1">
                <a:noAutofit/>
              </a:bodyPr>
              <a:lstStyle/>
              <a:p>
                <a:pPr>
                  <a:buClr>
                    <a:srgbClr val="FFFFFF"/>
                  </a:buClr>
                  <a:buSzPts val="188"/>
                  <a:buFont typeface="Arial"/>
                </a:pPr>
                <a:r>
                  <a:rPr lang="en-US" sz="1200" b="1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HI</a:t>
                </a:r>
              </a:p>
            </p:txBody>
          </p:sp>
          <p:cxnSp>
            <p:nvCxnSpPr>
              <p:cNvPr id="112" name="Shape 1384">
                <a:extLst>
                  <a:ext uri="{FF2B5EF4-FFF2-40B4-BE49-F238E27FC236}">
                    <a16:creationId xmlns="" xmlns:a16="http://schemas.microsoft.com/office/drawing/2014/main" id="{70B9015A-3DAB-4513-BD5F-B603B026ADB5}"/>
                  </a:ext>
                </a:extLst>
              </p:cNvPr>
              <p:cNvCxnSpPr>
                <a:stCxn id="116" idx="7"/>
                <a:endCxn id="111" idx="2"/>
              </p:cNvCxnSpPr>
              <p:nvPr/>
            </p:nvCxnSpPr>
            <p:spPr>
              <a:xfrm flipV="1">
                <a:off x="2429936" y="4782642"/>
                <a:ext cx="168134" cy="227658"/>
              </a:xfrm>
              <a:prstGeom prst="straightConnector1">
                <a:avLst/>
              </a:prstGeom>
              <a:grpFill/>
              <a:ln w="12700" cap="flat" cmpd="sng">
                <a:solidFill>
                  <a:srgbClr val="968C6D"/>
                </a:solidFill>
                <a:prstDash val="solid"/>
                <a:round/>
                <a:headEnd type="triangle" w="med" len="med"/>
                <a:tailEnd type="none" w="med" len="med"/>
              </a:ln>
            </p:spPr>
          </p:cxnSp>
        </p:grpSp>
      </p:grpSp>
      <p:grpSp>
        <p:nvGrpSpPr>
          <p:cNvPr id="137" name="Group 136">
            <a:extLst>
              <a:ext uri="{FF2B5EF4-FFF2-40B4-BE49-F238E27FC236}">
                <a16:creationId xmlns="" xmlns:a16="http://schemas.microsoft.com/office/drawing/2014/main" id="{94203FEA-90B6-4EB6-8FEB-3931F727E4C2}"/>
              </a:ext>
            </a:extLst>
          </p:cNvPr>
          <p:cNvGrpSpPr/>
          <p:nvPr/>
        </p:nvGrpSpPr>
        <p:grpSpPr>
          <a:xfrm>
            <a:off x="8524908" y="5443107"/>
            <a:ext cx="3401218" cy="908059"/>
            <a:chOff x="6401926" y="5824858"/>
            <a:chExt cx="3401218" cy="908059"/>
          </a:xfrm>
        </p:grpSpPr>
        <p:grpSp>
          <p:nvGrpSpPr>
            <p:cNvPr id="138" name="Group 137">
              <a:extLst>
                <a:ext uri="{FF2B5EF4-FFF2-40B4-BE49-F238E27FC236}">
                  <a16:creationId xmlns="" xmlns:a16="http://schemas.microsoft.com/office/drawing/2014/main" id="{2AEAA5D3-8BFA-4CA5-B770-B34360E733E5}"/>
                </a:ext>
              </a:extLst>
            </p:cNvPr>
            <p:cNvGrpSpPr/>
            <p:nvPr/>
          </p:nvGrpSpPr>
          <p:grpSpPr>
            <a:xfrm>
              <a:off x="6401926" y="5824858"/>
              <a:ext cx="3169011" cy="536851"/>
              <a:chOff x="6830892" y="3631148"/>
              <a:chExt cx="3169011" cy="536851"/>
            </a:xfrm>
          </p:grpSpPr>
          <p:sp>
            <p:nvSpPr>
              <p:cNvPr id="141" name="Shape 1449">
                <a:extLst>
                  <a:ext uri="{FF2B5EF4-FFF2-40B4-BE49-F238E27FC236}">
                    <a16:creationId xmlns="" xmlns:a16="http://schemas.microsoft.com/office/drawing/2014/main" id="{D75A6D0C-29DB-4602-A24B-029734F0FD65}"/>
                  </a:ext>
                </a:extLst>
              </p:cNvPr>
              <p:cNvSpPr txBox="1"/>
              <p:nvPr/>
            </p:nvSpPr>
            <p:spPr>
              <a:xfrm>
                <a:off x="7249287" y="3645401"/>
                <a:ext cx="2750616" cy="153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indent="-41719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657"/>
                </a:pPr>
                <a:r>
                  <a:rPr lang="en-US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Conformed to the federal rule for NOLs</a:t>
                </a:r>
                <a:endParaRPr sz="400" dirty="0">
                  <a:solidFill>
                    <a:schemeClr val="tx1"/>
                  </a:solidFill>
                  <a:latin typeface="Arial" panose="020B0604020202020204" pitchFamily="34" charset="0"/>
                  <a:ea typeface="Georgia"/>
                  <a:cs typeface="Arial" panose="020B0604020202020204" pitchFamily="34" charset="0"/>
                  <a:sym typeface="Georgia"/>
                </a:endParaRPr>
              </a:p>
            </p:txBody>
          </p:sp>
          <p:sp>
            <p:nvSpPr>
              <p:cNvPr id="142" name="Shape 1450">
                <a:extLst>
                  <a:ext uri="{FF2B5EF4-FFF2-40B4-BE49-F238E27FC236}">
                    <a16:creationId xmlns="" xmlns:a16="http://schemas.microsoft.com/office/drawing/2014/main" id="{8EFE9345-CF69-44AE-8F53-4AE88E4EABE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830892" y="3631148"/>
                <a:ext cx="338421" cy="216519"/>
              </a:xfrm>
              <a:prstGeom prst="rect">
                <a:avLst/>
              </a:prstGeom>
              <a:solidFill>
                <a:srgbClr val="FFFF00"/>
              </a:solidFill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spAutoFit/>
              </a:bodyPr>
              <a:lstStyle/>
              <a:p>
                <a:pPr indent="-63500" algn="ctr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</a:pPr>
                <a:endParaRPr lang="en-US" sz="800" dirty="0">
                  <a:solidFill>
                    <a:schemeClr val="tx1"/>
                  </a:solidFill>
                  <a:latin typeface="Arial" panose="020B0604020202020204" pitchFamily="34" charset="0"/>
                  <a:ea typeface="Georgia"/>
                  <a:cs typeface="Arial" panose="020B0604020202020204" pitchFamily="34" charset="0"/>
                  <a:sym typeface="Georgia"/>
                </a:endParaRPr>
              </a:p>
            </p:txBody>
          </p:sp>
          <p:sp>
            <p:nvSpPr>
              <p:cNvPr id="143" name="Shape 1451">
                <a:extLst>
                  <a:ext uri="{FF2B5EF4-FFF2-40B4-BE49-F238E27FC236}">
                    <a16:creationId xmlns="" xmlns:a16="http://schemas.microsoft.com/office/drawing/2014/main" id="{57FDCF8C-7300-484E-976D-22468B8CE1A0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830892" y="3923694"/>
                <a:ext cx="338421" cy="215403"/>
              </a:xfrm>
              <a:prstGeom prst="rect">
                <a:avLst/>
              </a:prstGeom>
              <a:solidFill>
                <a:srgbClr val="92D050"/>
              </a:solidFill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ctr" anchorCtr="0">
                <a:spAutoFit/>
              </a:bodyPr>
              <a:lstStyle/>
              <a:p>
                <a:pPr indent="-63500" algn="ctr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</a:pPr>
                <a:endParaRPr 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Georgia"/>
                  <a:cs typeface="Arial" panose="020B0604020202020204" pitchFamily="34" charset="0"/>
                  <a:sym typeface="Georgia"/>
                </a:endParaRPr>
              </a:p>
            </p:txBody>
          </p:sp>
          <p:sp>
            <p:nvSpPr>
              <p:cNvPr id="144" name="Shape 1449">
                <a:extLst>
                  <a:ext uri="{FF2B5EF4-FFF2-40B4-BE49-F238E27FC236}">
                    <a16:creationId xmlns="" xmlns:a16="http://schemas.microsoft.com/office/drawing/2014/main" id="{58016D52-F758-4ABC-9921-3D4C6F37FEBB}"/>
                  </a:ext>
                </a:extLst>
              </p:cNvPr>
              <p:cNvSpPr txBox="1"/>
              <p:nvPr/>
            </p:nvSpPr>
            <p:spPr>
              <a:xfrm>
                <a:off x="7228526" y="3860222"/>
                <a:ext cx="2507259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indent="-41719">
                  <a:buClr>
                    <a:srgbClr val="000000"/>
                  </a:buClr>
                  <a:buSzPts val="657"/>
                </a:pPr>
                <a:r>
                  <a:rPr lang="en-US" sz="1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Allows an indefinite carry forward of NOLs and no annual limitation</a:t>
                </a:r>
                <a:endParaRPr lang="en-IN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9" name="Rectangle 138">
              <a:extLst>
                <a:ext uri="{FF2B5EF4-FFF2-40B4-BE49-F238E27FC236}">
                  <a16:creationId xmlns="" xmlns:a16="http://schemas.microsoft.com/office/drawing/2014/main" id="{BBF047FA-28AF-42CE-90B0-08812DDA5418}"/>
                </a:ext>
              </a:extLst>
            </p:cNvPr>
            <p:cNvSpPr/>
            <p:nvPr/>
          </p:nvSpPr>
          <p:spPr>
            <a:xfrm>
              <a:off x="6713203" y="6332807"/>
              <a:ext cx="308994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Has 80% annual limitation, but no indefinite carry forward</a:t>
              </a:r>
            </a:p>
          </p:txBody>
        </p:sp>
        <p:sp>
          <p:nvSpPr>
            <p:cNvPr id="140" name="Shape 1451">
              <a:extLst>
                <a:ext uri="{FF2B5EF4-FFF2-40B4-BE49-F238E27FC236}">
                  <a16:creationId xmlns="" xmlns:a16="http://schemas.microsoft.com/office/drawing/2014/main" id="{E672FE7C-410C-4A7E-8911-02717299A151}"/>
                </a:ext>
              </a:extLst>
            </p:cNvPr>
            <p:cNvSpPr>
              <a:spLocks/>
            </p:cNvSpPr>
            <p:nvPr/>
          </p:nvSpPr>
          <p:spPr>
            <a:xfrm>
              <a:off x="6404597" y="6408834"/>
              <a:ext cx="338421" cy="215403"/>
            </a:xfrm>
            <a:prstGeom prst="rect">
              <a:avLst/>
            </a:prstGeom>
            <a:solidFill>
              <a:srgbClr val="00B0F0"/>
            </a:solidFill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wrap="square" lIns="91425" tIns="45700" rIns="91425" bIns="45700" anchor="ctr" anchorCtr="0">
              <a:spAutoFit/>
            </a:bodyPr>
            <a:lstStyle/>
            <a:p>
              <a:pPr indent="-63500" algn="ctr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</a:pP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Georgia"/>
                <a:cs typeface="Arial" panose="020B0604020202020204" pitchFamily="34" charset="0"/>
                <a:sym typeface="Georgia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1200" y="197833"/>
            <a:ext cx="10769600" cy="918856"/>
          </a:xfrm>
        </p:spPr>
        <p:txBody>
          <a:bodyPr/>
          <a:lstStyle/>
          <a:p>
            <a:pPr algn="ctr"/>
            <a:r>
              <a:rPr lang="en-US" dirty="0"/>
              <a:t>State Conformity with the New TCJA </a:t>
            </a:r>
            <a:br>
              <a:rPr lang="en-US" dirty="0"/>
            </a:br>
            <a:r>
              <a:rPr lang="en-US" dirty="0"/>
              <a:t>Net Operating Loss (NOL) Provisions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="" xmlns:a16="http://schemas.microsoft.com/office/drawing/2014/main" id="{FAD20416-B456-4D70-8865-966DEF324BDB}"/>
              </a:ext>
            </a:extLst>
          </p:cNvPr>
          <p:cNvSpPr txBox="1"/>
          <p:nvPr/>
        </p:nvSpPr>
        <p:spPr>
          <a:xfrm>
            <a:off x="655362" y="5983965"/>
            <a:ext cx="2725661" cy="275557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Council On State Taxation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8753401" y="4368063"/>
            <a:ext cx="2340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Disclaimer: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information should be used for general guidance and not relied upon for compliance.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Slide Number Placeholder 1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038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State Tax Issues Related to the TCJA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State conformity with the IRC §199A deduction for pass through entities.</a:t>
            </a:r>
          </a:p>
          <a:p>
            <a:pPr lvl="1"/>
            <a:r>
              <a:rPr lang="en-US" sz="2000" dirty="0"/>
              <a:t>Impact limited to a minority of states with PIT tied to federal “taxable income” </a:t>
            </a:r>
          </a:p>
          <a:p>
            <a:pPr lvl="1"/>
            <a:r>
              <a:rPr lang="en-US" dirty="0"/>
              <a:t>Almost all states chose NOT to conform, either by inaction or express de-coupling (exceptions: MN, ND, CO, ID and IA (partial)) </a:t>
            </a:r>
          </a:p>
          <a:p>
            <a:r>
              <a:rPr lang="en-US" sz="2700" b="1" dirty="0"/>
              <a:t>Federal limitation on state and local tax deduction (IRC §164(e)) has engendered strong opposition from many coastal states, but with limited results.  </a:t>
            </a:r>
          </a:p>
          <a:p>
            <a:pPr lvl="1"/>
            <a:r>
              <a:rPr lang="en-US" sz="2000" dirty="0"/>
              <a:t>Optional employer payroll tax with employee “credit” for wages subject to payroll tax</a:t>
            </a:r>
          </a:p>
          <a:p>
            <a:pPr lvl="1"/>
            <a:r>
              <a:rPr lang="en-US" sz="2000" dirty="0"/>
              <a:t>State-sponsored “charities” to provide essential governmental services</a:t>
            </a:r>
          </a:p>
          <a:p>
            <a:pPr lvl="1"/>
            <a:r>
              <a:rPr lang="en-US" sz="2000" dirty="0"/>
              <a:t>State suits against the federal government for intruding on state sovereignty</a:t>
            </a:r>
          </a:p>
          <a:p>
            <a:r>
              <a:rPr lang="en-US" b="1" dirty="0"/>
              <a:t>IRC </a:t>
            </a:r>
            <a:r>
              <a:rPr lang="en-US" sz="2000" b="1" dirty="0"/>
              <a:t>§</a:t>
            </a:r>
            <a:r>
              <a:rPr lang="en-US" b="1" dirty="0"/>
              <a:t>1031 like-kind exchanges </a:t>
            </a:r>
            <a:r>
              <a:rPr lang="en-US" dirty="0"/>
              <a:t>– amendment deleting tax deferral on qualified exchanges of tangible personal property, e.g., equipment</a:t>
            </a:r>
            <a:endParaRPr lang="en-US" sz="2300" dirty="0"/>
          </a:p>
          <a:p>
            <a:pPr lvl="1"/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30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en-US" sz="3600" dirty="0">
                <a:solidFill>
                  <a:srgbClr val="C00000"/>
                </a:solidFill>
              </a:rPr>
              <a:t>Agenda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711200" y="1752600"/>
            <a:ext cx="9483002" cy="4419600"/>
          </a:xfrm>
        </p:spPr>
        <p:txBody>
          <a:bodyPr>
            <a:noAutofit/>
          </a:bodyPr>
          <a:lstStyle/>
          <a:p>
            <a:r>
              <a:rPr lang="en-US" sz="2400" b="1" dirty="0"/>
              <a:t>Overview of State Tax Conformity with the Tax Cuts and Jobs Act </a:t>
            </a:r>
          </a:p>
          <a:p>
            <a:r>
              <a:rPr lang="en-US" sz="2400" b="1" dirty="0"/>
              <a:t>Key International Tax Provisions Impacting the States </a:t>
            </a:r>
          </a:p>
          <a:p>
            <a:r>
              <a:rPr lang="en-US" sz="2400" b="1" dirty="0"/>
              <a:t>Key Domestic Tax Provisions Impacting the States </a:t>
            </a:r>
          </a:p>
          <a:p>
            <a:r>
              <a:rPr lang="en-US" sz="2400" b="1" dirty="0"/>
              <a:t>Other Highlights of the Impact of TCJA on States</a:t>
            </a:r>
          </a:p>
          <a:p>
            <a:r>
              <a:rPr lang="en-US" sz="2400" b="1" dirty="0"/>
              <a:t>Caveat: any opinions expressed during the presentation are those of the panelist and not necessarily his employer or SEATA.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637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Highlights of the Impact of TCJA on SEATA States</a:t>
            </a:r>
          </a:p>
        </p:txBody>
      </p:sp>
    </p:spTree>
    <p:extLst>
      <p:ext uri="{BB962C8B-B14F-4D97-AF65-F5344CB8AC3E}">
        <p14:creationId xmlns:p14="http://schemas.microsoft.com/office/powerpoint/2010/main" val="131303663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Southeastern States – Summary of De-Coupling Efforts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6884" y="1269088"/>
            <a:ext cx="11143916" cy="490311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800" dirty="0"/>
              <a:t>GILTI conformity expected to be a non-issue because of either explicit decoupling or separate reporting, which is widely thought to be constitutionally incompatible with GILTI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Section 965 tax on repatriated income is largely a non-issue in the Southeast except for Tennessee and Louisiana (however, note that Section 965 results for pass-through entities can be very different from the results for corporate entities)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30 % Interest Expense Limitation is one to watch as the Southeastern States have not uniformly dealt with this provision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Georgia – comprehensive conformity law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North Carolina – decoupled from Opportunity Zone provisions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South Carolina – conformity bill provides additional dependent exemptions for families with children under 6 years old and prospectively ties tax brackets to inflation to make conformity revenue neutral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Florida – conformity bill provides automatic corporate income tax rate reduction to offset base-broadening provisions of TCJA, which could lead to corporate income tax refunds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379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Important Concerns to Note with Southeastern States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36884" y="1269088"/>
            <a:ext cx="11143916" cy="490311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Charitable Deduction Based SALT Cap Workarounds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These workarounds are generally designed to allow residents to, </a:t>
            </a:r>
            <a:r>
              <a:rPr lang="en-US" i="1" u="sng" dirty="0"/>
              <a:t>in lieu of paying property taxes</a:t>
            </a:r>
            <a:r>
              <a:rPr lang="en-US" dirty="0"/>
              <a:t>, create charitable funds for a variety of programs where donors can earn a state tax credit in exchange for the donations, effectively bypassing the $10,000 SALT Cap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 smtClean="0"/>
              <a:t>Final Treasury </a:t>
            </a:r>
            <a:r>
              <a:rPr lang="en-US" dirty="0"/>
              <a:t>Regulations, issued June 11, 2019, put an end to the “Charitable Property Tax Workaround”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 regulations limit the amount of the deduction to the difference between the $ amount of the donation and the $ amount of credits received in return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The regulations also apply to charitable donations to private school voucher programs offered in 18 states (including SC, GA, AL, LA and FL)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 regulations do not address other workarounds passed in New York (payroll tax based workaround known as Employer Compensation Expense Tax or “ECET”) and CT, LA, OK, </a:t>
            </a:r>
            <a:r>
              <a:rPr lang="en-US" dirty="0" smtClean="0"/>
              <a:t>WI and RI (pass-through entity-tax workarounds</a:t>
            </a:r>
            <a:r>
              <a:rPr lang="en-US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133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Multistate Tax Commission (MTC) Model Statute on Partnership Audits/RAR Adjustments (approved January 2019)</a:t>
            </a:r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524042" y="1650088"/>
            <a:ext cx="11143916" cy="490311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Two year joint effort (!) between MTC, COST, TEI, AICPA, IPT, ABA Tax Section SALT Committee and MLPA</a:t>
            </a:r>
          </a:p>
          <a:p>
            <a:r>
              <a:rPr lang="en-US" dirty="0"/>
              <a:t>Model statute:</a:t>
            </a:r>
          </a:p>
          <a:p>
            <a:pPr lvl="1"/>
            <a:r>
              <a:rPr lang="en-US" dirty="0"/>
              <a:t>Provides uniformity;</a:t>
            </a:r>
          </a:p>
          <a:p>
            <a:pPr lvl="1"/>
            <a:r>
              <a:rPr lang="en-US" dirty="0"/>
              <a:t>Incorporates the changes needed for states to conform to the new federal regime in a manner that considers state tax issues and best practices;</a:t>
            </a:r>
          </a:p>
          <a:p>
            <a:pPr lvl="1"/>
            <a:r>
              <a:rPr lang="en-US" dirty="0"/>
              <a:t>Establishes more uniform standard for reporting </a:t>
            </a:r>
            <a:r>
              <a:rPr lang="en-US" u="sng" dirty="0"/>
              <a:t>all</a:t>
            </a:r>
            <a:r>
              <a:rPr lang="en-US" dirty="0"/>
              <a:t> IRS audit adjustments for all TPs to state tax authorities;</a:t>
            </a:r>
          </a:p>
          <a:p>
            <a:pPr lvl="1"/>
            <a:r>
              <a:rPr lang="en-US" dirty="0"/>
              <a:t>Addresses significant changes made to federal audit procedures by the new federal regime that impact state-specific issues such as resident and apportionment; and</a:t>
            </a:r>
          </a:p>
          <a:p>
            <a:pPr lvl="1"/>
            <a:r>
              <a:rPr lang="en-US" dirty="0"/>
              <a:t>Addresses many of the concerns of TPs and practitioners as well as state tax authorities.</a:t>
            </a:r>
          </a:p>
          <a:p>
            <a:r>
              <a:rPr lang="en-US" dirty="0"/>
              <a:t>As of July 5, 2019, 6 states – California, Georgia, Maine, Oregon, West Virginia and Rhode Island – have passed legislation based in large part on the MTC model statute. Hawaii and Arizona enacted their own unique versions. Bills </a:t>
            </a:r>
            <a:r>
              <a:rPr lang="en-US" dirty="0" smtClean="0"/>
              <a:t>are pending </a:t>
            </a:r>
            <a:r>
              <a:rPr lang="en-US" dirty="0"/>
              <a:t>in Missouri and Ohio and technical corrections bill pending in California.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948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000" y="259584"/>
            <a:ext cx="10560000" cy="2117855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4E0F12F-0DC7-4614-9781-FA24809A14BE}"/>
              </a:ext>
            </a:extLst>
          </p:cNvPr>
          <p:cNvSpPr txBox="1"/>
          <p:nvPr/>
        </p:nvSpPr>
        <p:spPr>
          <a:xfrm>
            <a:off x="600456" y="3118104"/>
            <a:ext cx="1099108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Bruce Ely, bely@bradley.com</a:t>
            </a:r>
          </a:p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Scott Fryer, Scott.Fryer@dfa.arkansas.gov</a:t>
            </a:r>
          </a:p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 McElroy, Mark.McElroy@floridarevenue.com</a:t>
            </a:r>
          </a:p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Luke Morris, Luke.Morris@la.gov</a:t>
            </a:r>
          </a:p>
          <a:p>
            <a:pPr algn="ctr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 Reynolds, preynolds@cost.org</a:t>
            </a:r>
          </a:p>
        </p:txBody>
      </p:sp>
    </p:spTree>
    <p:extLst>
      <p:ext uri="{BB962C8B-B14F-4D97-AF65-F5344CB8AC3E}">
        <p14:creationId xmlns:p14="http://schemas.microsoft.com/office/powerpoint/2010/main" val="117108737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Overview of State Tax Conformity with the </a:t>
            </a:r>
            <a:br>
              <a:rPr lang="en-US" dirty="0"/>
            </a:br>
            <a:r>
              <a:rPr lang="en-US" dirty="0"/>
              <a:t>Tax Cuts and Jobs Act</a:t>
            </a:r>
          </a:p>
        </p:txBody>
      </p:sp>
    </p:spTree>
    <p:extLst>
      <p:ext uri="{BB962C8B-B14F-4D97-AF65-F5344CB8AC3E}">
        <p14:creationId xmlns:p14="http://schemas.microsoft.com/office/powerpoint/2010/main" val="42215695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4" y="459686"/>
            <a:ext cx="10769600" cy="638174"/>
          </a:xfrm>
        </p:spPr>
        <p:txBody>
          <a:bodyPr/>
          <a:lstStyle/>
          <a:p>
            <a:r>
              <a:rPr lang="en-US" altLang="en-US" sz="3200" b="1" dirty="0">
                <a:solidFill>
                  <a:srgbClr val="FF0000"/>
                </a:solidFill>
              </a:rPr>
              <a:t>Key Tax Law Changes in the Tax Cuts and Jobs Act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377824" y="1600298"/>
            <a:ext cx="11299825" cy="4419600"/>
          </a:xfrm>
        </p:spPr>
        <p:txBody>
          <a:bodyPr/>
          <a:lstStyle/>
          <a:p>
            <a:r>
              <a:rPr lang="en-US" sz="2000" b="1" dirty="0"/>
              <a:t>Lower Tax Rates </a:t>
            </a:r>
          </a:p>
          <a:p>
            <a:pPr lvl="2"/>
            <a:r>
              <a:rPr lang="en-US" sz="2000" dirty="0"/>
              <a:t>Federal Tax Reform (FTR) includes a reduction in individual income tax rates as well as in corporate tax rates (40 percent cut).</a:t>
            </a:r>
          </a:p>
          <a:p>
            <a:r>
              <a:rPr lang="en-US" sz="2000" b="1" dirty="0"/>
              <a:t>Base Broadening</a:t>
            </a:r>
          </a:p>
          <a:p>
            <a:pPr lvl="2"/>
            <a:r>
              <a:rPr lang="en-US" sz="2000" dirty="0"/>
              <a:t>Lower rates are significantly (although not wholly) offset by a wide range of base broadeners extending to both individual and business taxation.</a:t>
            </a:r>
          </a:p>
          <a:p>
            <a:r>
              <a:rPr lang="en-US" sz="2000" b="1" dirty="0"/>
              <a:t>International Tax Reform </a:t>
            </a:r>
          </a:p>
          <a:p>
            <a:pPr lvl="2"/>
            <a:r>
              <a:rPr lang="en-US" sz="2000" dirty="0"/>
              <a:t>FTR shifts the U.S. from a worldwide residence-based tax system toward a territorial tax system.  It imposes a one-time transition tax on previously untaxed accumulated foreign earnings.  FTR also introduces a number of new tax provisions intended to tilt the playing field to favor domestic commerce over foreign commerce.</a:t>
            </a:r>
          </a:p>
          <a:p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E97E6C6-D734-4802-BCBE-3880B9339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76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 Partial Conformity with the TCJA</a:t>
            </a:r>
            <a:endParaRPr lang="en-US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/>
          </p:nvPr>
        </p:nvSpPr>
        <p:spPr>
          <a:xfrm>
            <a:off x="288758" y="1331495"/>
            <a:ext cx="11389894" cy="5297905"/>
          </a:xfrm>
        </p:spPr>
        <p:txBody>
          <a:bodyPr>
            <a:normAutofit/>
          </a:bodyPr>
          <a:lstStyle/>
          <a:p>
            <a:r>
              <a:rPr lang="en-US" sz="2000" b="1" dirty="0"/>
              <a:t>Potential Impact of the TCJA on Corporations:</a:t>
            </a:r>
          </a:p>
          <a:p>
            <a:pPr lvl="1"/>
            <a:r>
              <a:rPr lang="en-US" sz="2000" dirty="0"/>
              <a:t>A federal corporate tax cut of about 10%.</a:t>
            </a:r>
          </a:p>
          <a:p>
            <a:pPr lvl="1"/>
            <a:r>
              <a:rPr lang="en-US" sz="2000" dirty="0"/>
              <a:t>A state corporate tax increase of about 12% (assuming conformity with TCJA based on pre-federal tax reform (FTR) linkage to IRC).</a:t>
            </a:r>
          </a:p>
          <a:p>
            <a:pPr lvl="2"/>
            <a:r>
              <a:rPr lang="en-US" sz="2000" dirty="0"/>
              <a:t>COST/STRI/ EY study “The Impact of Federal Tax Reform on State Corporate Income Taxes”.</a:t>
            </a:r>
          </a:p>
          <a:p>
            <a:r>
              <a:rPr lang="en-US" sz="2000" b="1" dirty="0"/>
              <a:t>Biggest potential state corporate tax increases  </a:t>
            </a:r>
          </a:p>
          <a:p>
            <a:pPr lvl="1"/>
            <a:r>
              <a:rPr lang="en-US" sz="2000" dirty="0"/>
              <a:t>IRC §965 repatriation tax: generally 1 to 4 percent</a:t>
            </a:r>
          </a:p>
          <a:p>
            <a:pPr lvl="1"/>
            <a:r>
              <a:rPr lang="en-US" sz="2000" dirty="0"/>
              <a:t>GILTI (IRC §951A): 5.5 percent (or 2.9 percent with IRC §250 deduction)</a:t>
            </a:r>
          </a:p>
          <a:p>
            <a:pPr lvl="1"/>
            <a:r>
              <a:rPr lang="en-US" sz="2000" dirty="0"/>
              <a:t>IRC §163(j)  interest expense limitation: 6.4 percent 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269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>
          <a:xfrm>
            <a:off x="510032" y="228600"/>
            <a:ext cx="10769600" cy="430887"/>
          </a:xfrm>
        </p:spPr>
        <p:txBody>
          <a:bodyPr/>
          <a:lstStyle/>
          <a:p>
            <a:r>
              <a:rPr lang="en-US" altLang="en-US" sz="2800" b="1" dirty="0">
                <a:latin typeface="Calibri" panose="020F0502020204030204" pitchFamily="34" charset="0"/>
              </a:rPr>
              <a:t>Potential State Impact of Business Tax Reform Provisions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791704122"/>
              </p:ext>
            </p:extLst>
          </p:nvPr>
        </p:nvGraphicFramePr>
        <p:xfrm>
          <a:off x="510032" y="721115"/>
          <a:ext cx="10948543" cy="56942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550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934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67336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Federal</a:t>
                      </a: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States</a:t>
                      </a: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4397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Corporate tax rate reductions</a:t>
                      </a: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States have own rates </a:t>
                      </a: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8473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Special pass-through entity deduction </a:t>
                      </a: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Potentially impacts minority of states tied to federal “taxable income” for PIT purposes</a:t>
                      </a: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6034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Limitation of net interest deductions that exceed 30% of adjusted taxable income</a:t>
                      </a: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State conformity (uncertain application to state filing groups)</a:t>
                      </a: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9161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Fully expensed investments</a:t>
                      </a: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2/3 of states opted-out of bonus depreciation last time </a:t>
                      </a: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34672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Broadened tax base including repeal of Sec. 199 domestic production deduction</a:t>
                      </a:r>
                    </a:p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State conformity (although many states already opted out of the domestic production deduction)</a:t>
                      </a:r>
                    </a:p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7686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Limit NOL deductions</a:t>
                      </a: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Most states have their own NOL provisions</a:t>
                      </a: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26498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Amortization of research and experimental expenditures</a:t>
                      </a: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State conformity</a:t>
                      </a: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1C21ADF5-F551-4AA4-A630-F2ED4BCED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</p:spPr>
        <p:txBody>
          <a:bodyPr/>
          <a:lstStyle/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253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>
          <a:xfrm>
            <a:off x="564896" y="228600"/>
            <a:ext cx="10769600" cy="430887"/>
          </a:xfrm>
        </p:spPr>
        <p:txBody>
          <a:bodyPr/>
          <a:lstStyle/>
          <a:p>
            <a:r>
              <a:rPr lang="en-US" altLang="en-US" sz="2800" b="1" dirty="0">
                <a:latin typeface="Calibri" panose="020F0502020204030204" pitchFamily="34" charset="0"/>
              </a:rPr>
              <a:t>Potential State Impact of International Tax Reform Provisions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3229532658"/>
              </p:ext>
            </p:extLst>
          </p:nvPr>
        </p:nvGraphicFramePr>
        <p:xfrm>
          <a:off x="412496" y="830938"/>
          <a:ext cx="11107992" cy="56885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956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122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51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Federal</a:t>
                      </a: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States</a:t>
                      </a: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8436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100 percent dividends-received deduction</a:t>
                      </a: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Most states have their own DRDs</a:t>
                      </a: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0239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Transition tax on “deemed” repatriated earnings </a:t>
                      </a:r>
                    </a:p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One-third of states tax some portion of Subpart F income and/or foreign dividends. </a:t>
                      </a:r>
                    </a:p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3729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Tax on global intangible low-taxed income (GILTI) earned by CFC</a:t>
                      </a: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Likely state conformity (but constitutional issues) </a:t>
                      </a: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8436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Deduction of 50% of GILTI income </a:t>
                      </a: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Partial state conformity (but  “special deduction” linkage issues)</a:t>
                      </a:r>
                      <a:endParaRPr lang="en-US" sz="16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2246178638"/>
                  </a:ext>
                </a:extLst>
              </a:tr>
              <a:tr h="779357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Reduced tax on foreign-derived intangible income (FDII) of U.S. corporation</a:t>
                      </a: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Partial state conformity (but  “special deduction” linkage issues)</a:t>
                      </a: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19448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Base erosion anti-avoidance tax (BEAT)</a:t>
                      </a: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Separate tax not in federal taxable income base</a:t>
                      </a:r>
                    </a:p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0168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Longer amortization schedule for foreign research and experimentation (15 years) </a:t>
                      </a: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  <a:cs typeface="Calibri" panose="020F0502020204030204" pitchFamily="34" charset="0"/>
                        </a:rPr>
                        <a:t>Likely state conformity (but constitutional issues)</a:t>
                      </a: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0642"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89196" marR="89196" anchor="ctr"/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89196" marR="89196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52D3AB80-59FD-4D34-AB35-934991D811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77000"/>
            <a:ext cx="2036064" cy="152400"/>
          </a:xfrm>
        </p:spPr>
        <p:txBody>
          <a:bodyPr/>
          <a:lstStyle/>
          <a:p>
            <a:pPr>
              <a:defRPr/>
            </a:pPr>
            <a:fld id="{C382C1BE-9F0A-4470-920C-5DD8AF06FA21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789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International Tax Provisions Impacting the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5632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 1">
            <a:extLst>
              <a:ext uri="{FF2B5EF4-FFF2-40B4-BE49-F238E27FC236}">
                <a16:creationId xmlns="" xmlns:a16="http://schemas.microsoft.com/office/drawing/2014/main" id="{AE8C72C9-21F4-490C-A7F2-8E05A94164C7}"/>
              </a:ext>
            </a:extLst>
          </p:cNvPr>
          <p:cNvSpPr txBox="1">
            <a:spLocks/>
          </p:cNvSpPr>
          <p:nvPr/>
        </p:nvSpPr>
        <p:spPr>
          <a:xfrm>
            <a:off x="1428853" y="38100"/>
            <a:ext cx="9413358" cy="43946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State Corporate Income Tax Conformity to GILTI*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="" xmlns:a16="http://schemas.microsoft.com/office/drawing/2014/main" id="{7ABE33C1-A223-4996-9D14-911A4F7085D6}"/>
              </a:ext>
            </a:extLst>
          </p:cNvPr>
          <p:cNvSpPr txBox="1"/>
          <p:nvPr/>
        </p:nvSpPr>
        <p:spPr>
          <a:xfrm>
            <a:off x="232946" y="6537617"/>
            <a:ext cx="11811001" cy="275557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Council On State Taxation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="" xmlns:a16="http://schemas.microsoft.com/office/drawing/2014/main" id="{5891EE32-F9D7-493A-BD7C-22ACE798993F}"/>
              </a:ext>
            </a:extLst>
          </p:cNvPr>
          <p:cNvSpPr txBox="1"/>
          <p:nvPr/>
        </p:nvSpPr>
        <p:spPr>
          <a:xfrm>
            <a:off x="176384" y="5965471"/>
            <a:ext cx="103233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Based generally on 80% or more direct corporate ownership of foreign corporations. Other rules may apply for smaller %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ownership or state personal income tax (PIT)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purposes.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="" xmlns:a16="http://schemas.microsoft.com/office/drawing/2014/main" id="{2EE3D0B5-6590-4CFE-AF78-CD5BF634DAF2}"/>
              </a:ext>
            </a:extLst>
          </p:cNvPr>
          <p:cNvSpPr/>
          <p:nvPr/>
        </p:nvSpPr>
        <p:spPr>
          <a:xfrm>
            <a:off x="173337" y="5795135"/>
            <a:ext cx="6589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Those states with “less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250 deduction” only tax 50% of GILTI (or 62.5% after 2025).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="" xmlns:a16="http://schemas.microsoft.com/office/drawing/2014/main" id="{0AF4AC44-4FC8-4C0B-B634-088012160D88}"/>
              </a:ext>
            </a:extLst>
          </p:cNvPr>
          <p:cNvSpPr txBox="1"/>
          <p:nvPr/>
        </p:nvSpPr>
        <p:spPr>
          <a:xfrm>
            <a:off x="173337" y="6129678"/>
            <a:ext cx="11441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**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GILTI is not specifically referenced in many state conformity statutes so some states may still decouple from some or all of GILTI by administrative/legislative action. 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Iowa conformity begins in 2019.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New Mexico decouples starting in 2020. </a:t>
            </a: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0FBB91A5-CED3-4225-9B9B-6580ACF28F05}"/>
              </a:ext>
            </a:extLst>
          </p:cNvPr>
          <p:cNvGrpSpPr/>
          <p:nvPr/>
        </p:nvGrpSpPr>
        <p:grpSpPr>
          <a:xfrm>
            <a:off x="323753" y="451702"/>
            <a:ext cx="11642351" cy="717179"/>
            <a:chOff x="302488" y="451702"/>
            <a:chExt cx="11642351" cy="717179"/>
          </a:xfrm>
        </p:grpSpPr>
        <p:sp>
          <p:nvSpPr>
            <p:cNvPr id="127" name="Text Box 124">
              <a:extLst>
                <a:ext uri="{FF2B5EF4-FFF2-40B4-BE49-F238E27FC236}">
                  <a16:creationId xmlns="" xmlns:a16="http://schemas.microsoft.com/office/drawing/2014/main" id="{F0659748-3A6E-40E2-80D4-37A1E61B37D9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2265472" y="461347"/>
              <a:ext cx="181302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514350" rtl="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Decoupled from GILTI </a:t>
              </a:r>
            </a:p>
            <a:p>
              <a:pPr marL="0" marR="0" lvl="0" indent="0" algn="l" defTabSz="514350" rtl="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(or excludes 95%) </a:t>
              </a:r>
            </a:p>
          </p:txBody>
        </p:sp>
        <p:sp>
          <p:nvSpPr>
            <p:cNvPr id="145" name="Text Box 124">
              <a:extLst>
                <a:ext uri="{FF2B5EF4-FFF2-40B4-BE49-F238E27FC236}">
                  <a16:creationId xmlns="" xmlns:a16="http://schemas.microsoft.com/office/drawing/2014/main" id="{375E2A98-8B0A-4D84-8FA8-FF9284EFAC8D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0478459" y="464810"/>
              <a:ext cx="146638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514350" rtl="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Coupled or potentially coupled to GILTI**</a:t>
              </a:r>
            </a:p>
          </p:txBody>
        </p:sp>
        <p:grpSp>
          <p:nvGrpSpPr>
            <p:cNvPr id="131" name="Group 130">
              <a:extLst>
                <a:ext uri="{FF2B5EF4-FFF2-40B4-BE49-F238E27FC236}">
                  <a16:creationId xmlns="" xmlns:a16="http://schemas.microsoft.com/office/drawing/2014/main" id="{B5CEDB44-5BE2-4BD5-A8A1-49DC673245CC}"/>
                </a:ext>
              </a:extLst>
            </p:cNvPr>
            <p:cNvGrpSpPr/>
            <p:nvPr/>
          </p:nvGrpSpPr>
          <p:grpSpPr>
            <a:xfrm>
              <a:off x="6423736" y="460995"/>
              <a:ext cx="2188628" cy="707886"/>
              <a:chOff x="3849415" y="587470"/>
              <a:chExt cx="3567996" cy="1258464"/>
            </a:xfrm>
          </p:grpSpPr>
          <p:sp>
            <p:nvSpPr>
              <p:cNvPr id="132" name="Oval 131">
                <a:extLst>
                  <a:ext uri="{FF2B5EF4-FFF2-40B4-BE49-F238E27FC236}">
                    <a16:creationId xmlns="" xmlns:a16="http://schemas.microsoft.com/office/drawing/2014/main" id="{8D9E3F7E-F713-45EE-A796-3DB2C56E51FF}"/>
                  </a:ext>
                </a:extLst>
              </p:cNvPr>
              <p:cNvSpPr/>
              <p:nvPr/>
            </p:nvSpPr>
            <p:spPr bwMode="auto">
              <a:xfrm>
                <a:off x="3849415" y="707109"/>
                <a:ext cx="288562" cy="254484"/>
              </a:xfrm>
              <a:prstGeom prst="ellipse">
                <a:avLst/>
              </a:prstGeom>
              <a:solidFill>
                <a:srgbClr val="3399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ct val="25000"/>
                  </a:spcBef>
                  <a:spcAft>
                    <a:spcPts val="0"/>
                  </a:spcAft>
                  <a:buClr>
                    <a:srgbClr val="A50E29"/>
                  </a:buClr>
                  <a:buSzTx/>
                  <a:buFontTx/>
                  <a:buNone/>
                  <a:tabLst/>
                  <a:defRPr/>
                </a:pPr>
                <a:endPara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3" name="Text Box 124">
                <a:extLst>
                  <a:ext uri="{FF2B5EF4-FFF2-40B4-BE49-F238E27FC236}">
                    <a16:creationId xmlns="" xmlns:a16="http://schemas.microsoft.com/office/drawing/2014/main" id="{53535431-18ED-4FD4-BE46-64A3D82B1970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4085950" y="587470"/>
                <a:ext cx="3331461" cy="12584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A50E29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400">
                    <a:solidFill>
                      <a:srgbClr val="A50E29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400">
                    <a:solidFill>
                      <a:srgbClr val="A50E29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400">
                    <a:solidFill>
                      <a:srgbClr val="A50E29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400">
                    <a:solidFill>
                      <a:srgbClr val="A50E29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A50E29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A50E29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A50E29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A50E29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marL="0" marR="0" lvl="0" indent="0" algn="l" defTabSz="514350" rtl="0" eaLnBrk="1" fontAlgn="auto" latinLnBrk="0" hangingPunct="1"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</a:prst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Potentially coupled to GILTI, but inclusion </a:t>
                </a:r>
                <a:r>
                  <a:rPr lang="en-US" altLang="en-US" sz="1000" b="1" kern="0" dirty="0">
                    <a:solidFill>
                      <a:prstClr val="black">
                        <a:lumMod val="75000"/>
                      </a:prst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may be</a:t>
                </a:r>
                <a:r>
                  <a:rPr kumimoji="0" lang="en-US" alt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</a:prst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constitutionally prohibited in separate reporting states**</a:t>
                </a:r>
              </a:p>
            </p:txBody>
          </p:sp>
        </p:grpSp>
        <p:sp>
          <p:nvSpPr>
            <p:cNvPr id="138" name="Text Box 124">
              <a:extLst>
                <a:ext uri="{FF2B5EF4-FFF2-40B4-BE49-F238E27FC236}">
                  <a16:creationId xmlns="" xmlns:a16="http://schemas.microsoft.com/office/drawing/2014/main" id="{9770603E-9D52-4AD1-86AA-52A42B5FAF07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8694637" y="451702"/>
              <a:ext cx="1647291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514350" rtl="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Coupled or potentially coupled to 10% to 30% of GILTI**</a:t>
              </a:r>
            </a:p>
          </p:txBody>
        </p:sp>
        <p:sp>
          <p:nvSpPr>
            <p:cNvPr id="147" name="Oval 146">
              <a:extLst>
                <a:ext uri="{FF2B5EF4-FFF2-40B4-BE49-F238E27FC236}">
                  <a16:creationId xmlns="" xmlns:a16="http://schemas.microsoft.com/office/drawing/2014/main" id="{915752AE-7676-4EC9-B3BA-61A734F55637}"/>
                </a:ext>
              </a:extLst>
            </p:cNvPr>
            <p:cNvSpPr/>
            <p:nvPr/>
          </p:nvSpPr>
          <p:spPr bwMode="auto">
            <a:xfrm>
              <a:off x="302488" y="525129"/>
              <a:ext cx="171777" cy="143147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ct val="25000"/>
                </a:spcBef>
                <a:spcAft>
                  <a:spcPts val="0"/>
                </a:spcAft>
                <a:buClr>
                  <a:srgbClr val="A50E29"/>
                </a:buClr>
                <a:buSzTx/>
                <a:buFontTx/>
                <a:buNone/>
                <a:tabLst/>
                <a:defRPr/>
              </a:pPr>
              <a:endParaRPr kumimoji="0" lang="en-US" sz="788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Text Box 124">
              <a:extLst>
                <a:ext uri="{FF2B5EF4-FFF2-40B4-BE49-F238E27FC236}">
                  <a16:creationId xmlns="" xmlns:a16="http://schemas.microsoft.com/office/drawing/2014/main" id="{2B19E2F0-AE93-4B11-B502-EAF682CFC867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429494" y="461347"/>
              <a:ext cx="166512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A50E29"/>
                  </a:solidFill>
                  <a:latin typeface="Arial" charset="0"/>
                  <a:cs typeface="Arial" charset="0"/>
                </a:defRPr>
              </a:lvl9pPr>
            </a:lstStyle>
            <a:p>
              <a:pPr marL="0" marR="0" lvl="0" indent="0" algn="l" defTabSz="514350" rtl="0" eaLnBrk="1" fontAlgn="auto" latinLnBrk="0" hangingPunct="1"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State does not impose a corporate income tax </a:t>
              </a:r>
            </a:p>
          </p:txBody>
        </p:sp>
        <p:sp>
          <p:nvSpPr>
            <p:cNvPr id="155" name="Oval 154">
              <a:extLst>
                <a:ext uri="{FF2B5EF4-FFF2-40B4-BE49-F238E27FC236}">
                  <a16:creationId xmlns="" xmlns:a16="http://schemas.microsoft.com/office/drawing/2014/main" id="{81A30847-8506-4861-9F80-C7E7CA312508}"/>
                </a:ext>
              </a:extLst>
            </p:cNvPr>
            <p:cNvSpPr/>
            <p:nvPr/>
          </p:nvSpPr>
          <p:spPr bwMode="auto">
            <a:xfrm>
              <a:off x="2119845" y="526368"/>
              <a:ext cx="183822" cy="143147"/>
            </a:xfrm>
            <a:prstGeom prst="ellipse">
              <a:avLst/>
            </a:prstGeom>
            <a:solidFill>
              <a:srgbClr val="41AE0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ct val="25000"/>
                </a:spcBef>
                <a:spcAft>
                  <a:spcPts val="0"/>
                </a:spcAft>
                <a:buClr>
                  <a:srgbClr val="A50E29"/>
                </a:buClr>
                <a:buSzTx/>
                <a:buFontTx/>
                <a:buNone/>
                <a:tabLst/>
                <a:defRPr/>
              </a:pPr>
              <a:endParaRPr kumimoji="0" lang="en-US" sz="788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="" xmlns:a16="http://schemas.microsoft.com/office/drawing/2014/main" id="{1CC9148B-70C0-4B79-BD5F-EB14639E4262}"/>
                </a:ext>
              </a:extLst>
            </p:cNvPr>
            <p:cNvSpPr/>
            <p:nvPr/>
          </p:nvSpPr>
          <p:spPr bwMode="auto">
            <a:xfrm>
              <a:off x="8563990" y="505102"/>
              <a:ext cx="183822" cy="143147"/>
            </a:xfrm>
            <a:prstGeom prst="ellipse">
              <a:avLst/>
            </a:prstGeom>
            <a:solidFill>
              <a:srgbClr val="FF99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ct val="25000"/>
                </a:spcBef>
                <a:spcAft>
                  <a:spcPts val="0"/>
                </a:spcAft>
                <a:buClr>
                  <a:srgbClr val="A50E29"/>
                </a:buClr>
                <a:buSzTx/>
                <a:buFontTx/>
                <a:buNone/>
                <a:tabLst/>
                <a:defRPr/>
              </a:pPr>
              <a:endParaRPr kumimoji="0" lang="en-US" sz="788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7" name="Oval 156">
              <a:extLst>
                <a:ext uri="{FF2B5EF4-FFF2-40B4-BE49-F238E27FC236}">
                  <a16:creationId xmlns="" xmlns:a16="http://schemas.microsoft.com/office/drawing/2014/main" id="{8475DFF5-BB9F-4F38-A87A-4D8F029D3C9E}"/>
                </a:ext>
              </a:extLst>
            </p:cNvPr>
            <p:cNvSpPr/>
            <p:nvPr/>
          </p:nvSpPr>
          <p:spPr bwMode="auto">
            <a:xfrm>
              <a:off x="10343171" y="529911"/>
              <a:ext cx="183822" cy="143147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ct val="25000"/>
                </a:spcBef>
                <a:spcAft>
                  <a:spcPts val="0"/>
                </a:spcAft>
                <a:buClr>
                  <a:srgbClr val="A50E29"/>
                </a:buClr>
                <a:buSzTx/>
                <a:buFontTx/>
                <a:buNone/>
                <a:tabLst/>
                <a:defRPr/>
              </a:pPr>
              <a:endParaRPr kumimoji="0" lang="en-US" sz="788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4" name="Oval 143">
            <a:extLst>
              <a:ext uri="{FF2B5EF4-FFF2-40B4-BE49-F238E27FC236}">
                <a16:creationId xmlns="" xmlns:a16="http://schemas.microsoft.com/office/drawing/2014/main" id="{F9124C26-2DF9-435A-8FDB-48E080EACF3F}"/>
              </a:ext>
            </a:extLst>
          </p:cNvPr>
          <p:cNvSpPr/>
          <p:nvPr/>
        </p:nvSpPr>
        <p:spPr bwMode="auto">
          <a:xfrm>
            <a:off x="3859743" y="507337"/>
            <a:ext cx="183822" cy="143147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ts val="0"/>
              </a:spcAft>
              <a:buClr>
                <a:srgbClr val="A50E29"/>
              </a:buClr>
              <a:buSzTx/>
              <a:buFontTx/>
              <a:buNone/>
              <a:tabLst/>
              <a:defRPr/>
            </a:pPr>
            <a:endParaRPr kumimoji="0" lang="en-US" sz="788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Text Box 124">
            <a:extLst>
              <a:ext uri="{FF2B5EF4-FFF2-40B4-BE49-F238E27FC236}">
                <a16:creationId xmlns="" xmlns:a16="http://schemas.microsoft.com/office/drawing/2014/main" id="{D0EA1BB1-4AD0-4747-9E71-B9FBED35758B}"/>
              </a:ext>
            </a:extLst>
          </p:cNvPr>
          <p:cNvSpPr txBox="1">
            <a:spLocks noChangeArrowheads="1"/>
          </p:cNvSpPr>
          <p:nvPr/>
        </p:nvSpPr>
        <p:spPr>
          <a:xfrm>
            <a:off x="4008864" y="442959"/>
            <a:ext cx="24971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A50E29"/>
                </a:solidFill>
                <a:latin typeface="Arial" charset="0"/>
                <a:cs typeface="Arial" charset="0"/>
              </a:defRPr>
            </a:lvl9pPr>
          </a:lstStyle>
          <a:p>
            <a:pPr lvl="0" defTabSz="514350">
              <a:defRPr/>
            </a:pPr>
            <a:r>
              <a:rPr kumimoji="0" lang="en-US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Have not addressed IRC conformity and/or GILTI coupling specifically. Neither GILTI </a:t>
            </a:r>
            <a:r>
              <a:rPr kumimoji="0" lang="en-US" alt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nor </a:t>
            </a:r>
            <a:r>
              <a:rPr lang="en-US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250 deduction currently applies</a:t>
            </a:r>
            <a:endParaRPr kumimoji="0" lang="en-US" alt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" name="Group 142">
            <a:extLst>
              <a:ext uri="{FF2B5EF4-FFF2-40B4-BE49-F238E27FC236}">
                <a16:creationId xmlns="" xmlns:a16="http://schemas.microsoft.com/office/drawing/2014/main" id="{1E3B5785-6E20-4820-9B0B-8A13333192A2}"/>
              </a:ext>
            </a:extLst>
          </p:cNvPr>
          <p:cNvGrpSpPr/>
          <p:nvPr/>
        </p:nvGrpSpPr>
        <p:grpSpPr>
          <a:xfrm>
            <a:off x="555995" y="980283"/>
            <a:ext cx="11038193" cy="4838700"/>
            <a:chOff x="555995" y="980283"/>
            <a:chExt cx="11038193" cy="4838700"/>
          </a:xfrm>
        </p:grpSpPr>
        <p:sp>
          <p:nvSpPr>
            <p:cNvPr id="9" name="Freeform 4">
              <a:extLst>
                <a:ext uri="{FF2B5EF4-FFF2-40B4-BE49-F238E27FC236}">
                  <a16:creationId xmlns="" xmlns:a16="http://schemas.microsoft.com/office/drawing/2014/main" id="{D9090EB0-931D-476C-B89B-980E8AD8CA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0672" y="980283"/>
              <a:ext cx="1093900" cy="732080"/>
            </a:xfrm>
            <a:custGeom>
              <a:avLst/>
              <a:gdLst>
                <a:gd name="T0" fmla="*/ 2147483647 w 533"/>
                <a:gd name="T1" fmla="*/ 2147483647 h 387"/>
                <a:gd name="T2" fmla="*/ 2147483647 w 533"/>
                <a:gd name="T3" fmla="*/ 2147483647 h 387"/>
                <a:gd name="T4" fmla="*/ 2147483647 w 533"/>
                <a:gd name="T5" fmla="*/ 2147483647 h 387"/>
                <a:gd name="T6" fmla="*/ 2147483647 w 533"/>
                <a:gd name="T7" fmla="*/ 2147483647 h 387"/>
                <a:gd name="T8" fmla="*/ 2147483647 w 533"/>
                <a:gd name="T9" fmla="*/ 2147483647 h 387"/>
                <a:gd name="T10" fmla="*/ 0 w 533"/>
                <a:gd name="T11" fmla="*/ 2147483647 h 387"/>
                <a:gd name="T12" fmla="*/ 2147483647 w 533"/>
                <a:gd name="T13" fmla="*/ 2147483647 h 387"/>
                <a:gd name="T14" fmla="*/ 2147483647 w 533"/>
                <a:gd name="T15" fmla="*/ 2147483647 h 387"/>
                <a:gd name="T16" fmla="*/ 2147483647 w 533"/>
                <a:gd name="T17" fmla="*/ 2147483647 h 387"/>
                <a:gd name="T18" fmla="*/ 2147483647 w 533"/>
                <a:gd name="T19" fmla="*/ 2147483647 h 387"/>
                <a:gd name="T20" fmla="*/ 2147483647 w 533"/>
                <a:gd name="T21" fmla="*/ 2147483647 h 387"/>
                <a:gd name="T22" fmla="*/ 2147483647 w 533"/>
                <a:gd name="T23" fmla="*/ 2147483647 h 387"/>
                <a:gd name="T24" fmla="*/ 2147483647 w 533"/>
                <a:gd name="T25" fmla="*/ 2147483647 h 387"/>
                <a:gd name="T26" fmla="*/ 2147483647 w 533"/>
                <a:gd name="T27" fmla="*/ 2147483647 h 387"/>
                <a:gd name="T28" fmla="*/ 2147483647 w 533"/>
                <a:gd name="T29" fmla="*/ 2147483647 h 387"/>
                <a:gd name="T30" fmla="*/ 2147483647 w 533"/>
                <a:gd name="T31" fmla="*/ 2147483647 h 387"/>
                <a:gd name="T32" fmla="*/ 2147483647 w 533"/>
                <a:gd name="T33" fmla="*/ 2147483647 h 387"/>
                <a:gd name="T34" fmla="*/ 2147483647 w 533"/>
                <a:gd name="T35" fmla="*/ 0 h 387"/>
                <a:gd name="T36" fmla="*/ 2147483647 w 533"/>
                <a:gd name="T37" fmla="*/ 2147483647 h 387"/>
                <a:gd name="T38" fmla="*/ 2147483647 w 533"/>
                <a:gd name="T39" fmla="*/ 2147483647 h 387"/>
                <a:gd name="T40" fmla="*/ 2147483647 w 533"/>
                <a:gd name="T41" fmla="*/ 2147483647 h 387"/>
                <a:gd name="T42" fmla="*/ 2147483647 w 533"/>
                <a:gd name="T43" fmla="*/ 2147483647 h 387"/>
                <a:gd name="T44" fmla="*/ 2147483647 w 533"/>
                <a:gd name="T45" fmla="*/ 2147483647 h 387"/>
                <a:gd name="T46" fmla="*/ 2147483647 w 533"/>
                <a:gd name="T47" fmla="*/ 2147483647 h 387"/>
                <a:gd name="T48" fmla="*/ 2147483647 w 533"/>
                <a:gd name="T49" fmla="*/ 2147483647 h 387"/>
                <a:gd name="T50" fmla="*/ 2147483647 w 533"/>
                <a:gd name="T51" fmla="*/ 2147483647 h 387"/>
                <a:gd name="T52" fmla="*/ 2147483647 w 533"/>
                <a:gd name="T53" fmla="*/ 2147483647 h 387"/>
                <a:gd name="T54" fmla="*/ 2147483647 w 533"/>
                <a:gd name="T55" fmla="*/ 2147483647 h 387"/>
                <a:gd name="T56" fmla="*/ 2147483647 w 533"/>
                <a:gd name="T57" fmla="*/ 2147483647 h 387"/>
                <a:gd name="T58" fmla="*/ 2147483647 w 533"/>
                <a:gd name="T59" fmla="*/ 2147483647 h 387"/>
                <a:gd name="T60" fmla="*/ 2147483647 w 533"/>
                <a:gd name="T61" fmla="*/ 2147483647 h 38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33"/>
                <a:gd name="T94" fmla="*/ 0 h 387"/>
                <a:gd name="T95" fmla="*/ 533 w 533"/>
                <a:gd name="T96" fmla="*/ 387 h 38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3" h="387">
                  <a:moveTo>
                    <a:pt x="19" y="84"/>
                  </a:moveTo>
                  <a:lnTo>
                    <a:pt x="12" y="190"/>
                  </a:lnTo>
                  <a:lnTo>
                    <a:pt x="24" y="190"/>
                  </a:lnTo>
                  <a:lnTo>
                    <a:pt x="17" y="212"/>
                  </a:lnTo>
                  <a:lnTo>
                    <a:pt x="8" y="199"/>
                  </a:lnTo>
                  <a:lnTo>
                    <a:pt x="0" y="227"/>
                  </a:lnTo>
                  <a:lnTo>
                    <a:pt x="37" y="248"/>
                  </a:lnTo>
                  <a:lnTo>
                    <a:pt x="38" y="258"/>
                  </a:lnTo>
                  <a:lnTo>
                    <a:pt x="48" y="259"/>
                  </a:lnTo>
                  <a:lnTo>
                    <a:pt x="97" y="337"/>
                  </a:lnTo>
                  <a:lnTo>
                    <a:pt x="150" y="335"/>
                  </a:lnTo>
                  <a:lnTo>
                    <a:pt x="191" y="353"/>
                  </a:lnTo>
                  <a:lnTo>
                    <a:pt x="210" y="350"/>
                  </a:lnTo>
                  <a:lnTo>
                    <a:pt x="332" y="353"/>
                  </a:lnTo>
                  <a:lnTo>
                    <a:pt x="471" y="386"/>
                  </a:lnTo>
                  <a:lnTo>
                    <a:pt x="473" y="343"/>
                  </a:lnTo>
                  <a:lnTo>
                    <a:pt x="532" y="96"/>
                  </a:lnTo>
                  <a:lnTo>
                    <a:pt x="163" y="0"/>
                  </a:lnTo>
                  <a:lnTo>
                    <a:pt x="166" y="73"/>
                  </a:lnTo>
                  <a:lnTo>
                    <a:pt x="148" y="132"/>
                  </a:lnTo>
                  <a:lnTo>
                    <a:pt x="145" y="163"/>
                  </a:lnTo>
                  <a:lnTo>
                    <a:pt x="107" y="173"/>
                  </a:lnTo>
                  <a:lnTo>
                    <a:pt x="103" y="159"/>
                  </a:lnTo>
                  <a:lnTo>
                    <a:pt x="136" y="139"/>
                  </a:lnTo>
                  <a:lnTo>
                    <a:pt x="133" y="122"/>
                  </a:lnTo>
                  <a:lnTo>
                    <a:pt x="105" y="126"/>
                  </a:lnTo>
                  <a:lnTo>
                    <a:pt x="127" y="108"/>
                  </a:lnTo>
                  <a:lnTo>
                    <a:pt x="142" y="95"/>
                  </a:lnTo>
                  <a:lnTo>
                    <a:pt x="22" y="19"/>
                  </a:lnTo>
                  <a:lnTo>
                    <a:pt x="12" y="40"/>
                  </a:lnTo>
                  <a:lnTo>
                    <a:pt x="19" y="84"/>
                  </a:lnTo>
                </a:path>
              </a:pathLst>
            </a:custGeom>
            <a:solidFill>
              <a:schemeClr val="bg1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41" name="Group 140">
              <a:extLst>
                <a:ext uri="{FF2B5EF4-FFF2-40B4-BE49-F238E27FC236}">
                  <a16:creationId xmlns="" xmlns:a16="http://schemas.microsoft.com/office/drawing/2014/main" id="{BD536585-B7C1-408C-B282-6B522DD2B945}"/>
                </a:ext>
              </a:extLst>
            </p:cNvPr>
            <p:cNvGrpSpPr/>
            <p:nvPr/>
          </p:nvGrpSpPr>
          <p:grpSpPr>
            <a:xfrm>
              <a:off x="555995" y="1159993"/>
              <a:ext cx="11038193" cy="4658990"/>
              <a:chOff x="555995" y="1159993"/>
              <a:chExt cx="11038193" cy="4658990"/>
            </a:xfrm>
          </p:grpSpPr>
          <p:sp>
            <p:nvSpPr>
              <p:cNvPr id="123" name="TextBox 122"/>
              <p:cNvSpPr txBox="1"/>
              <p:nvPr/>
            </p:nvSpPr>
            <p:spPr>
              <a:xfrm>
                <a:off x="8952233" y="4529330"/>
                <a:ext cx="26419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Disclaimer</a:t>
                </a:r>
                <a:r>
                  <a:rPr lang="en-US" sz="12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This information should be used for general guidance and not relied upon for compliance.</a:t>
                </a:r>
                <a:endParaRPr lang="en-US" sz="1200" dirty="0"/>
              </a:p>
            </p:txBody>
          </p:sp>
          <p:sp>
            <p:nvSpPr>
              <p:cNvPr id="125" name="TextBox 124">
                <a:extLst>
                  <a:ext uri="{FF2B5EF4-FFF2-40B4-BE49-F238E27FC236}">
                    <a16:creationId xmlns="" xmlns:a16="http://schemas.microsoft.com/office/drawing/2014/main" id="{F1411ED3-B9A8-4905-8164-CD67FA85E04E}"/>
                  </a:ext>
                </a:extLst>
              </p:cNvPr>
              <p:cNvSpPr txBox="1"/>
              <p:nvPr/>
            </p:nvSpPr>
            <p:spPr>
              <a:xfrm>
                <a:off x="7686675" y="1828800"/>
                <a:ext cx="508473" cy="276999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NYC</a:t>
                </a:r>
              </a:p>
            </p:txBody>
          </p:sp>
          <p:sp>
            <p:nvSpPr>
              <p:cNvPr id="10" name="Freeform 5">
                <a:extLst>
                  <a:ext uri="{FF2B5EF4-FFF2-40B4-BE49-F238E27FC236}">
                    <a16:creationId xmlns="" xmlns:a16="http://schemas.microsoft.com/office/drawing/2014/main" id="{8D02BAFE-0CFC-45C8-8690-8FF7931F20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995" y="4080527"/>
                <a:ext cx="1745716" cy="1738456"/>
              </a:xfrm>
              <a:custGeom>
                <a:avLst/>
                <a:gdLst>
                  <a:gd name="T0" fmla="*/ 2147483647 w 849"/>
                  <a:gd name="T1" fmla="*/ 2147483647 h 920"/>
                  <a:gd name="T2" fmla="*/ 2147483647 w 849"/>
                  <a:gd name="T3" fmla="*/ 2147483647 h 920"/>
                  <a:gd name="T4" fmla="*/ 2147483647 w 849"/>
                  <a:gd name="T5" fmla="*/ 2147483647 h 920"/>
                  <a:gd name="T6" fmla="*/ 2147483647 w 849"/>
                  <a:gd name="T7" fmla="*/ 2147483647 h 920"/>
                  <a:gd name="T8" fmla="*/ 2147483647 w 849"/>
                  <a:gd name="T9" fmla="*/ 2147483647 h 920"/>
                  <a:gd name="T10" fmla="*/ 2147483647 w 849"/>
                  <a:gd name="T11" fmla="*/ 2147483647 h 920"/>
                  <a:gd name="T12" fmla="*/ 2147483647 w 849"/>
                  <a:gd name="T13" fmla="*/ 2147483647 h 920"/>
                  <a:gd name="T14" fmla="*/ 2147483647 w 849"/>
                  <a:gd name="T15" fmla="*/ 2147483647 h 920"/>
                  <a:gd name="T16" fmla="*/ 2147483647 w 849"/>
                  <a:gd name="T17" fmla="*/ 2147483647 h 920"/>
                  <a:gd name="T18" fmla="*/ 2147483647 w 849"/>
                  <a:gd name="T19" fmla="*/ 2147483647 h 920"/>
                  <a:gd name="T20" fmla="*/ 2147483647 w 849"/>
                  <a:gd name="T21" fmla="*/ 2147483647 h 920"/>
                  <a:gd name="T22" fmla="*/ 2147483647 w 849"/>
                  <a:gd name="T23" fmla="*/ 2147483647 h 920"/>
                  <a:gd name="T24" fmla="*/ 2147483647 w 849"/>
                  <a:gd name="T25" fmla="*/ 2147483647 h 920"/>
                  <a:gd name="T26" fmla="*/ 2147483647 w 849"/>
                  <a:gd name="T27" fmla="*/ 2147483647 h 920"/>
                  <a:gd name="T28" fmla="*/ 2147483647 w 849"/>
                  <a:gd name="T29" fmla="*/ 2147483647 h 920"/>
                  <a:gd name="T30" fmla="*/ 2147483647 w 849"/>
                  <a:gd name="T31" fmla="*/ 2147483647 h 920"/>
                  <a:gd name="T32" fmla="*/ 2147483647 w 849"/>
                  <a:gd name="T33" fmla="*/ 2147483647 h 920"/>
                  <a:gd name="T34" fmla="*/ 2147483647 w 849"/>
                  <a:gd name="T35" fmla="*/ 2147483647 h 920"/>
                  <a:gd name="T36" fmla="*/ 2147483647 w 849"/>
                  <a:gd name="T37" fmla="*/ 2147483647 h 920"/>
                  <a:gd name="T38" fmla="*/ 2147483647 w 849"/>
                  <a:gd name="T39" fmla="*/ 2147483647 h 920"/>
                  <a:gd name="T40" fmla="*/ 2147483647 w 849"/>
                  <a:gd name="T41" fmla="*/ 2147483647 h 920"/>
                  <a:gd name="T42" fmla="*/ 2147483647 w 849"/>
                  <a:gd name="T43" fmla="*/ 2147483647 h 920"/>
                  <a:gd name="T44" fmla="*/ 2147483647 w 849"/>
                  <a:gd name="T45" fmla="*/ 2147483647 h 920"/>
                  <a:gd name="T46" fmla="*/ 2147483647 w 849"/>
                  <a:gd name="T47" fmla="*/ 2147483647 h 920"/>
                  <a:gd name="T48" fmla="*/ 2147483647 w 849"/>
                  <a:gd name="T49" fmla="*/ 2147483647 h 920"/>
                  <a:gd name="T50" fmla="*/ 2147483647 w 849"/>
                  <a:gd name="T51" fmla="*/ 2147483647 h 920"/>
                  <a:gd name="T52" fmla="*/ 2147483647 w 849"/>
                  <a:gd name="T53" fmla="*/ 2147483647 h 920"/>
                  <a:gd name="T54" fmla="*/ 2147483647 w 849"/>
                  <a:gd name="T55" fmla="*/ 2147483647 h 920"/>
                  <a:gd name="T56" fmla="*/ 0 w 849"/>
                  <a:gd name="T57" fmla="*/ 2147483647 h 920"/>
                  <a:gd name="T58" fmla="*/ 2147483647 w 849"/>
                  <a:gd name="T59" fmla="*/ 2147483647 h 920"/>
                  <a:gd name="T60" fmla="*/ 2147483647 w 849"/>
                  <a:gd name="T61" fmla="*/ 2147483647 h 920"/>
                  <a:gd name="T62" fmla="*/ 2147483647 w 849"/>
                  <a:gd name="T63" fmla="*/ 2147483647 h 920"/>
                  <a:gd name="T64" fmla="*/ 2147483647 w 849"/>
                  <a:gd name="T65" fmla="*/ 2147483647 h 920"/>
                  <a:gd name="T66" fmla="*/ 2147483647 w 849"/>
                  <a:gd name="T67" fmla="*/ 2147483647 h 920"/>
                  <a:gd name="T68" fmla="*/ 2147483647 w 849"/>
                  <a:gd name="T69" fmla="*/ 2147483647 h 920"/>
                  <a:gd name="T70" fmla="*/ 2147483647 w 849"/>
                  <a:gd name="T71" fmla="*/ 2147483647 h 920"/>
                  <a:gd name="T72" fmla="*/ 2147483647 w 849"/>
                  <a:gd name="T73" fmla="*/ 2147483647 h 920"/>
                  <a:gd name="T74" fmla="*/ 2147483647 w 849"/>
                  <a:gd name="T75" fmla="*/ 2147483647 h 920"/>
                  <a:gd name="T76" fmla="*/ 2147483647 w 849"/>
                  <a:gd name="T77" fmla="*/ 2147483647 h 920"/>
                  <a:gd name="T78" fmla="*/ 2147483647 w 849"/>
                  <a:gd name="T79" fmla="*/ 2147483647 h 920"/>
                  <a:gd name="T80" fmla="*/ 2147483647 w 849"/>
                  <a:gd name="T81" fmla="*/ 2147483647 h 920"/>
                  <a:gd name="T82" fmla="*/ 2147483647 w 849"/>
                  <a:gd name="T83" fmla="*/ 2147483647 h 920"/>
                  <a:gd name="T84" fmla="*/ 2147483647 w 849"/>
                  <a:gd name="T85" fmla="*/ 2147483647 h 920"/>
                  <a:gd name="T86" fmla="*/ 2147483647 w 849"/>
                  <a:gd name="T87" fmla="*/ 2147483647 h 920"/>
                  <a:gd name="T88" fmla="*/ 2147483647 w 849"/>
                  <a:gd name="T89" fmla="*/ 2147483647 h 920"/>
                  <a:gd name="T90" fmla="*/ 2147483647 w 849"/>
                  <a:gd name="T91" fmla="*/ 2147483647 h 920"/>
                  <a:gd name="T92" fmla="*/ 2147483647 w 849"/>
                  <a:gd name="T93" fmla="*/ 2147483647 h 920"/>
                  <a:gd name="T94" fmla="*/ 2147483647 w 849"/>
                  <a:gd name="T95" fmla="*/ 2147483647 h 920"/>
                  <a:gd name="T96" fmla="*/ 2147483647 w 849"/>
                  <a:gd name="T97" fmla="*/ 2147483647 h 920"/>
                  <a:gd name="T98" fmla="*/ 2147483647 w 849"/>
                  <a:gd name="T99" fmla="*/ 0 h 920"/>
                  <a:gd name="T100" fmla="*/ 2147483647 w 849"/>
                  <a:gd name="T101" fmla="*/ 0 h 920"/>
                  <a:gd name="T102" fmla="*/ 2147483647 w 849"/>
                  <a:gd name="T103" fmla="*/ 2147483647 h 920"/>
                  <a:gd name="T104" fmla="*/ 2147483647 w 849"/>
                  <a:gd name="T105" fmla="*/ 2147483647 h 920"/>
                  <a:gd name="T106" fmla="*/ 2147483647 w 849"/>
                  <a:gd name="T107" fmla="*/ 2147483647 h 92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849"/>
                  <a:gd name="T163" fmla="*/ 0 h 920"/>
                  <a:gd name="T164" fmla="*/ 849 w 849"/>
                  <a:gd name="T165" fmla="*/ 920 h 92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849" h="920">
                    <a:moveTo>
                      <a:pt x="551" y="121"/>
                    </a:moveTo>
                    <a:lnTo>
                      <a:pt x="551" y="597"/>
                    </a:lnTo>
                    <a:lnTo>
                      <a:pt x="577" y="597"/>
                    </a:lnTo>
                    <a:lnTo>
                      <a:pt x="655" y="682"/>
                    </a:lnTo>
                    <a:lnTo>
                      <a:pt x="679" y="682"/>
                    </a:lnTo>
                    <a:lnTo>
                      <a:pt x="655" y="651"/>
                    </a:lnTo>
                    <a:lnTo>
                      <a:pt x="673" y="629"/>
                    </a:lnTo>
                    <a:lnTo>
                      <a:pt x="734" y="669"/>
                    </a:lnTo>
                    <a:lnTo>
                      <a:pt x="711" y="709"/>
                    </a:lnTo>
                    <a:lnTo>
                      <a:pt x="793" y="762"/>
                    </a:lnTo>
                    <a:lnTo>
                      <a:pt x="772" y="786"/>
                    </a:lnTo>
                    <a:lnTo>
                      <a:pt x="784" y="803"/>
                    </a:lnTo>
                    <a:lnTo>
                      <a:pt x="827" y="803"/>
                    </a:lnTo>
                    <a:lnTo>
                      <a:pt x="827" y="835"/>
                    </a:lnTo>
                    <a:lnTo>
                      <a:pt x="848" y="862"/>
                    </a:lnTo>
                    <a:lnTo>
                      <a:pt x="827" y="916"/>
                    </a:lnTo>
                    <a:lnTo>
                      <a:pt x="775" y="853"/>
                    </a:lnTo>
                    <a:lnTo>
                      <a:pt x="775" y="919"/>
                    </a:lnTo>
                    <a:lnTo>
                      <a:pt x="731" y="799"/>
                    </a:lnTo>
                    <a:lnTo>
                      <a:pt x="687" y="799"/>
                    </a:lnTo>
                    <a:lnTo>
                      <a:pt x="687" y="759"/>
                    </a:lnTo>
                    <a:lnTo>
                      <a:pt x="664" y="759"/>
                    </a:lnTo>
                    <a:lnTo>
                      <a:pt x="676" y="731"/>
                    </a:lnTo>
                    <a:lnTo>
                      <a:pt x="661" y="709"/>
                    </a:lnTo>
                    <a:lnTo>
                      <a:pt x="623" y="731"/>
                    </a:lnTo>
                    <a:lnTo>
                      <a:pt x="623" y="686"/>
                    </a:lnTo>
                    <a:lnTo>
                      <a:pt x="605" y="686"/>
                    </a:lnTo>
                    <a:lnTo>
                      <a:pt x="551" y="629"/>
                    </a:lnTo>
                    <a:lnTo>
                      <a:pt x="460" y="629"/>
                    </a:lnTo>
                    <a:lnTo>
                      <a:pt x="451" y="574"/>
                    </a:lnTo>
                    <a:lnTo>
                      <a:pt x="415" y="556"/>
                    </a:lnTo>
                    <a:lnTo>
                      <a:pt x="393" y="583"/>
                    </a:lnTo>
                    <a:lnTo>
                      <a:pt x="408" y="606"/>
                    </a:lnTo>
                    <a:lnTo>
                      <a:pt x="369" y="651"/>
                    </a:lnTo>
                    <a:lnTo>
                      <a:pt x="355" y="615"/>
                    </a:lnTo>
                    <a:lnTo>
                      <a:pt x="355" y="651"/>
                    </a:lnTo>
                    <a:lnTo>
                      <a:pt x="294" y="664"/>
                    </a:lnTo>
                    <a:lnTo>
                      <a:pt x="329" y="619"/>
                    </a:lnTo>
                    <a:lnTo>
                      <a:pt x="308" y="624"/>
                    </a:lnTo>
                    <a:lnTo>
                      <a:pt x="308" y="602"/>
                    </a:lnTo>
                    <a:lnTo>
                      <a:pt x="343" y="579"/>
                    </a:lnTo>
                    <a:lnTo>
                      <a:pt x="379" y="606"/>
                    </a:lnTo>
                    <a:lnTo>
                      <a:pt x="358" y="565"/>
                    </a:lnTo>
                    <a:lnTo>
                      <a:pt x="381" y="534"/>
                    </a:lnTo>
                    <a:lnTo>
                      <a:pt x="326" y="565"/>
                    </a:lnTo>
                    <a:lnTo>
                      <a:pt x="326" y="516"/>
                    </a:lnTo>
                    <a:lnTo>
                      <a:pt x="285" y="615"/>
                    </a:lnTo>
                    <a:lnTo>
                      <a:pt x="242" y="637"/>
                    </a:lnTo>
                    <a:lnTo>
                      <a:pt x="242" y="654"/>
                    </a:lnTo>
                    <a:lnTo>
                      <a:pt x="300" y="691"/>
                    </a:lnTo>
                    <a:lnTo>
                      <a:pt x="224" y="736"/>
                    </a:lnTo>
                    <a:lnTo>
                      <a:pt x="200" y="709"/>
                    </a:lnTo>
                    <a:lnTo>
                      <a:pt x="160" y="736"/>
                    </a:lnTo>
                    <a:lnTo>
                      <a:pt x="210" y="767"/>
                    </a:lnTo>
                    <a:lnTo>
                      <a:pt x="87" y="799"/>
                    </a:lnTo>
                    <a:lnTo>
                      <a:pt x="81" y="786"/>
                    </a:lnTo>
                    <a:lnTo>
                      <a:pt x="29" y="813"/>
                    </a:lnTo>
                    <a:lnTo>
                      <a:pt x="0" y="808"/>
                    </a:lnTo>
                    <a:lnTo>
                      <a:pt x="20" y="790"/>
                    </a:lnTo>
                    <a:lnTo>
                      <a:pt x="119" y="750"/>
                    </a:lnTo>
                    <a:lnTo>
                      <a:pt x="119" y="736"/>
                    </a:lnTo>
                    <a:lnTo>
                      <a:pt x="154" y="718"/>
                    </a:lnTo>
                    <a:lnTo>
                      <a:pt x="163" y="682"/>
                    </a:lnTo>
                    <a:lnTo>
                      <a:pt x="224" y="646"/>
                    </a:lnTo>
                    <a:lnTo>
                      <a:pt x="168" y="646"/>
                    </a:lnTo>
                    <a:lnTo>
                      <a:pt x="151" y="669"/>
                    </a:lnTo>
                    <a:lnTo>
                      <a:pt x="136" y="654"/>
                    </a:lnTo>
                    <a:lnTo>
                      <a:pt x="116" y="664"/>
                    </a:lnTo>
                    <a:lnTo>
                      <a:pt x="104" y="624"/>
                    </a:lnTo>
                    <a:lnTo>
                      <a:pt x="72" y="624"/>
                    </a:lnTo>
                    <a:lnTo>
                      <a:pt x="87" y="570"/>
                    </a:lnTo>
                    <a:lnTo>
                      <a:pt x="35" y="583"/>
                    </a:lnTo>
                    <a:lnTo>
                      <a:pt x="5" y="511"/>
                    </a:lnTo>
                    <a:lnTo>
                      <a:pt x="40" y="479"/>
                    </a:lnTo>
                    <a:lnTo>
                      <a:pt x="20" y="426"/>
                    </a:lnTo>
                    <a:lnTo>
                      <a:pt x="69" y="367"/>
                    </a:lnTo>
                    <a:lnTo>
                      <a:pt x="95" y="394"/>
                    </a:lnTo>
                    <a:lnTo>
                      <a:pt x="160" y="367"/>
                    </a:lnTo>
                    <a:lnTo>
                      <a:pt x="145" y="332"/>
                    </a:lnTo>
                    <a:lnTo>
                      <a:pt x="180" y="309"/>
                    </a:lnTo>
                    <a:lnTo>
                      <a:pt x="160" y="287"/>
                    </a:lnTo>
                    <a:lnTo>
                      <a:pt x="116" y="332"/>
                    </a:lnTo>
                    <a:lnTo>
                      <a:pt x="72" y="309"/>
                    </a:lnTo>
                    <a:lnTo>
                      <a:pt x="67" y="277"/>
                    </a:lnTo>
                    <a:lnTo>
                      <a:pt x="14" y="274"/>
                    </a:lnTo>
                    <a:lnTo>
                      <a:pt x="75" y="229"/>
                    </a:lnTo>
                    <a:lnTo>
                      <a:pt x="95" y="242"/>
                    </a:lnTo>
                    <a:lnTo>
                      <a:pt x="95" y="219"/>
                    </a:lnTo>
                    <a:lnTo>
                      <a:pt x="136" y="207"/>
                    </a:lnTo>
                    <a:lnTo>
                      <a:pt x="142" y="251"/>
                    </a:lnTo>
                    <a:lnTo>
                      <a:pt x="171" y="251"/>
                    </a:lnTo>
                    <a:lnTo>
                      <a:pt x="195" y="183"/>
                    </a:lnTo>
                    <a:lnTo>
                      <a:pt x="145" y="188"/>
                    </a:lnTo>
                    <a:lnTo>
                      <a:pt x="99" y="161"/>
                    </a:lnTo>
                    <a:lnTo>
                      <a:pt x="113" y="129"/>
                    </a:lnTo>
                    <a:lnTo>
                      <a:pt x="101" y="89"/>
                    </a:lnTo>
                    <a:lnTo>
                      <a:pt x="210" y="63"/>
                    </a:lnTo>
                    <a:lnTo>
                      <a:pt x="210" y="31"/>
                    </a:lnTo>
                    <a:lnTo>
                      <a:pt x="270" y="0"/>
                    </a:lnTo>
                    <a:lnTo>
                      <a:pt x="314" y="0"/>
                    </a:lnTo>
                    <a:lnTo>
                      <a:pt x="343" y="31"/>
                    </a:lnTo>
                    <a:lnTo>
                      <a:pt x="343" y="0"/>
                    </a:lnTo>
                    <a:lnTo>
                      <a:pt x="355" y="0"/>
                    </a:lnTo>
                    <a:lnTo>
                      <a:pt x="379" y="57"/>
                    </a:lnTo>
                    <a:lnTo>
                      <a:pt x="415" y="57"/>
                    </a:lnTo>
                    <a:lnTo>
                      <a:pt x="460" y="85"/>
                    </a:lnTo>
                    <a:lnTo>
                      <a:pt x="506" y="85"/>
                    </a:lnTo>
                    <a:lnTo>
                      <a:pt x="539" y="121"/>
                    </a:lnTo>
                    <a:lnTo>
                      <a:pt x="551" y="121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" name="Group 7">
                <a:extLst>
                  <a:ext uri="{FF2B5EF4-FFF2-40B4-BE49-F238E27FC236}">
                    <a16:creationId xmlns="" xmlns:a16="http://schemas.microsoft.com/office/drawing/2014/main" id="{4FAC3DAA-DF57-4746-AD07-445C84129F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9886" y="4975515"/>
                <a:ext cx="894449" cy="660196"/>
                <a:chOff x="261" y="2609"/>
                <a:chExt cx="435" cy="349"/>
              </a:xfrm>
              <a:solidFill>
                <a:schemeClr val="accent2"/>
              </a:solidFill>
            </p:grpSpPr>
            <p:sp>
              <p:nvSpPr>
                <p:cNvPr id="114" name="Rectangle 8">
                  <a:extLst>
                    <a:ext uri="{FF2B5EF4-FFF2-40B4-BE49-F238E27FC236}">
                      <a16:creationId xmlns="" xmlns:a16="http://schemas.microsoft.com/office/drawing/2014/main" id="{25E403BB-2E5C-45A6-B06B-4CD42560D3A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2" y="2609"/>
                  <a:ext cx="125" cy="124"/>
                </a:xfrm>
                <a:prstGeom prst="rect">
                  <a:avLst/>
                </a:prstGeom>
                <a:solidFill>
                  <a:srgbClr val="41AE0A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lIns="50894" tIns="25000" rIns="50894" bIns="25000">
                  <a:spAutoFit/>
                </a:bodyPr>
                <a:lstStyle/>
                <a:p>
                  <a:pPr marL="0" marR="0" lvl="0" indent="0" algn="l" defTabSz="51435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HI</a:t>
                  </a:r>
                </a:p>
              </p:txBody>
            </p:sp>
            <p:grpSp>
              <p:nvGrpSpPr>
                <p:cNvPr id="115" name="Group 9">
                  <a:extLst>
                    <a:ext uri="{FF2B5EF4-FFF2-40B4-BE49-F238E27FC236}">
                      <a16:creationId xmlns="" xmlns:a16="http://schemas.microsoft.com/office/drawing/2014/main" id="{D56AACD5-93C9-49E6-AFBB-BE80CC947FD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1" y="2753"/>
                  <a:ext cx="435" cy="205"/>
                  <a:chOff x="261" y="2753"/>
                  <a:chExt cx="435" cy="205"/>
                </a:xfrm>
                <a:grpFill/>
              </p:grpSpPr>
              <p:sp>
                <p:nvSpPr>
                  <p:cNvPr id="116" name="Freeform 10">
                    <a:extLst>
                      <a:ext uri="{FF2B5EF4-FFF2-40B4-BE49-F238E27FC236}">
                        <a16:creationId xmlns="" xmlns:a16="http://schemas.microsoft.com/office/drawing/2014/main" id="{9EE1CD58-F00A-4F20-A43D-A9DAA8EE72C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0" y="2850"/>
                    <a:ext cx="96" cy="46"/>
                  </a:xfrm>
                  <a:custGeom>
                    <a:avLst/>
                    <a:gdLst>
                      <a:gd name="T0" fmla="*/ 43 w 96"/>
                      <a:gd name="T1" fmla="*/ 0 h 46"/>
                      <a:gd name="T2" fmla="*/ 95 w 96"/>
                      <a:gd name="T3" fmla="*/ 45 h 46"/>
                      <a:gd name="T4" fmla="*/ 0 w 96"/>
                      <a:gd name="T5" fmla="*/ 45 h 46"/>
                      <a:gd name="T6" fmla="*/ 43 w 96"/>
                      <a:gd name="T7" fmla="*/ 0 h 4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96"/>
                      <a:gd name="T13" fmla="*/ 0 h 46"/>
                      <a:gd name="T14" fmla="*/ 96 w 96"/>
                      <a:gd name="T15" fmla="*/ 46 h 4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96" h="46">
                        <a:moveTo>
                          <a:pt x="43" y="0"/>
                        </a:moveTo>
                        <a:lnTo>
                          <a:pt x="95" y="45"/>
                        </a:lnTo>
                        <a:lnTo>
                          <a:pt x="0" y="45"/>
                        </a:lnTo>
                        <a:lnTo>
                          <a:pt x="43" y="0"/>
                        </a:lnTo>
                      </a:path>
                    </a:pathLst>
                  </a:custGeom>
                  <a:solidFill>
                    <a:srgbClr val="41AE0A"/>
                  </a:solidFill>
                  <a:ln w="12700" cap="rnd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51435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7" name="Freeform 11">
                    <a:extLst>
                      <a:ext uri="{FF2B5EF4-FFF2-40B4-BE49-F238E27FC236}">
                        <a16:creationId xmlns="" xmlns:a16="http://schemas.microsoft.com/office/drawing/2014/main" id="{319C82DA-2484-4947-A2FE-0D3ABB35B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" y="2878"/>
                    <a:ext cx="82" cy="80"/>
                  </a:xfrm>
                  <a:custGeom>
                    <a:avLst/>
                    <a:gdLst>
                      <a:gd name="T0" fmla="*/ 81 w 82"/>
                      <a:gd name="T1" fmla="*/ 12 h 80"/>
                      <a:gd name="T2" fmla="*/ 0 w 82"/>
                      <a:gd name="T3" fmla="*/ 79 h 80"/>
                      <a:gd name="T4" fmla="*/ 37 w 82"/>
                      <a:gd name="T5" fmla="*/ 0 h 80"/>
                      <a:gd name="T6" fmla="*/ 81 w 82"/>
                      <a:gd name="T7" fmla="*/ 12 h 8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82"/>
                      <a:gd name="T13" fmla="*/ 0 h 80"/>
                      <a:gd name="T14" fmla="*/ 82 w 82"/>
                      <a:gd name="T15" fmla="*/ 80 h 8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82" h="80">
                        <a:moveTo>
                          <a:pt x="81" y="12"/>
                        </a:moveTo>
                        <a:lnTo>
                          <a:pt x="0" y="79"/>
                        </a:lnTo>
                        <a:lnTo>
                          <a:pt x="37" y="0"/>
                        </a:lnTo>
                        <a:lnTo>
                          <a:pt x="81" y="12"/>
                        </a:lnTo>
                      </a:path>
                    </a:pathLst>
                  </a:custGeom>
                  <a:solidFill>
                    <a:srgbClr val="41AE0A"/>
                  </a:solidFill>
                  <a:ln w="12700" cap="rnd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51435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8" name="Freeform 12">
                    <a:extLst>
                      <a:ext uri="{FF2B5EF4-FFF2-40B4-BE49-F238E27FC236}">
                        <a16:creationId xmlns="" xmlns:a16="http://schemas.microsoft.com/office/drawing/2014/main" id="{769CA87A-2B24-46A8-BAB9-9668B79C8E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41" y="2881"/>
                    <a:ext cx="60" cy="71"/>
                  </a:xfrm>
                  <a:custGeom>
                    <a:avLst/>
                    <a:gdLst>
                      <a:gd name="T0" fmla="*/ 59 w 60"/>
                      <a:gd name="T1" fmla="*/ 10 h 71"/>
                      <a:gd name="T2" fmla="*/ 17 w 60"/>
                      <a:gd name="T3" fmla="*/ 57 h 71"/>
                      <a:gd name="T4" fmla="*/ 0 w 60"/>
                      <a:gd name="T5" fmla="*/ 70 h 71"/>
                      <a:gd name="T6" fmla="*/ 33 w 60"/>
                      <a:gd name="T7" fmla="*/ 0 h 71"/>
                      <a:gd name="T8" fmla="*/ 59 w 60"/>
                      <a:gd name="T9" fmla="*/ 10 h 7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60"/>
                      <a:gd name="T16" fmla="*/ 0 h 71"/>
                      <a:gd name="T17" fmla="*/ 60 w 60"/>
                      <a:gd name="T18" fmla="*/ 71 h 7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60" h="71">
                        <a:moveTo>
                          <a:pt x="59" y="10"/>
                        </a:moveTo>
                        <a:lnTo>
                          <a:pt x="17" y="57"/>
                        </a:lnTo>
                        <a:lnTo>
                          <a:pt x="0" y="70"/>
                        </a:lnTo>
                        <a:lnTo>
                          <a:pt x="33" y="0"/>
                        </a:lnTo>
                        <a:lnTo>
                          <a:pt x="59" y="10"/>
                        </a:lnTo>
                      </a:path>
                    </a:pathLst>
                  </a:custGeom>
                  <a:solidFill>
                    <a:srgbClr val="41AE0A"/>
                  </a:solidFill>
                  <a:ln w="12700" cap="rnd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51435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9" name="Freeform 13">
                    <a:extLst>
                      <a:ext uri="{FF2B5EF4-FFF2-40B4-BE49-F238E27FC236}">
                        <a16:creationId xmlns="" xmlns:a16="http://schemas.microsoft.com/office/drawing/2014/main" id="{3D30E911-DDC3-4BEB-A17C-ECCCF530BAB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9" y="2897"/>
                    <a:ext cx="41" cy="53"/>
                  </a:xfrm>
                  <a:custGeom>
                    <a:avLst/>
                    <a:gdLst>
                      <a:gd name="T0" fmla="*/ 0 w 41"/>
                      <a:gd name="T1" fmla="*/ 0 h 53"/>
                      <a:gd name="T2" fmla="*/ 10 w 41"/>
                      <a:gd name="T3" fmla="*/ 52 h 53"/>
                      <a:gd name="T4" fmla="*/ 40 w 41"/>
                      <a:gd name="T5" fmla="*/ 11 h 53"/>
                      <a:gd name="T6" fmla="*/ 0 w 41"/>
                      <a:gd name="T7" fmla="*/ 0 h 5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1"/>
                      <a:gd name="T13" fmla="*/ 0 h 53"/>
                      <a:gd name="T14" fmla="*/ 41 w 41"/>
                      <a:gd name="T15" fmla="*/ 53 h 5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1" h="53">
                        <a:moveTo>
                          <a:pt x="0" y="0"/>
                        </a:moveTo>
                        <a:lnTo>
                          <a:pt x="10" y="52"/>
                        </a:lnTo>
                        <a:lnTo>
                          <a:pt x="40" y="1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41AE0A"/>
                  </a:solidFill>
                  <a:ln w="12700" cap="rnd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51435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0" name="Freeform 14">
                    <a:extLst>
                      <a:ext uri="{FF2B5EF4-FFF2-40B4-BE49-F238E27FC236}">
                        <a16:creationId xmlns="" xmlns:a16="http://schemas.microsoft.com/office/drawing/2014/main" id="{B359BDF7-98C4-4B52-B8FC-3DB0B2CE73F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1" y="2905"/>
                    <a:ext cx="48" cy="41"/>
                  </a:xfrm>
                  <a:custGeom>
                    <a:avLst/>
                    <a:gdLst>
                      <a:gd name="T0" fmla="*/ 0 w 48"/>
                      <a:gd name="T1" fmla="*/ 0 h 41"/>
                      <a:gd name="T2" fmla="*/ 11 w 48"/>
                      <a:gd name="T3" fmla="*/ 29 h 41"/>
                      <a:gd name="T4" fmla="*/ 47 w 48"/>
                      <a:gd name="T5" fmla="*/ 40 h 41"/>
                      <a:gd name="T6" fmla="*/ 36 w 48"/>
                      <a:gd name="T7" fmla="*/ 9 h 41"/>
                      <a:gd name="T8" fmla="*/ 0 w 48"/>
                      <a:gd name="T9" fmla="*/ 0 h 41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8"/>
                      <a:gd name="T16" fmla="*/ 0 h 41"/>
                      <a:gd name="T17" fmla="*/ 48 w 48"/>
                      <a:gd name="T18" fmla="*/ 41 h 41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8" h="41">
                        <a:moveTo>
                          <a:pt x="0" y="0"/>
                        </a:moveTo>
                        <a:lnTo>
                          <a:pt x="11" y="29"/>
                        </a:lnTo>
                        <a:lnTo>
                          <a:pt x="47" y="40"/>
                        </a:lnTo>
                        <a:lnTo>
                          <a:pt x="36" y="9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41AE0A"/>
                  </a:solidFill>
                  <a:ln w="12700" cap="rnd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51435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1" name="Freeform 15">
                    <a:extLst>
                      <a:ext uri="{FF2B5EF4-FFF2-40B4-BE49-F238E27FC236}">
                        <a16:creationId xmlns="" xmlns:a16="http://schemas.microsoft.com/office/drawing/2014/main" id="{6B682B3D-7684-40BE-A193-4C0EDAEDCD8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61" y="2853"/>
                    <a:ext cx="89" cy="43"/>
                  </a:xfrm>
                  <a:custGeom>
                    <a:avLst/>
                    <a:gdLst>
                      <a:gd name="T0" fmla="*/ 88 w 89"/>
                      <a:gd name="T1" fmla="*/ 0 h 43"/>
                      <a:gd name="T2" fmla="*/ 77 w 89"/>
                      <a:gd name="T3" fmla="*/ 42 h 43"/>
                      <a:gd name="T4" fmla="*/ 0 w 89"/>
                      <a:gd name="T5" fmla="*/ 0 h 43"/>
                      <a:gd name="T6" fmla="*/ 88 w 89"/>
                      <a:gd name="T7" fmla="*/ 0 h 4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89"/>
                      <a:gd name="T13" fmla="*/ 0 h 43"/>
                      <a:gd name="T14" fmla="*/ 89 w 89"/>
                      <a:gd name="T15" fmla="*/ 43 h 4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89" h="43">
                        <a:moveTo>
                          <a:pt x="88" y="0"/>
                        </a:moveTo>
                        <a:lnTo>
                          <a:pt x="77" y="42"/>
                        </a:lnTo>
                        <a:lnTo>
                          <a:pt x="0" y="0"/>
                        </a:lnTo>
                        <a:lnTo>
                          <a:pt x="88" y="0"/>
                        </a:lnTo>
                      </a:path>
                    </a:pathLst>
                  </a:custGeom>
                  <a:solidFill>
                    <a:srgbClr val="41AE0A"/>
                  </a:solidFill>
                  <a:ln w="12700" cap="rnd">
                    <a:solidFill>
                      <a:srgbClr val="3333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algn="l" defTabSz="51435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2" name="Line 16">
                    <a:extLst>
                      <a:ext uri="{FF2B5EF4-FFF2-40B4-BE49-F238E27FC236}">
                        <a16:creationId xmlns="" xmlns:a16="http://schemas.microsoft.com/office/drawing/2014/main" id="{F7F68E70-1379-468D-8C94-EB17EFA959B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3" y="2753"/>
                    <a:ext cx="136" cy="128"/>
                  </a:xfrm>
                  <a:prstGeom prst="line">
                    <a:avLst/>
                  </a:prstGeom>
                  <a:grpFill/>
                  <a:ln w="12700">
                    <a:solidFill>
                      <a:srgbClr val="333333"/>
                    </a:solidFill>
                    <a:round/>
                    <a:headEnd type="triangle" w="med" len="med"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algn="l" defTabSz="51435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sp>
            <p:nvSpPr>
              <p:cNvPr id="12" name="Freeform 17">
                <a:extLst>
                  <a:ext uri="{FF2B5EF4-FFF2-40B4-BE49-F238E27FC236}">
                    <a16:creationId xmlns="" xmlns:a16="http://schemas.microsoft.com/office/drawing/2014/main" id="{83D9E6D8-F91A-4F56-BF06-D19F83DD38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2324" y="2529570"/>
                <a:ext cx="931461" cy="1063125"/>
              </a:xfrm>
              <a:custGeom>
                <a:avLst/>
                <a:gdLst>
                  <a:gd name="T0" fmla="*/ 2147483647 w 453"/>
                  <a:gd name="T1" fmla="*/ 0 h 562"/>
                  <a:gd name="T2" fmla="*/ 2147483647 w 453"/>
                  <a:gd name="T3" fmla="*/ 2147483647 h 562"/>
                  <a:gd name="T4" fmla="*/ 2147483647 w 453"/>
                  <a:gd name="T5" fmla="*/ 2147483647 h 562"/>
                  <a:gd name="T6" fmla="*/ 2147483647 w 453"/>
                  <a:gd name="T7" fmla="*/ 2147483647 h 562"/>
                  <a:gd name="T8" fmla="*/ 2147483647 w 453"/>
                  <a:gd name="T9" fmla="*/ 2147483647 h 562"/>
                  <a:gd name="T10" fmla="*/ 0 w 453"/>
                  <a:gd name="T11" fmla="*/ 2147483647 h 562"/>
                  <a:gd name="T12" fmla="*/ 2147483647 w 453"/>
                  <a:gd name="T13" fmla="*/ 0 h 5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53"/>
                  <a:gd name="T22" fmla="*/ 0 h 562"/>
                  <a:gd name="T23" fmla="*/ 453 w 453"/>
                  <a:gd name="T24" fmla="*/ 562 h 5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53" h="562">
                    <a:moveTo>
                      <a:pt x="98" y="0"/>
                    </a:moveTo>
                    <a:lnTo>
                      <a:pt x="316" y="40"/>
                    </a:lnTo>
                    <a:lnTo>
                      <a:pt x="301" y="139"/>
                    </a:lnTo>
                    <a:lnTo>
                      <a:pt x="452" y="163"/>
                    </a:lnTo>
                    <a:lnTo>
                      <a:pt x="393" y="561"/>
                    </a:lnTo>
                    <a:lnTo>
                      <a:pt x="0" y="493"/>
                    </a:lnTo>
                    <a:lnTo>
                      <a:pt x="98" y="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Freeform 18">
                <a:extLst>
                  <a:ext uri="{FF2B5EF4-FFF2-40B4-BE49-F238E27FC236}">
                    <a16:creationId xmlns="" xmlns:a16="http://schemas.microsoft.com/office/drawing/2014/main" id="{4AFBD522-395A-40F1-AC41-296760EB32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4860" y="1426721"/>
                <a:ext cx="1305689" cy="1015832"/>
              </a:xfrm>
              <a:custGeom>
                <a:avLst/>
                <a:gdLst>
                  <a:gd name="T0" fmla="*/ 0 w 636"/>
                  <a:gd name="T1" fmla="*/ 2147483647 h 537"/>
                  <a:gd name="T2" fmla="*/ 2147483647 w 636"/>
                  <a:gd name="T3" fmla="*/ 2147483647 h 537"/>
                  <a:gd name="T4" fmla="*/ 2147483647 w 636"/>
                  <a:gd name="T5" fmla="*/ 2147483647 h 537"/>
                  <a:gd name="T6" fmla="*/ 2147483647 w 636"/>
                  <a:gd name="T7" fmla="*/ 0 h 537"/>
                  <a:gd name="T8" fmla="*/ 2147483647 w 636"/>
                  <a:gd name="T9" fmla="*/ 2147483647 h 537"/>
                  <a:gd name="T10" fmla="*/ 2147483647 w 636"/>
                  <a:gd name="T11" fmla="*/ 2147483647 h 537"/>
                  <a:gd name="T12" fmla="*/ 2147483647 w 636"/>
                  <a:gd name="T13" fmla="*/ 2147483647 h 537"/>
                  <a:gd name="T14" fmla="*/ 2147483647 w 636"/>
                  <a:gd name="T15" fmla="*/ 2147483647 h 537"/>
                  <a:gd name="T16" fmla="*/ 2147483647 w 636"/>
                  <a:gd name="T17" fmla="*/ 2147483647 h 537"/>
                  <a:gd name="T18" fmla="*/ 2147483647 w 636"/>
                  <a:gd name="T19" fmla="*/ 2147483647 h 537"/>
                  <a:gd name="T20" fmla="*/ 2147483647 w 636"/>
                  <a:gd name="T21" fmla="*/ 2147483647 h 537"/>
                  <a:gd name="T22" fmla="*/ 2147483647 w 636"/>
                  <a:gd name="T23" fmla="*/ 2147483647 h 537"/>
                  <a:gd name="T24" fmla="*/ 2147483647 w 636"/>
                  <a:gd name="T25" fmla="*/ 2147483647 h 537"/>
                  <a:gd name="T26" fmla="*/ 2147483647 w 636"/>
                  <a:gd name="T27" fmla="*/ 2147483647 h 537"/>
                  <a:gd name="T28" fmla="*/ 2147483647 w 636"/>
                  <a:gd name="T29" fmla="*/ 2147483647 h 537"/>
                  <a:gd name="T30" fmla="*/ 2147483647 w 636"/>
                  <a:gd name="T31" fmla="*/ 2147483647 h 537"/>
                  <a:gd name="T32" fmla="*/ 2147483647 w 636"/>
                  <a:gd name="T33" fmla="*/ 2147483647 h 537"/>
                  <a:gd name="T34" fmla="*/ 2147483647 w 636"/>
                  <a:gd name="T35" fmla="*/ 2147483647 h 537"/>
                  <a:gd name="T36" fmla="*/ 2147483647 w 636"/>
                  <a:gd name="T37" fmla="*/ 2147483647 h 537"/>
                  <a:gd name="T38" fmla="*/ 2147483647 w 636"/>
                  <a:gd name="T39" fmla="*/ 2147483647 h 537"/>
                  <a:gd name="T40" fmla="*/ 2147483647 w 636"/>
                  <a:gd name="T41" fmla="*/ 2147483647 h 537"/>
                  <a:gd name="T42" fmla="*/ 2147483647 w 636"/>
                  <a:gd name="T43" fmla="*/ 2147483647 h 537"/>
                  <a:gd name="T44" fmla="*/ 0 w 636"/>
                  <a:gd name="T45" fmla="*/ 2147483647 h 53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36"/>
                  <a:gd name="T70" fmla="*/ 0 h 537"/>
                  <a:gd name="T71" fmla="*/ 636 w 636"/>
                  <a:gd name="T72" fmla="*/ 537 h 53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36" h="537">
                    <a:moveTo>
                      <a:pt x="0" y="399"/>
                    </a:moveTo>
                    <a:lnTo>
                      <a:pt x="27" y="263"/>
                    </a:lnTo>
                    <a:lnTo>
                      <a:pt x="59" y="224"/>
                    </a:lnTo>
                    <a:lnTo>
                      <a:pt x="136" y="0"/>
                    </a:lnTo>
                    <a:lnTo>
                      <a:pt x="176" y="11"/>
                    </a:lnTo>
                    <a:lnTo>
                      <a:pt x="178" y="21"/>
                    </a:lnTo>
                    <a:lnTo>
                      <a:pt x="187" y="22"/>
                    </a:lnTo>
                    <a:lnTo>
                      <a:pt x="236" y="100"/>
                    </a:lnTo>
                    <a:lnTo>
                      <a:pt x="289" y="97"/>
                    </a:lnTo>
                    <a:lnTo>
                      <a:pt x="331" y="116"/>
                    </a:lnTo>
                    <a:lnTo>
                      <a:pt x="350" y="112"/>
                    </a:lnTo>
                    <a:lnTo>
                      <a:pt x="473" y="116"/>
                    </a:lnTo>
                    <a:lnTo>
                      <a:pt x="611" y="148"/>
                    </a:lnTo>
                    <a:lnTo>
                      <a:pt x="618" y="165"/>
                    </a:lnTo>
                    <a:lnTo>
                      <a:pt x="635" y="190"/>
                    </a:lnTo>
                    <a:lnTo>
                      <a:pt x="588" y="263"/>
                    </a:lnTo>
                    <a:lnTo>
                      <a:pt x="558" y="290"/>
                    </a:lnTo>
                    <a:lnTo>
                      <a:pt x="554" y="309"/>
                    </a:lnTo>
                    <a:lnTo>
                      <a:pt x="571" y="330"/>
                    </a:lnTo>
                    <a:lnTo>
                      <a:pt x="552" y="373"/>
                    </a:lnTo>
                    <a:lnTo>
                      <a:pt x="513" y="536"/>
                    </a:lnTo>
                    <a:lnTo>
                      <a:pt x="298" y="483"/>
                    </a:lnTo>
                    <a:lnTo>
                      <a:pt x="0" y="399"/>
                    </a:lnTo>
                  </a:path>
                </a:pathLst>
              </a:custGeom>
              <a:solidFill>
                <a:srgbClr val="FF9999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Freeform 19">
                <a:extLst>
                  <a:ext uri="{FF2B5EF4-FFF2-40B4-BE49-F238E27FC236}">
                    <a16:creationId xmlns="" xmlns:a16="http://schemas.microsoft.com/office/drawing/2014/main" id="{193C383C-401F-4F83-853C-E9E1966005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7377" y="2183392"/>
                <a:ext cx="1303633" cy="2035449"/>
              </a:xfrm>
              <a:custGeom>
                <a:avLst/>
                <a:gdLst>
                  <a:gd name="T0" fmla="*/ 2147483647 w 634"/>
                  <a:gd name="T1" fmla="*/ 2147483647 h 1076"/>
                  <a:gd name="T2" fmla="*/ 2147483647 w 634"/>
                  <a:gd name="T3" fmla="*/ 2147483647 h 1076"/>
                  <a:gd name="T4" fmla="*/ 2147483647 w 634"/>
                  <a:gd name="T5" fmla="*/ 2147483647 h 1076"/>
                  <a:gd name="T6" fmla="*/ 2147483647 w 634"/>
                  <a:gd name="T7" fmla="*/ 2147483647 h 1076"/>
                  <a:gd name="T8" fmla="*/ 2147483647 w 634"/>
                  <a:gd name="T9" fmla="*/ 2147483647 h 1076"/>
                  <a:gd name="T10" fmla="*/ 2147483647 w 634"/>
                  <a:gd name="T11" fmla="*/ 2147483647 h 1076"/>
                  <a:gd name="T12" fmla="*/ 2147483647 w 634"/>
                  <a:gd name="T13" fmla="*/ 2147483647 h 1076"/>
                  <a:gd name="T14" fmla="*/ 2147483647 w 634"/>
                  <a:gd name="T15" fmla="*/ 2147483647 h 1076"/>
                  <a:gd name="T16" fmla="*/ 2147483647 w 634"/>
                  <a:gd name="T17" fmla="*/ 2147483647 h 1076"/>
                  <a:gd name="T18" fmla="*/ 2147483647 w 634"/>
                  <a:gd name="T19" fmla="*/ 2147483647 h 1076"/>
                  <a:gd name="T20" fmla="*/ 2147483647 w 634"/>
                  <a:gd name="T21" fmla="*/ 2147483647 h 1076"/>
                  <a:gd name="T22" fmla="*/ 2147483647 w 634"/>
                  <a:gd name="T23" fmla="*/ 2147483647 h 1076"/>
                  <a:gd name="T24" fmla="*/ 2147483647 w 634"/>
                  <a:gd name="T25" fmla="*/ 2147483647 h 1076"/>
                  <a:gd name="T26" fmla="*/ 2147483647 w 634"/>
                  <a:gd name="T27" fmla="*/ 2147483647 h 1076"/>
                  <a:gd name="T28" fmla="*/ 2147483647 w 634"/>
                  <a:gd name="T29" fmla="*/ 2147483647 h 1076"/>
                  <a:gd name="T30" fmla="*/ 2147483647 w 634"/>
                  <a:gd name="T31" fmla="*/ 2147483647 h 1076"/>
                  <a:gd name="T32" fmla="*/ 2147483647 w 634"/>
                  <a:gd name="T33" fmla="*/ 2147483647 h 1076"/>
                  <a:gd name="T34" fmla="*/ 2147483647 w 634"/>
                  <a:gd name="T35" fmla="*/ 2147483647 h 1076"/>
                  <a:gd name="T36" fmla="*/ 2147483647 w 634"/>
                  <a:gd name="T37" fmla="*/ 2147483647 h 1076"/>
                  <a:gd name="T38" fmla="*/ 2147483647 w 634"/>
                  <a:gd name="T39" fmla="*/ 2147483647 h 1076"/>
                  <a:gd name="T40" fmla="*/ 2147483647 w 634"/>
                  <a:gd name="T41" fmla="*/ 2147483647 h 1076"/>
                  <a:gd name="T42" fmla="*/ 2147483647 w 634"/>
                  <a:gd name="T43" fmla="*/ 2147483647 h 1076"/>
                  <a:gd name="T44" fmla="*/ 2147483647 w 634"/>
                  <a:gd name="T45" fmla="*/ 2147483647 h 1076"/>
                  <a:gd name="T46" fmla="*/ 2147483647 w 634"/>
                  <a:gd name="T47" fmla="*/ 2147483647 h 1076"/>
                  <a:gd name="T48" fmla="*/ 2147483647 w 634"/>
                  <a:gd name="T49" fmla="*/ 2147483647 h 1076"/>
                  <a:gd name="T50" fmla="*/ 2147483647 w 634"/>
                  <a:gd name="T51" fmla="*/ 2147483647 h 1076"/>
                  <a:gd name="T52" fmla="*/ 2147483647 w 634"/>
                  <a:gd name="T53" fmla="*/ 2147483647 h 1076"/>
                  <a:gd name="T54" fmla="*/ 2147483647 w 634"/>
                  <a:gd name="T55" fmla="*/ 0 h 1076"/>
                  <a:gd name="T56" fmla="*/ 2147483647 w 634"/>
                  <a:gd name="T57" fmla="*/ 2147483647 h 1076"/>
                  <a:gd name="T58" fmla="*/ 0 w 634"/>
                  <a:gd name="T59" fmla="*/ 2147483647 h 1076"/>
                  <a:gd name="T60" fmla="*/ 2147483647 w 634"/>
                  <a:gd name="T61" fmla="*/ 2147483647 h 107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634"/>
                  <a:gd name="T94" fmla="*/ 0 h 1076"/>
                  <a:gd name="T95" fmla="*/ 634 w 634"/>
                  <a:gd name="T96" fmla="*/ 1076 h 107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634" h="1076">
                    <a:moveTo>
                      <a:pt x="22" y="218"/>
                    </a:moveTo>
                    <a:lnTo>
                      <a:pt x="4" y="302"/>
                    </a:lnTo>
                    <a:lnTo>
                      <a:pt x="65" y="436"/>
                    </a:lnTo>
                    <a:lnTo>
                      <a:pt x="76" y="427"/>
                    </a:lnTo>
                    <a:lnTo>
                      <a:pt x="95" y="484"/>
                    </a:lnTo>
                    <a:lnTo>
                      <a:pt x="64" y="445"/>
                    </a:lnTo>
                    <a:lnTo>
                      <a:pt x="58" y="508"/>
                    </a:lnTo>
                    <a:lnTo>
                      <a:pt x="92" y="545"/>
                    </a:lnTo>
                    <a:lnTo>
                      <a:pt x="69" y="597"/>
                    </a:lnTo>
                    <a:lnTo>
                      <a:pt x="135" y="739"/>
                    </a:lnTo>
                    <a:lnTo>
                      <a:pt x="120" y="792"/>
                    </a:lnTo>
                    <a:lnTo>
                      <a:pt x="209" y="834"/>
                    </a:lnTo>
                    <a:lnTo>
                      <a:pt x="239" y="876"/>
                    </a:lnTo>
                    <a:lnTo>
                      <a:pt x="277" y="890"/>
                    </a:lnTo>
                    <a:lnTo>
                      <a:pt x="277" y="916"/>
                    </a:lnTo>
                    <a:lnTo>
                      <a:pt x="301" y="921"/>
                    </a:lnTo>
                    <a:lnTo>
                      <a:pt x="351" y="1003"/>
                    </a:lnTo>
                    <a:lnTo>
                      <a:pt x="353" y="1061"/>
                    </a:lnTo>
                    <a:lnTo>
                      <a:pt x="577" y="1075"/>
                    </a:lnTo>
                    <a:lnTo>
                      <a:pt x="563" y="1051"/>
                    </a:lnTo>
                    <a:lnTo>
                      <a:pt x="569" y="1017"/>
                    </a:lnTo>
                    <a:lnTo>
                      <a:pt x="606" y="958"/>
                    </a:lnTo>
                    <a:lnTo>
                      <a:pt x="633" y="941"/>
                    </a:lnTo>
                    <a:lnTo>
                      <a:pt x="617" y="921"/>
                    </a:lnTo>
                    <a:lnTo>
                      <a:pt x="607" y="863"/>
                    </a:lnTo>
                    <a:lnTo>
                      <a:pt x="284" y="369"/>
                    </a:lnTo>
                    <a:lnTo>
                      <a:pt x="359" y="83"/>
                    </a:lnTo>
                    <a:lnTo>
                      <a:pt x="61" y="0"/>
                    </a:lnTo>
                    <a:lnTo>
                      <a:pt x="52" y="17"/>
                    </a:lnTo>
                    <a:lnTo>
                      <a:pt x="0" y="143"/>
                    </a:lnTo>
                    <a:lnTo>
                      <a:pt x="22" y="218"/>
                    </a:lnTo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Freeform 20">
                <a:extLst>
                  <a:ext uri="{FF2B5EF4-FFF2-40B4-BE49-F238E27FC236}">
                    <a16:creationId xmlns="" xmlns:a16="http://schemas.microsoft.com/office/drawing/2014/main" id="{2EE473B5-8456-4ADC-98F0-0B2909C415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3394" y="2340401"/>
                <a:ext cx="1042496" cy="1477404"/>
              </a:xfrm>
              <a:custGeom>
                <a:avLst/>
                <a:gdLst>
                  <a:gd name="T0" fmla="*/ 0 w 507"/>
                  <a:gd name="T1" fmla="*/ 2147483647 h 781"/>
                  <a:gd name="T2" fmla="*/ 2147483647 w 507"/>
                  <a:gd name="T3" fmla="*/ 2147483647 h 781"/>
                  <a:gd name="T4" fmla="*/ 2147483647 w 507"/>
                  <a:gd name="T5" fmla="*/ 2147483647 h 781"/>
                  <a:gd name="T6" fmla="*/ 2147483647 w 507"/>
                  <a:gd name="T7" fmla="*/ 2147483647 h 781"/>
                  <a:gd name="T8" fmla="*/ 2147483647 w 507"/>
                  <a:gd name="T9" fmla="*/ 2147483647 h 781"/>
                  <a:gd name="T10" fmla="*/ 2147483647 w 507"/>
                  <a:gd name="T11" fmla="*/ 2147483647 h 781"/>
                  <a:gd name="T12" fmla="*/ 2147483647 w 507"/>
                  <a:gd name="T13" fmla="*/ 2147483647 h 781"/>
                  <a:gd name="T14" fmla="*/ 2147483647 w 507"/>
                  <a:gd name="T15" fmla="*/ 2147483647 h 781"/>
                  <a:gd name="T16" fmla="*/ 2147483647 w 507"/>
                  <a:gd name="T17" fmla="*/ 0 h 781"/>
                  <a:gd name="T18" fmla="*/ 0 w 507"/>
                  <a:gd name="T19" fmla="*/ 2147483647 h 78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07"/>
                  <a:gd name="T31" fmla="*/ 0 h 781"/>
                  <a:gd name="T32" fmla="*/ 507 w 507"/>
                  <a:gd name="T33" fmla="*/ 781 h 78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07" h="781">
                    <a:moveTo>
                      <a:pt x="0" y="285"/>
                    </a:moveTo>
                    <a:lnTo>
                      <a:pt x="321" y="780"/>
                    </a:lnTo>
                    <a:lnTo>
                      <a:pt x="333" y="674"/>
                    </a:lnTo>
                    <a:lnTo>
                      <a:pt x="351" y="668"/>
                    </a:lnTo>
                    <a:lnTo>
                      <a:pt x="382" y="686"/>
                    </a:lnTo>
                    <a:lnTo>
                      <a:pt x="408" y="593"/>
                    </a:lnTo>
                    <a:lnTo>
                      <a:pt x="506" y="99"/>
                    </a:lnTo>
                    <a:lnTo>
                      <a:pt x="289" y="52"/>
                    </a:lnTo>
                    <a:lnTo>
                      <a:pt x="75" y="0"/>
                    </a:lnTo>
                    <a:lnTo>
                      <a:pt x="0" y="285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Freeform 21">
                <a:extLst>
                  <a:ext uri="{FF2B5EF4-FFF2-40B4-BE49-F238E27FC236}">
                    <a16:creationId xmlns="" xmlns:a16="http://schemas.microsoft.com/office/drawing/2014/main" id="{0C267995-3C2E-40C5-80D3-F05DF9F3E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7638" y="1159993"/>
                <a:ext cx="982865" cy="1449028"/>
              </a:xfrm>
              <a:custGeom>
                <a:avLst/>
                <a:gdLst>
                  <a:gd name="T0" fmla="*/ 0 w 478"/>
                  <a:gd name="T1" fmla="*/ 2147483647 h 765"/>
                  <a:gd name="T2" fmla="*/ 2147483647 w 478"/>
                  <a:gd name="T3" fmla="*/ 2147483647 h 765"/>
                  <a:gd name="T4" fmla="*/ 2147483647 w 478"/>
                  <a:gd name="T5" fmla="*/ 2147483647 h 765"/>
                  <a:gd name="T6" fmla="*/ 2147483647 w 478"/>
                  <a:gd name="T7" fmla="*/ 2147483647 h 765"/>
                  <a:gd name="T8" fmla="*/ 2147483647 w 478"/>
                  <a:gd name="T9" fmla="*/ 2147483647 h 765"/>
                  <a:gd name="T10" fmla="*/ 2147483647 w 478"/>
                  <a:gd name="T11" fmla="*/ 2147483647 h 765"/>
                  <a:gd name="T12" fmla="*/ 2147483647 w 478"/>
                  <a:gd name="T13" fmla="*/ 2147483647 h 765"/>
                  <a:gd name="T14" fmla="*/ 2147483647 w 478"/>
                  <a:gd name="T15" fmla="*/ 2147483647 h 765"/>
                  <a:gd name="T16" fmla="*/ 2147483647 w 478"/>
                  <a:gd name="T17" fmla="*/ 2147483647 h 765"/>
                  <a:gd name="T18" fmla="*/ 2147483647 w 478"/>
                  <a:gd name="T19" fmla="*/ 2147483647 h 765"/>
                  <a:gd name="T20" fmla="*/ 2147483647 w 478"/>
                  <a:gd name="T21" fmla="*/ 0 h 765"/>
                  <a:gd name="T22" fmla="*/ 2147483647 w 478"/>
                  <a:gd name="T23" fmla="*/ 2147483647 h 765"/>
                  <a:gd name="T24" fmla="*/ 2147483647 w 478"/>
                  <a:gd name="T25" fmla="*/ 2147483647 h 765"/>
                  <a:gd name="T26" fmla="*/ 2147483647 w 478"/>
                  <a:gd name="T27" fmla="*/ 2147483647 h 765"/>
                  <a:gd name="T28" fmla="*/ 2147483647 w 478"/>
                  <a:gd name="T29" fmla="*/ 2147483647 h 765"/>
                  <a:gd name="T30" fmla="*/ 2147483647 w 478"/>
                  <a:gd name="T31" fmla="*/ 2147483647 h 765"/>
                  <a:gd name="T32" fmla="*/ 2147483647 w 478"/>
                  <a:gd name="T33" fmla="*/ 2147483647 h 765"/>
                  <a:gd name="T34" fmla="*/ 2147483647 w 478"/>
                  <a:gd name="T35" fmla="*/ 2147483647 h 765"/>
                  <a:gd name="T36" fmla="*/ 2147483647 w 478"/>
                  <a:gd name="T37" fmla="*/ 2147483647 h 765"/>
                  <a:gd name="T38" fmla="*/ 2147483647 w 478"/>
                  <a:gd name="T39" fmla="*/ 2147483647 h 765"/>
                  <a:gd name="T40" fmla="*/ 2147483647 w 478"/>
                  <a:gd name="T41" fmla="*/ 2147483647 h 765"/>
                  <a:gd name="T42" fmla="*/ 2147483647 w 478"/>
                  <a:gd name="T43" fmla="*/ 2147483647 h 765"/>
                  <a:gd name="T44" fmla="*/ 2147483647 w 478"/>
                  <a:gd name="T45" fmla="*/ 2147483647 h 765"/>
                  <a:gd name="T46" fmla="*/ 2147483647 w 478"/>
                  <a:gd name="T47" fmla="*/ 2147483647 h 765"/>
                  <a:gd name="T48" fmla="*/ 2147483647 w 478"/>
                  <a:gd name="T49" fmla="*/ 2147483647 h 765"/>
                  <a:gd name="T50" fmla="*/ 2147483647 w 478"/>
                  <a:gd name="T51" fmla="*/ 2147483647 h 765"/>
                  <a:gd name="T52" fmla="*/ 2147483647 w 478"/>
                  <a:gd name="T53" fmla="*/ 2147483647 h 765"/>
                  <a:gd name="T54" fmla="*/ 2147483647 w 478"/>
                  <a:gd name="T55" fmla="*/ 2147483647 h 765"/>
                  <a:gd name="T56" fmla="*/ 2147483647 w 478"/>
                  <a:gd name="T57" fmla="*/ 2147483647 h 765"/>
                  <a:gd name="T58" fmla="*/ 2147483647 w 478"/>
                  <a:gd name="T59" fmla="*/ 2147483647 h 765"/>
                  <a:gd name="T60" fmla="*/ 2147483647 w 478"/>
                  <a:gd name="T61" fmla="*/ 2147483647 h 765"/>
                  <a:gd name="T62" fmla="*/ 0 w 478"/>
                  <a:gd name="T63" fmla="*/ 2147483647 h 76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78"/>
                  <a:gd name="T97" fmla="*/ 0 h 765"/>
                  <a:gd name="T98" fmla="*/ 478 w 478"/>
                  <a:gd name="T99" fmla="*/ 765 h 76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78" h="765">
                    <a:moveTo>
                      <a:pt x="0" y="677"/>
                    </a:moveTo>
                    <a:lnTo>
                      <a:pt x="38" y="514"/>
                    </a:lnTo>
                    <a:lnTo>
                      <a:pt x="57" y="470"/>
                    </a:lnTo>
                    <a:lnTo>
                      <a:pt x="40" y="450"/>
                    </a:lnTo>
                    <a:lnTo>
                      <a:pt x="45" y="431"/>
                    </a:lnTo>
                    <a:lnTo>
                      <a:pt x="74" y="403"/>
                    </a:lnTo>
                    <a:lnTo>
                      <a:pt x="121" y="331"/>
                    </a:lnTo>
                    <a:lnTo>
                      <a:pt x="105" y="306"/>
                    </a:lnTo>
                    <a:lnTo>
                      <a:pt x="97" y="289"/>
                    </a:lnTo>
                    <a:lnTo>
                      <a:pt x="100" y="247"/>
                    </a:lnTo>
                    <a:lnTo>
                      <a:pt x="158" y="0"/>
                    </a:lnTo>
                    <a:lnTo>
                      <a:pt x="222" y="14"/>
                    </a:lnTo>
                    <a:lnTo>
                      <a:pt x="200" y="110"/>
                    </a:lnTo>
                    <a:lnTo>
                      <a:pt x="215" y="144"/>
                    </a:lnTo>
                    <a:lnTo>
                      <a:pt x="216" y="166"/>
                    </a:lnTo>
                    <a:lnTo>
                      <a:pt x="208" y="169"/>
                    </a:lnTo>
                    <a:lnTo>
                      <a:pt x="233" y="193"/>
                    </a:lnTo>
                    <a:lnTo>
                      <a:pt x="258" y="254"/>
                    </a:lnTo>
                    <a:lnTo>
                      <a:pt x="266" y="309"/>
                    </a:lnTo>
                    <a:lnTo>
                      <a:pt x="270" y="340"/>
                    </a:lnTo>
                    <a:lnTo>
                      <a:pt x="251" y="368"/>
                    </a:lnTo>
                    <a:lnTo>
                      <a:pt x="264" y="380"/>
                    </a:lnTo>
                    <a:lnTo>
                      <a:pt x="298" y="362"/>
                    </a:lnTo>
                    <a:lnTo>
                      <a:pt x="320" y="460"/>
                    </a:lnTo>
                    <a:lnTo>
                      <a:pt x="335" y="465"/>
                    </a:lnTo>
                    <a:lnTo>
                      <a:pt x="338" y="493"/>
                    </a:lnTo>
                    <a:lnTo>
                      <a:pt x="381" y="504"/>
                    </a:lnTo>
                    <a:lnTo>
                      <a:pt x="448" y="505"/>
                    </a:lnTo>
                    <a:lnTo>
                      <a:pt x="477" y="517"/>
                    </a:lnTo>
                    <a:lnTo>
                      <a:pt x="435" y="764"/>
                    </a:lnTo>
                    <a:lnTo>
                      <a:pt x="217" y="723"/>
                    </a:lnTo>
                    <a:lnTo>
                      <a:pt x="0" y="677"/>
                    </a:lnTo>
                  </a:path>
                </a:pathLst>
              </a:custGeom>
              <a:solidFill>
                <a:srgbClr val="FF9999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Freeform 22">
                <a:extLst>
                  <a:ext uri="{FF2B5EF4-FFF2-40B4-BE49-F238E27FC236}">
                    <a16:creationId xmlns="" xmlns:a16="http://schemas.microsoft.com/office/drawing/2014/main" id="{0FC99F74-C803-4509-A4FD-217E87A9C6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0933" y="1186476"/>
                <a:ext cx="1679919" cy="978000"/>
              </a:xfrm>
              <a:custGeom>
                <a:avLst/>
                <a:gdLst>
                  <a:gd name="T0" fmla="*/ 2147483647 w 817"/>
                  <a:gd name="T1" fmla="*/ 2147483647 h 516"/>
                  <a:gd name="T2" fmla="*/ 2147483647 w 817"/>
                  <a:gd name="T3" fmla="*/ 2147483647 h 516"/>
                  <a:gd name="T4" fmla="*/ 2147483647 w 817"/>
                  <a:gd name="T5" fmla="*/ 2147483647 h 516"/>
                  <a:gd name="T6" fmla="*/ 2147483647 w 817"/>
                  <a:gd name="T7" fmla="*/ 2147483647 h 516"/>
                  <a:gd name="T8" fmla="*/ 2147483647 w 817"/>
                  <a:gd name="T9" fmla="*/ 2147483647 h 516"/>
                  <a:gd name="T10" fmla="*/ 2147483647 w 817"/>
                  <a:gd name="T11" fmla="*/ 2147483647 h 516"/>
                  <a:gd name="T12" fmla="*/ 2147483647 w 817"/>
                  <a:gd name="T13" fmla="*/ 2147483647 h 516"/>
                  <a:gd name="T14" fmla="*/ 2147483647 w 817"/>
                  <a:gd name="T15" fmla="*/ 2147483647 h 516"/>
                  <a:gd name="T16" fmla="*/ 2147483647 w 817"/>
                  <a:gd name="T17" fmla="*/ 2147483647 h 516"/>
                  <a:gd name="T18" fmla="*/ 2147483647 w 817"/>
                  <a:gd name="T19" fmla="*/ 2147483647 h 516"/>
                  <a:gd name="T20" fmla="*/ 2147483647 w 817"/>
                  <a:gd name="T21" fmla="*/ 2147483647 h 516"/>
                  <a:gd name="T22" fmla="*/ 2147483647 w 817"/>
                  <a:gd name="T23" fmla="*/ 2147483647 h 516"/>
                  <a:gd name="T24" fmla="*/ 2147483647 w 817"/>
                  <a:gd name="T25" fmla="*/ 2147483647 h 516"/>
                  <a:gd name="T26" fmla="*/ 2147483647 w 817"/>
                  <a:gd name="T27" fmla="*/ 2147483647 h 516"/>
                  <a:gd name="T28" fmla="*/ 2147483647 w 817"/>
                  <a:gd name="T29" fmla="*/ 2147483647 h 516"/>
                  <a:gd name="T30" fmla="*/ 2147483647 w 817"/>
                  <a:gd name="T31" fmla="*/ 2147483647 h 516"/>
                  <a:gd name="T32" fmla="*/ 2147483647 w 817"/>
                  <a:gd name="T33" fmla="*/ 2147483647 h 516"/>
                  <a:gd name="T34" fmla="*/ 2147483647 w 817"/>
                  <a:gd name="T35" fmla="*/ 2147483647 h 516"/>
                  <a:gd name="T36" fmla="*/ 2147483647 w 817"/>
                  <a:gd name="T37" fmla="*/ 2147483647 h 516"/>
                  <a:gd name="T38" fmla="*/ 2147483647 w 817"/>
                  <a:gd name="T39" fmla="*/ 2147483647 h 516"/>
                  <a:gd name="T40" fmla="*/ 2147483647 w 817"/>
                  <a:gd name="T41" fmla="*/ 2147483647 h 516"/>
                  <a:gd name="T42" fmla="*/ 2147483647 w 817"/>
                  <a:gd name="T43" fmla="*/ 2147483647 h 516"/>
                  <a:gd name="T44" fmla="*/ 2147483647 w 817"/>
                  <a:gd name="T45" fmla="*/ 2147483647 h 516"/>
                  <a:gd name="T46" fmla="*/ 2147483647 w 817"/>
                  <a:gd name="T47" fmla="*/ 2147483647 h 516"/>
                  <a:gd name="T48" fmla="*/ 2147483647 w 817"/>
                  <a:gd name="T49" fmla="*/ 0 h 516"/>
                  <a:gd name="T50" fmla="*/ 0 w 817"/>
                  <a:gd name="T51" fmla="*/ 2147483647 h 516"/>
                  <a:gd name="T52" fmla="*/ 2147483647 w 817"/>
                  <a:gd name="T53" fmla="*/ 2147483647 h 51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817"/>
                  <a:gd name="T82" fmla="*/ 0 h 516"/>
                  <a:gd name="T83" fmla="*/ 817 w 817"/>
                  <a:gd name="T84" fmla="*/ 516 h 51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817" h="516">
                    <a:moveTo>
                      <a:pt x="14" y="129"/>
                    </a:moveTo>
                    <a:lnTo>
                      <a:pt x="15" y="152"/>
                    </a:lnTo>
                    <a:lnTo>
                      <a:pt x="8" y="155"/>
                    </a:lnTo>
                    <a:lnTo>
                      <a:pt x="32" y="179"/>
                    </a:lnTo>
                    <a:lnTo>
                      <a:pt x="57" y="240"/>
                    </a:lnTo>
                    <a:lnTo>
                      <a:pt x="65" y="295"/>
                    </a:lnTo>
                    <a:lnTo>
                      <a:pt x="69" y="326"/>
                    </a:lnTo>
                    <a:lnTo>
                      <a:pt x="51" y="354"/>
                    </a:lnTo>
                    <a:lnTo>
                      <a:pt x="64" y="366"/>
                    </a:lnTo>
                    <a:lnTo>
                      <a:pt x="97" y="348"/>
                    </a:lnTo>
                    <a:lnTo>
                      <a:pt x="119" y="446"/>
                    </a:lnTo>
                    <a:lnTo>
                      <a:pt x="134" y="451"/>
                    </a:lnTo>
                    <a:lnTo>
                      <a:pt x="137" y="479"/>
                    </a:lnTo>
                    <a:lnTo>
                      <a:pt x="149" y="492"/>
                    </a:lnTo>
                    <a:lnTo>
                      <a:pt x="180" y="490"/>
                    </a:lnTo>
                    <a:lnTo>
                      <a:pt x="247" y="491"/>
                    </a:lnTo>
                    <a:lnTo>
                      <a:pt x="276" y="503"/>
                    </a:lnTo>
                    <a:lnTo>
                      <a:pt x="285" y="453"/>
                    </a:lnTo>
                    <a:lnTo>
                      <a:pt x="506" y="486"/>
                    </a:lnTo>
                    <a:lnTo>
                      <a:pt x="780" y="515"/>
                    </a:lnTo>
                    <a:lnTo>
                      <a:pt x="789" y="422"/>
                    </a:lnTo>
                    <a:lnTo>
                      <a:pt x="816" y="120"/>
                    </a:lnTo>
                    <a:lnTo>
                      <a:pt x="454" y="77"/>
                    </a:lnTo>
                    <a:lnTo>
                      <a:pt x="274" y="48"/>
                    </a:lnTo>
                    <a:lnTo>
                      <a:pt x="21" y="0"/>
                    </a:lnTo>
                    <a:lnTo>
                      <a:pt x="0" y="96"/>
                    </a:lnTo>
                    <a:lnTo>
                      <a:pt x="14" y="129"/>
                    </a:lnTo>
                  </a:path>
                </a:pathLst>
              </a:custGeom>
              <a:solidFill>
                <a:srgbClr val="FF9999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Freeform 23">
                <a:extLst>
                  <a:ext uri="{FF2B5EF4-FFF2-40B4-BE49-F238E27FC236}">
                    <a16:creationId xmlns="" xmlns:a16="http://schemas.microsoft.com/office/drawing/2014/main" id="{03391494-B467-4413-9524-CC9C6D06B6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01839" y="3464061"/>
                <a:ext cx="1120630" cy="1186085"/>
              </a:xfrm>
              <a:custGeom>
                <a:avLst/>
                <a:gdLst>
                  <a:gd name="T0" fmla="*/ 2147483647 w 545"/>
                  <a:gd name="T1" fmla="*/ 2147483647 h 627"/>
                  <a:gd name="T2" fmla="*/ 2147483647 w 545"/>
                  <a:gd name="T3" fmla="*/ 2147483647 h 627"/>
                  <a:gd name="T4" fmla="*/ 2147483647 w 545"/>
                  <a:gd name="T5" fmla="*/ 2147483647 h 627"/>
                  <a:gd name="T6" fmla="*/ 2147483647 w 545"/>
                  <a:gd name="T7" fmla="*/ 2147483647 h 627"/>
                  <a:gd name="T8" fmla="*/ 2147483647 w 545"/>
                  <a:gd name="T9" fmla="*/ 2147483647 h 627"/>
                  <a:gd name="T10" fmla="*/ 2147483647 w 545"/>
                  <a:gd name="T11" fmla="*/ 2147483647 h 627"/>
                  <a:gd name="T12" fmla="*/ 2147483647 w 545"/>
                  <a:gd name="T13" fmla="*/ 2147483647 h 627"/>
                  <a:gd name="T14" fmla="*/ 2147483647 w 545"/>
                  <a:gd name="T15" fmla="*/ 2147483647 h 627"/>
                  <a:gd name="T16" fmla="*/ 2147483647 w 545"/>
                  <a:gd name="T17" fmla="*/ 2147483647 h 627"/>
                  <a:gd name="T18" fmla="*/ 2147483647 w 545"/>
                  <a:gd name="T19" fmla="*/ 2147483647 h 627"/>
                  <a:gd name="T20" fmla="*/ 2147483647 w 545"/>
                  <a:gd name="T21" fmla="*/ 0 h 627"/>
                  <a:gd name="T22" fmla="*/ 2147483647 w 545"/>
                  <a:gd name="T23" fmla="*/ 2147483647 h 627"/>
                  <a:gd name="T24" fmla="*/ 2147483647 w 545"/>
                  <a:gd name="T25" fmla="*/ 2147483647 h 627"/>
                  <a:gd name="T26" fmla="*/ 2147483647 w 545"/>
                  <a:gd name="T27" fmla="*/ 2147483647 h 627"/>
                  <a:gd name="T28" fmla="*/ 2147483647 w 545"/>
                  <a:gd name="T29" fmla="*/ 2147483647 h 627"/>
                  <a:gd name="T30" fmla="*/ 2147483647 w 545"/>
                  <a:gd name="T31" fmla="*/ 2147483647 h 627"/>
                  <a:gd name="T32" fmla="*/ 0 w 545"/>
                  <a:gd name="T33" fmla="*/ 2147483647 h 627"/>
                  <a:gd name="T34" fmla="*/ 2147483647 w 545"/>
                  <a:gd name="T35" fmla="*/ 2147483647 h 62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45"/>
                  <a:gd name="T55" fmla="*/ 0 h 627"/>
                  <a:gd name="T56" fmla="*/ 545 w 545"/>
                  <a:gd name="T57" fmla="*/ 627 h 62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45" h="627">
                    <a:moveTo>
                      <a:pt x="35" y="398"/>
                    </a:moveTo>
                    <a:lnTo>
                      <a:pt x="21" y="374"/>
                    </a:lnTo>
                    <a:lnTo>
                      <a:pt x="27" y="340"/>
                    </a:lnTo>
                    <a:lnTo>
                      <a:pt x="63" y="281"/>
                    </a:lnTo>
                    <a:lnTo>
                      <a:pt x="90" y="264"/>
                    </a:lnTo>
                    <a:lnTo>
                      <a:pt x="75" y="244"/>
                    </a:lnTo>
                    <a:lnTo>
                      <a:pt x="64" y="186"/>
                    </a:lnTo>
                    <a:lnTo>
                      <a:pt x="76" y="81"/>
                    </a:lnTo>
                    <a:lnTo>
                      <a:pt x="94" y="74"/>
                    </a:lnTo>
                    <a:lnTo>
                      <a:pt x="125" y="92"/>
                    </a:lnTo>
                    <a:lnTo>
                      <a:pt x="151" y="0"/>
                    </a:lnTo>
                    <a:lnTo>
                      <a:pt x="544" y="67"/>
                    </a:lnTo>
                    <a:lnTo>
                      <a:pt x="461" y="626"/>
                    </a:lnTo>
                    <a:lnTo>
                      <a:pt x="341" y="608"/>
                    </a:lnTo>
                    <a:lnTo>
                      <a:pt x="266" y="587"/>
                    </a:lnTo>
                    <a:lnTo>
                      <a:pt x="112" y="524"/>
                    </a:lnTo>
                    <a:lnTo>
                      <a:pt x="0" y="428"/>
                    </a:lnTo>
                    <a:lnTo>
                      <a:pt x="35" y="398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6D22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Freeform 24">
                <a:extLst>
                  <a:ext uri="{FF2B5EF4-FFF2-40B4-BE49-F238E27FC236}">
                    <a16:creationId xmlns="" xmlns:a16="http://schemas.microsoft.com/office/drawing/2014/main" id="{000B2B98-2F64-4ABF-9A32-B2953E388E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5354" y="2045299"/>
                <a:ext cx="1151474" cy="872066"/>
              </a:xfrm>
              <a:custGeom>
                <a:avLst/>
                <a:gdLst>
                  <a:gd name="T0" fmla="*/ 0 w 561"/>
                  <a:gd name="T1" fmla="*/ 2147483647 h 461"/>
                  <a:gd name="T2" fmla="*/ 2147483647 w 561"/>
                  <a:gd name="T3" fmla="*/ 0 h 461"/>
                  <a:gd name="T4" fmla="*/ 2147483647 w 561"/>
                  <a:gd name="T5" fmla="*/ 2147483647 h 461"/>
                  <a:gd name="T6" fmla="*/ 2147483647 w 561"/>
                  <a:gd name="T7" fmla="*/ 2147483647 h 461"/>
                  <a:gd name="T8" fmla="*/ 2147483647 w 561"/>
                  <a:gd name="T9" fmla="*/ 2147483647 h 461"/>
                  <a:gd name="T10" fmla="*/ 2147483647 w 561"/>
                  <a:gd name="T11" fmla="*/ 2147483647 h 461"/>
                  <a:gd name="T12" fmla="*/ 2147483647 w 561"/>
                  <a:gd name="T13" fmla="*/ 2147483647 h 461"/>
                  <a:gd name="T14" fmla="*/ 0 w 561"/>
                  <a:gd name="T15" fmla="*/ 2147483647 h 46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1"/>
                  <a:gd name="T25" fmla="*/ 0 h 461"/>
                  <a:gd name="T26" fmla="*/ 561 w 561"/>
                  <a:gd name="T27" fmla="*/ 461 h 46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1" h="461">
                    <a:moveTo>
                      <a:pt x="0" y="394"/>
                    </a:moveTo>
                    <a:lnTo>
                      <a:pt x="66" y="0"/>
                    </a:lnTo>
                    <a:lnTo>
                      <a:pt x="286" y="33"/>
                    </a:lnTo>
                    <a:lnTo>
                      <a:pt x="560" y="61"/>
                    </a:lnTo>
                    <a:lnTo>
                      <a:pt x="541" y="261"/>
                    </a:lnTo>
                    <a:lnTo>
                      <a:pt x="522" y="460"/>
                    </a:lnTo>
                    <a:lnTo>
                      <a:pt x="150" y="418"/>
                    </a:lnTo>
                    <a:lnTo>
                      <a:pt x="0" y="394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Freeform 25">
                <a:extLst>
                  <a:ext uri="{FF2B5EF4-FFF2-40B4-BE49-F238E27FC236}">
                    <a16:creationId xmlns="" xmlns:a16="http://schemas.microsoft.com/office/drawing/2014/main" id="{B46CE6D7-D8A5-4F90-A608-660854505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9275" y="2834166"/>
                <a:ext cx="1198767" cy="862607"/>
              </a:xfrm>
              <a:custGeom>
                <a:avLst/>
                <a:gdLst>
                  <a:gd name="T0" fmla="*/ 2147483647 w 582"/>
                  <a:gd name="T1" fmla="*/ 0 h 456"/>
                  <a:gd name="T2" fmla="*/ 2147483647 w 582"/>
                  <a:gd name="T3" fmla="*/ 2147483647 h 456"/>
                  <a:gd name="T4" fmla="*/ 2147483647 w 582"/>
                  <a:gd name="T5" fmla="*/ 2147483647 h 456"/>
                  <a:gd name="T6" fmla="*/ 2147483647 w 582"/>
                  <a:gd name="T7" fmla="*/ 2147483647 h 456"/>
                  <a:gd name="T8" fmla="*/ 2147483647 w 582"/>
                  <a:gd name="T9" fmla="*/ 2147483647 h 456"/>
                  <a:gd name="T10" fmla="*/ 2147483647 w 582"/>
                  <a:gd name="T11" fmla="*/ 2147483647 h 456"/>
                  <a:gd name="T12" fmla="*/ 2147483647 w 582"/>
                  <a:gd name="T13" fmla="*/ 2147483647 h 456"/>
                  <a:gd name="T14" fmla="*/ 0 w 582"/>
                  <a:gd name="T15" fmla="*/ 2147483647 h 456"/>
                  <a:gd name="T16" fmla="*/ 2147483647 w 582"/>
                  <a:gd name="T17" fmla="*/ 0 h 4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82"/>
                  <a:gd name="T28" fmla="*/ 0 h 456"/>
                  <a:gd name="T29" fmla="*/ 582 w 582"/>
                  <a:gd name="T30" fmla="*/ 456 h 4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82" h="456">
                    <a:moveTo>
                      <a:pt x="58" y="0"/>
                    </a:moveTo>
                    <a:lnTo>
                      <a:pt x="431" y="41"/>
                    </a:lnTo>
                    <a:lnTo>
                      <a:pt x="581" y="54"/>
                    </a:lnTo>
                    <a:lnTo>
                      <a:pt x="574" y="153"/>
                    </a:lnTo>
                    <a:lnTo>
                      <a:pt x="554" y="455"/>
                    </a:lnTo>
                    <a:lnTo>
                      <a:pt x="478" y="450"/>
                    </a:lnTo>
                    <a:lnTo>
                      <a:pt x="240" y="428"/>
                    </a:lnTo>
                    <a:lnTo>
                      <a:pt x="0" y="397"/>
                    </a:lnTo>
                    <a:lnTo>
                      <a:pt x="58" y="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26">
                <a:extLst>
                  <a:ext uri="{FF2B5EF4-FFF2-40B4-BE49-F238E27FC236}">
                    <a16:creationId xmlns="" xmlns:a16="http://schemas.microsoft.com/office/drawing/2014/main" id="{9D8AEC4C-5D5D-4D75-92AA-94695968F5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3859" y="3590804"/>
                <a:ext cx="1153531" cy="1078258"/>
              </a:xfrm>
              <a:custGeom>
                <a:avLst/>
                <a:gdLst>
                  <a:gd name="T0" fmla="*/ 2147483647 w 562"/>
                  <a:gd name="T1" fmla="*/ 2147483647 h 570"/>
                  <a:gd name="T2" fmla="*/ 2147483647 w 562"/>
                  <a:gd name="T3" fmla="*/ 2147483647 h 570"/>
                  <a:gd name="T4" fmla="*/ 2147483647 w 562"/>
                  <a:gd name="T5" fmla="*/ 2147483647 h 570"/>
                  <a:gd name="T6" fmla="*/ 2147483647 w 562"/>
                  <a:gd name="T7" fmla="*/ 2147483647 h 570"/>
                  <a:gd name="T8" fmla="*/ 2147483647 w 562"/>
                  <a:gd name="T9" fmla="*/ 2147483647 h 570"/>
                  <a:gd name="T10" fmla="*/ 2147483647 w 562"/>
                  <a:gd name="T11" fmla="*/ 2147483647 h 570"/>
                  <a:gd name="T12" fmla="*/ 2147483647 w 562"/>
                  <a:gd name="T13" fmla="*/ 2147483647 h 570"/>
                  <a:gd name="T14" fmla="*/ 2147483647 w 562"/>
                  <a:gd name="T15" fmla="*/ 0 h 570"/>
                  <a:gd name="T16" fmla="*/ 0 w 562"/>
                  <a:gd name="T17" fmla="*/ 2147483647 h 570"/>
                  <a:gd name="T18" fmla="*/ 2147483647 w 562"/>
                  <a:gd name="T19" fmla="*/ 2147483647 h 57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62"/>
                  <a:gd name="T31" fmla="*/ 0 h 570"/>
                  <a:gd name="T32" fmla="*/ 562 w 562"/>
                  <a:gd name="T33" fmla="*/ 570 h 57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62" h="570">
                    <a:moveTo>
                      <a:pt x="71" y="569"/>
                    </a:moveTo>
                    <a:lnTo>
                      <a:pt x="77" y="525"/>
                    </a:lnTo>
                    <a:lnTo>
                      <a:pt x="218" y="544"/>
                    </a:lnTo>
                    <a:lnTo>
                      <a:pt x="212" y="523"/>
                    </a:lnTo>
                    <a:lnTo>
                      <a:pt x="514" y="552"/>
                    </a:lnTo>
                    <a:lnTo>
                      <a:pt x="561" y="52"/>
                    </a:lnTo>
                    <a:lnTo>
                      <a:pt x="322" y="30"/>
                    </a:lnTo>
                    <a:lnTo>
                      <a:pt x="82" y="0"/>
                    </a:lnTo>
                    <a:lnTo>
                      <a:pt x="0" y="559"/>
                    </a:lnTo>
                    <a:lnTo>
                      <a:pt x="71" y="569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27">
                <a:extLst>
                  <a:ext uri="{FF2B5EF4-FFF2-40B4-BE49-F238E27FC236}">
                    <a16:creationId xmlns="" xmlns:a16="http://schemas.microsoft.com/office/drawing/2014/main" id="{238F3647-F4A3-472D-8193-E8D932F0F5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7719" y="3785647"/>
                <a:ext cx="2292666" cy="2031666"/>
              </a:xfrm>
              <a:custGeom>
                <a:avLst/>
                <a:gdLst>
                  <a:gd name="T0" fmla="*/ 0 w 1115"/>
                  <a:gd name="T1" fmla="*/ 2147483647 h 1074"/>
                  <a:gd name="T2" fmla="*/ 2147483647 w 1115"/>
                  <a:gd name="T3" fmla="*/ 2147483647 h 1074"/>
                  <a:gd name="T4" fmla="*/ 2147483647 w 1115"/>
                  <a:gd name="T5" fmla="*/ 0 h 1074"/>
                  <a:gd name="T6" fmla="*/ 2147483647 w 1115"/>
                  <a:gd name="T7" fmla="*/ 2147483647 h 1074"/>
                  <a:gd name="T8" fmla="*/ 2147483647 w 1115"/>
                  <a:gd name="T9" fmla="*/ 2147483647 h 1074"/>
                  <a:gd name="T10" fmla="*/ 2147483647 w 1115"/>
                  <a:gd name="T11" fmla="*/ 2147483647 h 1074"/>
                  <a:gd name="T12" fmla="*/ 2147483647 w 1115"/>
                  <a:gd name="T13" fmla="*/ 2147483647 h 1074"/>
                  <a:gd name="T14" fmla="*/ 2147483647 w 1115"/>
                  <a:gd name="T15" fmla="*/ 2147483647 h 1074"/>
                  <a:gd name="T16" fmla="*/ 2147483647 w 1115"/>
                  <a:gd name="T17" fmla="*/ 2147483647 h 1074"/>
                  <a:gd name="T18" fmla="*/ 2147483647 w 1115"/>
                  <a:gd name="T19" fmla="*/ 2147483647 h 1074"/>
                  <a:gd name="T20" fmla="*/ 2147483647 w 1115"/>
                  <a:gd name="T21" fmla="*/ 2147483647 h 1074"/>
                  <a:gd name="T22" fmla="*/ 2147483647 w 1115"/>
                  <a:gd name="T23" fmla="*/ 2147483647 h 1074"/>
                  <a:gd name="T24" fmla="*/ 2147483647 w 1115"/>
                  <a:gd name="T25" fmla="*/ 2147483647 h 1074"/>
                  <a:gd name="T26" fmla="*/ 2147483647 w 1115"/>
                  <a:gd name="T27" fmla="*/ 2147483647 h 1074"/>
                  <a:gd name="T28" fmla="*/ 2147483647 w 1115"/>
                  <a:gd name="T29" fmla="*/ 2147483647 h 1074"/>
                  <a:gd name="T30" fmla="*/ 2147483647 w 1115"/>
                  <a:gd name="T31" fmla="*/ 2147483647 h 1074"/>
                  <a:gd name="T32" fmla="*/ 2147483647 w 1115"/>
                  <a:gd name="T33" fmla="*/ 2147483647 h 1074"/>
                  <a:gd name="T34" fmla="*/ 2147483647 w 1115"/>
                  <a:gd name="T35" fmla="*/ 2147483647 h 1074"/>
                  <a:gd name="T36" fmla="*/ 2147483647 w 1115"/>
                  <a:gd name="T37" fmla="*/ 2147483647 h 1074"/>
                  <a:gd name="T38" fmla="*/ 2147483647 w 1115"/>
                  <a:gd name="T39" fmla="*/ 2147483647 h 1074"/>
                  <a:gd name="T40" fmla="*/ 2147483647 w 1115"/>
                  <a:gd name="T41" fmla="*/ 2147483647 h 1074"/>
                  <a:gd name="T42" fmla="*/ 2147483647 w 1115"/>
                  <a:gd name="T43" fmla="*/ 2147483647 h 1074"/>
                  <a:gd name="T44" fmla="*/ 2147483647 w 1115"/>
                  <a:gd name="T45" fmla="*/ 2147483647 h 1074"/>
                  <a:gd name="T46" fmla="*/ 2147483647 w 1115"/>
                  <a:gd name="T47" fmla="*/ 2147483647 h 1074"/>
                  <a:gd name="T48" fmla="*/ 2147483647 w 1115"/>
                  <a:gd name="T49" fmla="*/ 2147483647 h 1074"/>
                  <a:gd name="T50" fmla="*/ 2147483647 w 1115"/>
                  <a:gd name="T51" fmla="*/ 2147483647 h 1074"/>
                  <a:gd name="T52" fmla="*/ 2147483647 w 1115"/>
                  <a:gd name="T53" fmla="*/ 2147483647 h 1074"/>
                  <a:gd name="T54" fmla="*/ 2147483647 w 1115"/>
                  <a:gd name="T55" fmla="*/ 2147483647 h 1074"/>
                  <a:gd name="T56" fmla="*/ 2147483647 w 1115"/>
                  <a:gd name="T57" fmla="*/ 2147483647 h 1074"/>
                  <a:gd name="T58" fmla="*/ 2147483647 w 1115"/>
                  <a:gd name="T59" fmla="*/ 2147483647 h 1074"/>
                  <a:gd name="T60" fmla="*/ 2147483647 w 1115"/>
                  <a:gd name="T61" fmla="*/ 2147483647 h 1074"/>
                  <a:gd name="T62" fmla="*/ 2147483647 w 1115"/>
                  <a:gd name="T63" fmla="*/ 2147483647 h 1074"/>
                  <a:gd name="T64" fmla="*/ 2147483647 w 1115"/>
                  <a:gd name="T65" fmla="*/ 2147483647 h 1074"/>
                  <a:gd name="T66" fmla="*/ 2147483647 w 1115"/>
                  <a:gd name="T67" fmla="*/ 2147483647 h 1074"/>
                  <a:gd name="T68" fmla="*/ 2147483647 w 1115"/>
                  <a:gd name="T69" fmla="*/ 2147483647 h 1074"/>
                  <a:gd name="T70" fmla="*/ 2147483647 w 1115"/>
                  <a:gd name="T71" fmla="*/ 2147483647 h 1074"/>
                  <a:gd name="T72" fmla="*/ 2147483647 w 1115"/>
                  <a:gd name="T73" fmla="*/ 2147483647 h 1074"/>
                  <a:gd name="T74" fmla="*/ 2147483647 w 1115"/>
                  <a:gd name="T75" fmla="*/ 2147483647 h 1074"/>
                  <a:gd name="T76" fmla="*/ 2147483647 w 1115"/>
                  <a:gd name="T77" fmla="*/ 2147483647 h 1074"/>
                  <a:gd name="T78" fmla="*/ 2147483647 w 1115"/>
                  <a:gd name="T79" fmla="*/ 2147483647 h 1074"/>
                  <a:gd name="T80" fmla="*/ 2147483647 w 1115"/>
                  <a:gd name="T81" fmla="*/ 2147483647 h 1074"/>
                  <a:gd name="T82" fmla="*/ 2147483647 w 1115"/>
                  <a:gd name="T83" fmla="*/ 2147483647 h 1074"/>
                  <a:gd name="T84" fmla="*/ 2147483647 w 1115"/>
                  <a:gd name="T85" fmla="*/ 2147483647 h 1074"/>
                  <a:gd name="T86" fmla="*/ 2147483647 w 1115"/>
                  <a:gd name="T87" fmla="*/ 2147483647 h 1074"/>
                  <a:gd name="T88" fmla="*/ 2147483647 w 1115"/>
                  <a:gd name="T89" fmla="*/ 2147483647 h 1074"/>
                  <a:gd name="T90" fmla="*/ 2147483647 w 1115"/>
                  <a:gd name="T91" fmla="*/ 2147483647 h 1074"/>
                  <a:gd name="T92" fmla="*/ 2147483647 w 1115"/>
                  <a:gd name="T93" fmla="*/ 2147483647 h 1074"/>
                  <a:gd name="T94" fmla="*/ 2147483647 w 1115"/>
                  <a:gd name="T95" fmla="*/ 2147483647 h 1074"/>
                  <a:gd name="T96" fmla="*/ 2147483647 w 1115"/>
                  <a:gd name="T97" fmla="*/ 2147483647 h 1074"/>
                  <a:gd name="T98" fmla="*/ 2147483647 w 1115"/>
                  <a:gd name="T99" fmla="*/ 2147483647 h 1074"/>
                  <a:gd name="T100" fmla="*/ 0 w 1115"/>
                  <a:gd name="T101" fmla="*/ 2147483647 h 107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115"/>
                  <a:gd name="T154" fmla="*/ 0 h 1074"/>
                  <a:gd name="T155" fmla="*/ 1115 w 1115"/>
                  <a:gd name="T156" fmla="*/ 1074 h 107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115" h="1074">
                    <a:moveTo>
                      <a:pt x="0" y="419"/>
                    </a:moveTo>
                    <a:lnTo>
                      <a:pt x="303" y="448"/>
                    </a:lnTo>
                    <a:lnTo>
                      <a:pt x="344" y="0"/>
                    </a:lnTo>
                    <a:lnTo>
                      <a:pt x="585" y="14"/>
                    </a:lnTo>
                    <a:lnTo>
                      <a:pt x="577" y="207"/>
                    </a:lnTo>
                    <a:lnTo>
                      <a:pt x="600" y="226"/>
                    </a:lnTo>
                    <a:lnTo>
                      <a:pt x="623" y="227"/>
                    </a:lnTo>
                    <a:lnTo>
                      <a:pt x="641" y="245"/>
                    </a:lnTo>
                    <a:lnTo>
                      <a:pt x="678" y="255"/>
                    </a:lnTo>
                    <a:lnTo>
                      <a:pt x="750" y="286"/>
                    </a:lnTo>
                    <a:lnTo>
                      <a:pt x="764" y="273"/>
                    </a:lnTo>
                    <a:lnTo>
                      <a:pt x="810" y="300"/>
                    </a:lnTo>
                    <a:lnTo>
                      <a:pt x="872" y="299"/>
                    </a:lnTo>
                    <a:lnTo>
                      <a:pt x="916" y="286"/>
                    </a:lnTo>
                    <a:lnTo>
                      <a:pt x="974" y="275"/>
                    </a:lnTo>
                    <a:lnTo>
                      <a:pt x="1029" y="305"/>
                    </a:lnTo>
                    <a:lnTo>
                      <a:pt x="1038" y="315"/>
                    </a:lnTo>
                    <a:lnTo>
                      <a:pt x="1067" y="315"/>
                    </a:lnTo>
                    <a:lnTo>
                      <a:pt x="1073" y="474"/>
                    </a:lnTo>
                    <a:lnTo>
                      <a:pt x="1114" y="550"/>
                    </a:lnTo>
                    <a:lnTo>
                      <a:pt x="1099" y="612"/>
                    </a:lnTo>
                    <a:lnTo>
                      <a:pt x="1101" y="664"/>
                    </a:lnTo>
                    <a:lnTo>
                      <a:pt x="1083" y="688"/>
                    </a:lnTo>
                    <a:lnTo>
                      <a:pt x="1091" y="697"/>
                    </a:lnTo>
                    <a:lnTo>
                      <a:pt x="1045" y="712"/>
                    </a:lnTo>
                    <a:lnTo>
                      <a:pt x="1008" y="716"/>
                    </a:lnTo>
                    <a:lnTo>
                      <a:pt x="1015" y="688"/>
                    </a:lnTo>
                    <a:lnTo>
                      <a:pt x="995" y="703"/>
                    </a:lnTo>
                    <a:lnTo>
                      <a:pt x="997" y="736"/>
                    </a:lnTo>
                    <a:lnTo>
                      <a:pt x="973" y="767"/>
                    </a:lnTo>
                    <a:lnTo>
                      <a:pt x="841" y="837"/>
                    </a:lnTo>
                    <a:lnTo>
                      <a:pt x="798" y="880"/>
                    </a:lnTo>
                    <a:lnTo>
                      <a:pt x="760" y="974"/>
                    </a:lnTo>
                    <a:lnTo>
                      <a:pt x="793" y="1072"/>
                    </a:lnTo>
                    <a:lnTo>
                      <a:pt x="761" y="1073"/>
                    </a:lnTo>
                    <a:lnTo>
                      <a:pt x="619" y="1022"/>
                    </a:lnTo>
                    <a:lnTo>
                      <a:pt x="604" y="978"/>
                    </a:lnTo>
                    <a:lnTo>
                      <a:pt x="589" y="960"/>
                    </a:lnTo>
                    <a:lnTo>
                      <a:pt x="583" y="904"/>
                    </a:lnTo>
                    <a:lnTo>
                      <a:pt x="556" y="883"/>
                    </a:lnTo>
                    <a:lnTo>
                      <a:pt x="479" y="734"/>
                    </a:lnTo>
                    <a:lnTo>
                      <a:pt x="443" y="706"/>
                    </a:lnTo>
                    <a:lnTo>
                      <a:pt x="431" y="682"/>
                    </a:lnTo>
                    <a:lnTo>
                      <a:pt x="320" y="675"/>
                    </a:lnTo>
                    <a:lnTo>
                      <a:pt x="259" y="746"/>
                    </a:lnTo>
                    <a:lnTo>
                      <a:pt x="157" y="673"/>
                    </a:lnTo>
                    <a:lnTo>
                      <a:pt x="128" y="571"/>
                    </a:lnTo>
                    <a:lnTo>
                      <a:pt x="30" y="476"/>
                    </a:lnTo>
                    <a:lnTo>
                      <a:pt x="19" y="446"/>
                    </a:lnTo>
                    <a:lnTo>
                      <a:pt x="6" y="441"/>
                    </a:lnTo>
                    <a:lnTo>
                      <a:pt x="0" y="419"/>
                    </a:lnTo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Freeform 28">
                <a:extLst>
                  <a:ext uri="{FF2B5EF4-FFF2-40B4-BE49-F238E27FC236}">
                    <a16:creationId xmlns="" xmlns:a16="http://schemas.microsoft.com/office/drawing/2014/main" id="{4B72F9F7-F11B-4F3F-900B-22A7727519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3278" y="1415371"/>
                <a:ext cx="1077451" cy="622363"/>
              </a:xfrm>
              <a:custGeom>
                <a:avLst/>
                <a:gdLst>
                  <a:gd name="T0" fmla="*/ 2147483647 w 525"/>
                  <a:gd name="T1" fmla="*/ 0 h 329"/>
                  <a:gd name="T2" fmla="*/ 2147483647 w 525"/>
                  <a:gd name="T3" fmla="*/ 2147483647 h 329"/>
                  <a:gd name="T4" fmla="*/ 2147483647 w 525"/>
                  <a:gd name="T5" fmla="*/ 2147483647 h 329"/>
                  <a:gd name="T6" fmla="*/ 2147483647 w 525"/>
                  <a:gd name="T7" fmla="*/ 2147483647 h 329"/>
                  <a:gd name="T8" fmla="*/ 2147483647 w 525"/>
                  <a:gd name="T9" fmla="*/ 2147483647 h 329"/>
                  <a:gd name="T10" fmla="*/ 2147483647 w 525"/>
                  <a:gd name="T11" fmla="*/ 2147483647 h 329"/>
                  <a:gd name="T12" fmla="*/ 2147483647 w 525"/>
                  <a:gd name="T13" fmla="*/ 2147483647 h 329"/>
                  <a:gd name="T14" fmla="*/ 0 w 525"/>
                  <a:gd name="T15" fmla="*/ 2147483647 h 329"/>
                  <a:gd name="T16" fmla="*/ 2147483647 w 525"/>
                  <a:gd name="T17" fmla="*/ 0 h 3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5"/>
                  <a:gd name="T28" fmla="*/ 0 h 329"/>
                  <a:gd name="T29" fmla="*/ 525 w 525"/>
                  <a:gd name="T30" fmla="*/ 329 h 3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5" h="329">
                    <a:moveTo>
                      <a:pt x="26" y="0"/>
                    </a:moveTo>
                    <a:lnTo>
                      <a:pt x="483" y="24"/>
                    </a:lnTo>
                    <a:lnTo>
                      <a:pt x="486" y="106"/>
                    </a:lnTo>
                    <a:lnTo>
                      <a:pt x="506" y="173"/>
                    </a:lnTo>
                    <a:lnTo>
                      <a:pt x="510" y="259"/>
                    </a:lnTo>
                    <a:lnTo>
                      <a:pt x="524" y="328"/>
                    </a:lnTo>
                    <a:lnTo>
                      <a:pt x="247" y="319"/>
                    </a:lnTo>
                    <a:lnTo>
                      <a:pt x="0" y="301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FF9999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Freeform 29">
                <a:extLst>
                  <a:ext uri="{FF2B5EF4-FFF2-40B4-BE49-F238E27FC236}">
                    <a16:creationId xmlns="" xmlns:a16="http://schemas.microsoft.com/office/drawing/2014/main" id="{0AB52F4B-3FF0-45C0-A9C9-0452965184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7760" y="1984766"/>
                <a:ext cx="1151474" cy="709381"/>
              </a:xfrm>
              <a:custGeom>
                <a:avLst/>
                <a:gdLst>
                  <a:gd name="T0" fmla="*/ 2147483647 w 561"/>
                  <a:gd name="T1" fmla="*/ 0 h 375"/>
                  <a:gd name="T2" fmla="*/ 2147483647 w 561"/>
                  <a:gd name="T3" fmla="*/ 2147483647 h 375"/>
                  <a:gd name="T4" fmla="*/ 2147483647 w 561"/>
                  <a:gd name="T5" fmla="*/ 2147483647 h 375"/>
                  <a:gd name="T6" fmla="*/ 2147483647 w 561"/>
                  <a:gd name="T7" fmla="*/ 2147483647 h 375"/>
                  <a:gd name="T8" fmla="*/ 2147483647 w 561"/>
                  <a:gd name="T9" fmla="*/ 2147483647 h 375"/>
                  <a:gd name="T10" fmla="*/ 2147483647 w 561"/>
                  <a:gd name="T11" fmla="*/ 2147483647 h 375"/>
                  <a:gd name="T12" fmla="*/ 2147483647 w 561"/>
                  <a:gd name="T13" fmla="*/ 2147483647 h 375"/>
                  <a:gd name="T14" fmla="*/ 2147483647 w 561"/>
                  <a:gd name="T15" fmla="*/ 2147483647 h 375"/>
                  <a:gd name="T16" fmla="*/ 2147483647 w 561"/>
                  <a:gd name="T17" fmla="*/ 2147483647 h 375"/>
                  <a:gd name="T18" fmla="*/ 2147483647 w 561"/>
                  <a:gd name="T19" fmla="*/ 2147483647 h 375"/>
                  <a:gd name="T20" fmla="*/ 2147483647 w 561"/>
                  <a:gd name="T21" fmla="*/ 2147483647 h 375"/>
                  <a:gd name="T22" fmla="*/ 2147483647 w 561"/>
                  <a:gd name="T23" fmla="*/ 2147483647 h 375"/>
                  <a:gd name="T24" fmla="*/ 2147483647 w 561"/>
                  <a:gd name="T25" fmla="*/ 2147483647 h 375"/>
                  <a:gd name="T26" fmla="*/ 2147483647 w 561"/>
                  <a:gd name="T27" fmla="*/ 2147483647 h 375"/>
                  <a:gd name="T28" fmla="*/ 2147483647 w 561"/>
                  <a:gd name="T29" fmla="*/ 2147483647 h 375"/>
                  <a:gd name="T30" fmla="*/ 2147483647 w 561"/>
                  <a:gd name="T31" fmla="*/ 2147483647 h 375"/>
                  <a:gd name="T32" fmla="*/ 0 w 561"/>
                  <a:gd name="T33" fmla="*/ 2147483647 h 375"/>
                  <a:gd name="T34" fmla="*/ 2147483647 w 561"/>
                  <a:gd name="T35" fmla="*/ 0 h 37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61"/>
                  <a:gd name="T55" fmla="*/ 0 h 375"/>
                  <a:gd name="T56" fmla="*/ 561 w 561"/>
                  <a:gd name="T57" fmla="*/ 375 h 37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61" h="375">
                    <a:moveTo>
                      <a:pt x="27" y="0"/>
                    </a:moveTo>
                    <a:lnTo>
                      <a:pt x="275" y="18"/>
                    </a:lnTo>
                    <a:lnTo>
                      <a:pt x="551" y="26"/>
                    </a:lnTo>
                    <a:lnTo>
                      <a:pt x="533" y="62"/>
                    </a:lnTo>
                    <a:lnTo>
                      <a:pt x="560" y="87"/>
                    </a:lnTo>
                    <a:lnTo>
                      <a:pt x="558" y="272"/>
                    </a:lnTo>
                    <a:lnTo>
                      <a:pt x="547" y="271"/>
                    </a:lnTo>
                    <a:lnTo>
                      <a:pt x="548" y="294"/>
                    </a:lnTo>
                    <a:lnTo>
                      <a:pt x="557" y="312"/>
                    </a:lnTo>
                    <a:lnTo>
                      <a:pt x="551" y="330"/>
                    </a:lnTo>
                    <a:lnTo>
                      <a:pt x="557" y="374"/>
                    </a:lnTo>
                    <a:lnTo>
                      <a:pt x="544" y="369"/>
                    </a:lnTo>
                    <a:lnTo>
                      <a:pt x="530" y="352"/>
                    </a:lnTo>
                    <a:lnTo>
                      <a:pt x="481" y="336"/>
                    </a:lnTo>
                    <a:lnTo>
                      <a:pt x="432" y="338"/>
                    </a:lnTo>
                    <a:lnTo>
                      <a:pt x="405" y="317"/>
                    </a:lnTo>
                    <a:lnTo>
                      <a:pt x="0" y="293"/>
                    </a:lnTo>
                    <a:lnTo>
                      <a:pt x="27" y="0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5" name="Freeform 30">
                <a:extLst>
                  <a:ext uri="{FF2B5EF4-FFF2-40B4-BE49-F238E27FC236}">
                    <a16:creationId xmlns="" xmlns:a16="http://schemas.microsoft.com/office/drawing/2014/main" id="{BDB7DEA6-00FA-4652-9949-705878E78C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6637" y="2540919"/>
                <a:ext cx="1352982" cy="620471"/>
              </a:xfrm>
              <a:custGeom>
                <a:avLst/>
                <a:gdLst>
                  <a:gd name="T0" fmla="*/ 2147483647 w 658"/>
                  <a:gd name="T1" fmla="*/ 0 h 328"/>
                  <a:gd name="T2" fmla="*/ 2147483647 w 658"/>
                  <a:gd name="T3" fmla="*/ 2147483647 h 328"/>
                  <a:gd name="T4" fmla="*/ 2147483647 w 658"/>
                  <a:gd name="T5" fmla="*/ 2147483647 h 328"/>
                  <a:gd name="T6" fmla="*/ 2147483647 w 658"/>
                  <a:gd name="T7" fmla="*/ 2147483647 h 328"/>
                  <a:gd name="T8" fmla="*/ 2147483647 w 658"/>
                  <a:gd name="T9" fmla="*/ 2147483647 h 328"/>
                  <a:gd name="T10" fmla="*/ 2147483647 w 658"/>
                  <a:gd name="T11" fmla="*/ 2147483647 h 328"/>
                  <a:gd name="T12" fmla="*/ 2147483647 w 658"/>
                  <a:gd name="T13" fmla="*/ 2147483647 h 328"/>
                  <a:gd name="T14" fmla="*/ 2147483647 w 658"/>
                  <a:gd name="T15" fmla="*/ 2147483647 h 328"/>
                  <a:gd name="T16" fmla="*/ 2147483647 w 658"/>
                  <a:gd name="T17" fmla="*/ 2147483647 h 328"/>
                  <a:gd name="T18" fmla="*/ 2147483647 w 658"/>
                  <a:gd name="T19" fmla="*/ 2147483647 h 328"/>
                  <a:gd name="T20" fmla="*/ 2147483647 w 658"/>
                  <a:gd name="T21" fmla="*/ 2147483647 h 328"/>
                  <a:gd name="T22" fmla="*/ 2147483647 w 658"/>
                  <a:gd name="T23" fmla="*/ 2147483647 h 328"/>
                  <a:gd name="T24" fmla="*/ 2147483647 w 658"/>
                  <a:gd name="T25" fmla="*/ 2147483647 h 328"/>
                  <a:gd name="T26" fmla="*/ 2147483647 w 658"/>
                  <a:gd name="T27" fmla="*/ 2147483647 h 328"/>
                  <a:gd name="T28" fmla="*/ 2147483647 w 658"/>
                  <a:gd name="T29" fmla="*/ 2147483647 h 328"/>
                  <a:gd name="T30" fmla="*/ 2147483647 w 658"/>
                  <a:gd name="T31" fmla="*/ 2147483647 h 328"/>
                  <a:gd name="T32" fmla="*/ 2147483647 w 658"/>
                  <a:gd name="T33" fmla="*/ 2147483647 h 328"/>
                  <a:gd name="T34" fmla="*/ 0 w 658"/>
                  <a:gd name="T35" fmla="*/ 2147483647 h 328"/>
                  <a:gd name="T36" fmla="*/ 2147483647 w 658"/>
                  <a:gd name="T37" fmla="*/ 0 h 32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58"/>
                  <a:gd name="T58" fmla="*/ 0 h 328"/>
                  <a:gd name="T59" fmla="*/ 658 w 658"/>
                  <a:gd name="T60" fmla="*/ 328 h 32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58" h="328">
                    <a:moveTo>
                      <a:pt x="18" y="0"/>
                    </a:moveTo>
                    <a:lnTo>
                      <a:pt x="423" y="23"/>
                    </a:lnTo>
                    <a:lnTo>
                      <a:pt x="451" y="44"/>
                    </a:lnTo>
                    <a:lnTo>
                      <a:pt x="499" y="42"/>
                    </a:lnTo>
                    <a:lnTo>
                      <a:pt x="548" y="58"/>
                    </a:lnTo>
                    <a:lnTo>
                      <a:pt x="563" y="75"/>
                    </a:lnTo>
                    <a:lnTo>
                      <a:pt x="575" y="80"/>
                    </a:lnTo>
                    <a:lnTo>
                      <a:pt x="597" y="142"/>
                    </a:lnTo>
                    <a:lnTo>
                      <a:pt x="598" y="161"/>
                    </a:lnTo>
                    <a:lnTo>
                      <a:pt x="613" y="189"/>
                    </a:lnTo>
                    <a:lnTo>
                      <a:pt x="620" y="236"/>
                    </a:lnTo>
                    <a:lnTo>
                      <a:pt x="616" y="251"/>
                    </a:lnTo>
                    <a:lnTo>
                      <a:pt x="625" y="267"/>
                    </a:lnTo>
                    <a:lnTo>
                      <a:pt x="657" y="327"/>
                    </a:lnTo>
                    <a:lnTo>
                      <a:pt x="364" y="322"/>
                    </a:lnTo>
                    <a:lnTo>
                      <a:pt x="143" y="310"/>
                    </a:lnTo>
                    <a:lnTo>
                      <a:pt x="149" y="211"/>
                    </a:lnTo>
                    <a:lnTo>
                      <a:pt x="0" y="198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31">
                <a:extLst>
                  <a:ext uri="{FF2B5EF4-FFF2-40B4-BE49-F238E27FC236}">
                    <a16:creationId xmlns="" xmlns:a16="http://schemas.microsoft.com/office/drawing/2014/main" id="{56FA0CEF-E563-4CA4-AECC-610006C0C0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9551" y="3129234"/>
                <a:ext cx="1221385" cy="601555"/>
              </a:xfrm>
              <a:custGeom>
                <a:avLst/>
                <a:gdLst>
                  <a:gd name="T0" fmla="*/ 2147483647 w 594"/>
                  <a:gd name="T1" fmla="*/ 0 h 318"/>
                  <a:gd name="T2" fmla="*/ 2147483647 w 594"/>
                  <a:gd name="T3" fmla="*/ 2147483647 h 318"/>
                  <a:gd name="T4" fmla="*/ 2147483647 w 594"/>
                  <a:gd name="T5" fmla="*/ 2147483647 h 318"/>
                  <a:gd name="T6" fmla="*/ 2147483647 w 594"/>
                  <a:gd name="T7" fmla="*/ 2147483647 h 318"/>
                  <a:gd name="T8" fmla="*/ 2147483647 w 594"/>
                  <a:gd name="T9" fmla="*/ 2147483647 h 318"/>
                  <a:gd name="T10" fmla="*/ 2147483647 w 594"/>
                  <a:gd name="T11" fmla="*/ 2147483647 h 318"/>
                  <a:gd name="T12" fmla="*/ 2147483647 w 594"/>
                  <a:gd name="T13" fmla="*/ 2147483647 h 318"/>
                  <a:gd name="T14" fmla="*/ 2147483647 w 594"/>
                  <a:gd name="T15" fmla="*/ 2147483647 h 318"/>
                  <a:gd name="T16" fmla="*/ 2147483647 w 594"/>
                  <a:gd name="T17" fmla="*/ 2147483647 h 318"/>
                  <a:gd name="T18" fmla="*/ 2147483647 w 594"/>
                  <a:gd name="T19" fmla="*/ 2147483647 h 318"/>
                  <a:gd name="T20" fmla="*/ 2147483647 w 594"/>
                  <a:gd name="T21" fmla="*/ 2147483647 h 318"/>
                  <a:gd name="T22" fmla="*/ 2147483647 w 594"/>
                  <a:gd name="T23" fmla="*/ 2147483647 h 318"/>
                  <a:gd name="T24" fmla="*/ 0 w 594"/>
                  <a:gd name="T25" fmla="*/ 2147483647 h 318"/>
                  <a:gd name="T26" fmla="*/ 2147483647 w 594"/>
                  <a:gd name="T27" fmla="*/ 0 h 31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94"/>
                  <a:gd name="T43" fmla="*/ 0 h 318"/>
                  <a:gd name="T44" fmla="*/ 594 w 594"/>
                  <a:gd name="T45" fmla="*/ 318 h 31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94" h="318">
                    <a:moveTo>
                      <a:pt x="20" y="0"/>
                    </a:moveTo>
                    <a:lnTo>
                      <a:pt x="241" y="12"/>
                    </a:lnTo>
                    <a:lnTo>
                      <a:pt x="533" y="16"/>
                    </a:lnTo>
                    <a:lnTo>
                      <a:pt x="550" y="29"/>
                    </a:lnTo>
                    <a:lnTo>
                      <a:pt x="559" y="26"/>
                    </a:lnTo>
                    <a:lnTo>
                      <a:pt x="570" y="42"/>
                    </a:lnTo>
                    <a:lnTo>
                      <a:pt x="561" y="42"/>
                    </a:lnTo>
                    <a:lnTo>
                      <a:pt x="551" y="62"/>
                    </a:lnTo>
                    <a:lnTo>
                      <a:pt x="575" y="96"/>
                    </a:lnTo>
                    <a:lnTo>
                      <a:pt x="593" y="102"/>
                    </a:lnTo>
                    <a:lnTo>
                      <a:pt x="590" y="316"/>
                    </a:lnTo>
                    <a:lnTo>
                      <a:pt x="338" y="317"/>
                    </a:lnTo>
                    <a:lnTo>
                      <a:pt x="0" y="301"/>
                    </a:lnTo>
                    <a:lnTo>
                      <a:pt x="20" y="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32">
                <a:extLst>
                  <a:ext uri="{FF2B5EF4-FFF2-40B4-BE49-F238E27FC236}">
                    <a16:creationId xmlns="" xmlns:a16="http://schemas.microsoft.com/office/drawing/2014/main" id="{1AB9BE50-7E1A-4B12-B800-701BF0FAC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5054" y="3689172"/>
                <a:ext cx="1418780" cy="677222"/>
              </a:xfrm>
              <a:custGeom>
                <a:avLst/>
                <a:gdLst>
                  <a:gd name="T0" fmla="*/ 2147483647 w 690"/>
                  <a:gd name="T1" fmla="*/ 0 h 358"/>
                  <a:gd name="T2" fmla="*/ 2147483647 w 690"/>
                  <a:gd name="T3" fmla="*/ 2147483647 h 358"/>
                  <a:gd name="T4" fmla="*/ 2147483647 w 690"/>
                  <a:gd name="T5" fmla="*/ 2147483647 h 358"/>
                  <a:gd name="T6" fmla="*/ 2147483647 w 690"/>
                  <a:gd name="T7" fmla="*/ 2147483647 h 358"/>
                  <a:gd name="T8" fmla="*/ 2147483647 w 690"/>
                  <a:gd name="T9" fmla="*/ 2147483647 h 358"/>
                  <a:gd name="T10" fmla="*/ 2147483647 w 690"/>
                  <a:gd name="T11" fmla="*/ 2147483647 h 358"/>
                  <a:gd name="T12" fmla="*/ 2147483647 w 690"/>
                  <a:gd name="T13" fmla="*/ 2147483647 h 358"/>
                  <a:gd name="T14" fmla="*/ 2147483647 w 690"/>
                  <a:gd name="T15" fmla="*/ 2147483647 h 358"/>
                  <a:gd name="T16" fmla="*/ 2147483647 w 690"/>
                  <a:gd name="T17" fmla="*/ 2147483647 h 358"/>
                  <a:gd name="T18" fmla="*/ 2147483647 w 690"/>
                  <a:gd name="T19" fmla="*/ 2147483647 h 358"/>
                  <a:gd name="T20" fmla="*/ 2147483647 w 690"/>
                  <a:gd name="T21" fmla="*/ 2147483647 h 358"/>
                  <a:gd name="T22" fmla="*/ 2147483647 w 690"/>
                  <a:gd name="T23" fmla="*/ 2147483647 h 358"/>
                  <a:gd name="T24" fmla="*/ 2147483647 w 690"/>
                  <a:gd name="T25" fmla="*/ 2147483647 h 358"/>
                  <a:gd name="T26" fmla="*/ 2147483647 w 690"/>
                  <a:gd name="T27" fmla="*/ 2147483647 h 358"/>
                  <a:gd name="T28" fmla="*/ 2147483647 w 690"/>
                  <a:gd name="T29" fmla="*/ 2147483647 h 358"/>
                  <a:gd name="T30" fmla="*/ 2147483647 w 690"/>
                  <a:gd name="T31" fmla="*/ 2147483647 h 358"/>
                  <a:gd name="T32" fmla="*/ 2147483647 w 690"/>
                  <a:gd name="T33" fmla="*/ 2147483647 h 358"/>
                  <a:gd name="T34" fmla="*/ 2147483647 w 690"/>
                  <a:gd name="T35" fmla="*/ 2147483647 h 358"/>
                  <a:gd name="T36" fmla="*/ 2147483647 w 690"/>
                  <a:gd name="T37" fmla="*/ 2147483647 h 358"/>
                  <a:gd name="T38" fmla="*/ 0 w 690"/>
                  <a:gd name="T39" fmla="*/ 2147483647 h 358"/>
                  <a:gd name="T40" fmla="*/ 2147483647 w 690"/>
                  <a:gd name="T41" fmla="*/ 0 h 35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90"/>
                  <a:gd name="T64" fmla="*/ 0 h 358"/>
                  <a:gd name="T65" fmla="*/ 690 w 690"/>
                  <a:gd name="T66" fmla="*/ 358 h 35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90" h="358">
                    <a:moveTo>
                      <a:pt x="4" y="0"/>
                    </a:moveTo>
                    <a:lnTo>
                      <a:pt x="80" y="4"/>
                    </a:lnTo>
                    <a:lnTo>
                      <a:pt x="419" y="20"/>
                    </a:lnTo>
                    <a:lnTo>
                      <a:pt x="671" y="19"/>
                    </a:lnTo>
                    <a:lnTo>
                      <a:pt x="672" y="72"/>
                    </a:lnTo>
                    <a:lnTo>
                      <a:pt x="689" y="183"/>
                    </a:lnTo>
                    <a:lnTo>
                      <a:pt x="685" y="357"/>
                    </a:lnTo>
                    <a:lnTo>
                      <a:pt x="630" y="327"/>
                    </a:lnTo>
                    <a:lnTo>
                      <a:pt x="572" y="337"/>
                    </a:lnTo>
                    <a:lnTo>
                      <a:pt x="528" y="351"/>
                    </a:lnTo>
                    <a:lnTo>
                      <a:pt x="466" y="352"/>
                    </a:lnTo>
                    <a:lnTo>
                      <a:pt x="419" y="324"/>
                    </a:lnTo>
                    <a:lnTo>
                      <a:pt x="406" y="337"/>
                    </a:lnTo>
                    <a:lnTo>
                      <a:pt x="333" y="306"/>
                    </a:lnTo>
                    <a:lnTo>
                      <a:pt x="297" y="296"/>
                    </a:lnTo>
                    <a:lnTo>
                      <a:pt x="279" y="279"/>
                    </a:lnTo>
                    <a:lnTo>
                      <a:pt x="256" y="278"/>
                    </a:lnTo>
                    <a:lnTo>
                      <a:pt x="233" y="259"/>
                    </a:lnTo>
                    <a:lnTo>
                      <a:pt x="241" y="66"/>
                    </a:lnTo>
                    <a:lnTo>
                      <a:pt x="0" y="51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Freeform 33">
                <a:extLst>
                  <a:ext uri="{FF2B5EF4-FFF2-40B4-BE49-F238E27FC236}">
                    <a16:creationId xmlns="" xmlns:a16="http://schemas.microsoft.com/office/drawing/2014/main" id="{790F6D35-B497-4AD6-AA52-9868BAD848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8480" y="1409694"/>
                <a:ext cx="1067169" cy="1091501"/>
              </a:xfrm>
              <a:custGeom>
                <a:avLst/>
                <a:gdLst>
                  <a:gd name="T0" fmla="*/ 2147483647 w 519"/>
                  <a:gd name="T1" fmla="*/ 2147483647 h 576"/>
                  <a:gd name="T2" fmla="*/ 2147483647 w 519"/>
                  <a:gd name="T3" fmla="*/ 2147483647 h 576"/>
                  <a:gd name="T4" fmla="*/ 2147483647 w 519"/>
                  <a:gd name="T5" fmla="*/ 2147483647 h 576"/>
                  <a:gd name="T6" fmla="*/ 2147483647 w 519"/>
                  <a:gd name="T7" fmla="*/ 2147483647 h 576"/>
                  <a:gd name="T8" fmla="*/ 2147483647 w 519"/>
                  <a:gd name="T9" fmla="*/ 2147483647 h 576"/>
                  <a:gd name="T10" fmla="*/ 2147483647 w 519"/>
                  <a:gd name="T11" fmla="*/ 2147483647 h 576"/>
                  <a:gd name="T12" fmla="*/ 2147483647 w 519"/>
                  <a:gd name="T13" fmla="*/ 2147483647 h 576"/>
                  <a:gd name="T14" fmla="*/ 2147483647 w 519"/>
                  <a:gd name="T15" fmla="*/ 2147483647 h 576"/>
                  <a:gd name="T16" fmla="*/ 2147483647 w 519"/>
                  <a:gd name="T17" fmla="*/ 2147483647 h 576"/>
                  <a:gd name="T18" fmla="*/ 2147483647 w 519"/>
                  <a:gd name="T19" fmla="*/ 2147483647 h 576"/>
                  <a:gd name="T20" fmla="*/ 2147483647 w 519"/>
                  <a:gd name="T21" fmla="*/ 2147483647 h 576"/>
                  <a:gd name="T22" fmla="*/ 2147483647 w 519"/>
                  <a:gd name="T23" fmla="*/ 2147483647 h 576"/>
                  <a:gd name="T24" fmla="*/ 2147483647 w 519"/>
                  <a:gd name="T25" fmla="*/ 2147483647 h 576"/>
                  <a:gd name="T26" fmla="*/ 2147483647 w 519"/>
                  <a:gd name="T27" fmla="*/ 2147483647 h 576"/>
                  <a:gd name="T28" fmla="*/ 2147483647 w 519"/>
                  <a:gd name="T29" fmla="*/ 2147483647 h 576"/>
                  <a:gd name="T30" fmla="*/ 2147483647 w 519"/>
                  <a:gd name="T31" fmla="*/ 2147483647 h 576"/>
                  <a:gd name="T32" fmla="*/ 2147483647 w 519"/>
                  <a:gd name="T33" fmla="*/ 2147483647 h 576"/>
                  <a:gd name="T34" fmla="*/ 2147483647 w 519"/>
                  <a:gd name="T35" fmla="*/ 2147483647 h 576"/>
                  <a:gd name="T36" fmla="*/ 2147483647 w 519"/>
                  <a:gd name="T37" fmla="*/ 2147483647 h 576"/>
                  <a:gd name="T38" fmla="*/ 2147483647 w 519"/>
                  <a:gd name="T39" fmla="*/ 2147483647 h 576"/>
                  <a:gd name="T40" fmla="*/ 2147483647 w 519"/>
                  <a:gd name="T41" fmla="*/ 2147483647 h 576"/>
                  <a:gd name="T42" fmla="*/ 2147483647 w 519"/>
                  <a:gd name="T43" fmla="*/ 2147483647 h 576"/>
                  <a:gd name="T44" fmla="*/ 2147483647 w 519"/>
                  <a:gd name="T45" fmla="*/ 2147483647 h 576"/>
                  <a:gd name="T46" fmla="*/ 2147483647 w 519"/>
                  <a:gd name="T47" fmla="*/ 2147483647 h 576"/>
                  <a:gd name="T48" fmla="*/ 2147483647 w 519"/>
                  <a:gd name="T49" fmla="*/ 2147483647 h 576"/>
                  <a:gd name="T50" fmla="*/ 2147483647 w 519"/>
                  <a:gd name="T51" fmla="*/ 2147483647 h 576"/>
                  <a:gd name="T52" fmla="*/ 2147483647 w 519"/>
                  <a:gd name="T53" fmla="*/ 2147483647 h 576"/>
                  <a:gd name="T54" fmla="*/ 2147483647 w 519"/>
                  <a:gd name="T55" fmla="*/ 0 h 576"/>
                  <a:gd name="T56" fmla="*/ 2147483647 w 519"/>
                  <a:gd name="T57" fmla="*/ 0 h 576"/>
                  <a:gd name="T58" fmla="*/ 2147483647 w 519"/>
                  <a:gd name="T59" fmla="*/ 2147483647 h 576"/>
                  <a:gd name="T60" fmla="*/ 0 w 519"/>
                  <a:gd name="T61" fmla="*/ 2147483647 h 576"/>
                  <a:gd name="T62" fmla="*/ 2147483647 w 519"/>
                  <a:gd name="T63" fmla="*/ 2147483647 h 57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519"/>
                  <a:gd name="T97" fmla="*/ 0 h 576"/>
                  <a:gd name="T98" fmla="*/ 519 w 519"/>
                  <a:gd name="T99" fmla="*/ 576 h 57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519" h="576">
                    <a:moveTo>
                      <a:pt x="3" y="109"/>
                    </a:moveTo>
                    <a:lnTo>
                      <a:pt x="23" y="175"/>
                    </a:lnTo>
                    <a:lnTo>
                      <a:pt x="26" y="261"/>
                    </a:lnTo>
                    <a:lnTo>
                      <a:pt x="40" y="330"/>
                    </a:lnTo>
                    <a:lnTo>
                      <a:pt x="21" y="365"/>
                    </a:lnTo>
                    <a:lnTo>
                      <a:pt x="48" y="391"/>
                    </a:lnTo>
                    <a:lnTo>
                      <a:pt x="46" y="575"/>
                    </a:lnTo>
                    <a:lnTo>
                      <a:pt x="424" y="567"/>
                    </a:lnTo>
                    <a:lnTo>
                      <a:pt x="418" y="531"/>
                    </a:lnTo>
                    <a:lnTo>
                      <a:pt x="377" y="499"/>
                    </a:lnTo>
                    <a:lnTo>
                      <a:pt x="357" y="477"/>
                    </a:lnTo>
                    <a:lnTo>
                      <a:pt x="305" y="445"/>
                    </a:lnTo>
                    <a:lnTo>
                      <a:pt x="308" y="392"/>
                    </a:lnTo>
                    <a:lnTo>
                      <a:pt x="296" y="357"/>
                    </a:lnTo>
                    <a:lnTo>
                      <a:pt x="339" y="306"/>
                    </a:lnTo>
                    <a:lnTo>
                      <a:pt x="336" y="255"/>
                    </a:lnTo>
                    <a:lnTo>
                      <a:pt x="406" y="203"/>
                    </a:lnTo>
                    <a:lnTo>
                      <a:pt x="422" y="173"/>
                    </a:lnTo>
                    <a:lnTo>
                      <a:pt x="518" y="122"/>
                    </a:lnTo>
                    <a:lnTo>
                      <a:pt x="475" y="104"/>
                    </a:lnTo>
                    <a:lnTo>
                      <a:pt x="437" y="107"/>
                    </a:lnTo>
                    <a:lnTo>
                      <a:pt x="429" y="93"/>
                    </a:lnTo>
                    <a:lnTo>
                      <a:pt x="360" y="91"/>
                    </a:lnTo>
                    <a:lnTo>
                      <a:pt x="314" y="78"/>
                    </a:lnTo>
                    <a:lnTo>
                      <a:pt x="219" y="69"/>
                    </a:lnTo>
                    <a:lnTo>
                      <a:pt x="204" y="51"/>
                    </a:lnTo>
                    <a:lnTo>
                      <a:pt x="166" y="35"/>
                    </a:lnTo>
                    <a:lnTo>
                      <a:pt x="159" y="0"/>
                    </a:lnTo>
                    <a:lnTo>
                      <a:pt x="135" y="0"/>
                    </a:lnTo>
                    <a:lnTo>
                      <a:pt x="135" y="26"/>
                    </a:lnTo>
                    <a:lnTo>
                      <a:pt x="0" y="26"/>
                    </a:lnTo>
                    <a:lnTo>
                      <a:pt x="3" y="109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Freeform 34">
                <a:extLst>
                  <a:ext uri="{FF2B5EF4-FFF2-40B4-BE49-F238E27FC236}">
                    <a16:creationId xmlns="" xmlns:a16="http://schemas.microsoft.com/office/drawing/2014/main" id="{8832FEFB-5AE5-4037-863E-027C357262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70448" y="2486062"/>
                <a:ext cx="982865" cy="593988"/>
              </a:xfrm>
              <a:custGeom>
                <a:avLst/>
                <a:gdLst>
                  <a:gd name="T0" fmla="*/ 0 w 478"/>
                  <a:gd name="T1" fmla="*/ 2147483647 h 314"/>
                  <a:gd name="T2" fmla="*/ 2147483647 w 478"/>
                  <a:gd name="T3" fmla="*/ 2147483647 h 314"/>
                  <a:gd name="T4" fmla="*/ 2147483647 w 478"/>
                  <a:gd name="T5" fmla="*/ 2147483647 h 314"/>
                  <a:gd name="T6" fmla="*/ 2147483647 w 478"/>
                  <a:gd name="T7" fmla="*/ 2147483647 h 314"/>
                  <a:gd name="T8" fmla="*/ 2147483647 w 478"/>
                  <a:gd name="T9" fmla="*/ 2147483647 h 314"/>
                  <a:gd name="T10" fmla="*/ 2147483647 w 478"/>
                  <a:gd name="T11" fmla="*/ 2147483647 h 314"/>
                  <a:gd name="T12" fmla="*/ 2147483647 w 478"/>
                  <a:gd name="T13" fmla="*/ 2147483647 h 314"/>
                  <a:gd name="T14" fmla="*/ 2147483647 w 478"/>
                  <a:gd name="T15" fmla="*/ 2147483647 h 314"/>
                  <a:gd name="T16" fmla="*/ 2147483647 w 478"/>
                  <a:gd name="T17" fmla="*/ 2147483647 h 314"/>
                  <a:gd name="T18" fmla="*/ 2147483647 w 478"/>
                  <a:gd name="T19" fmla="*/ 2147483647 h 314"/>
                  <a:gd name="T20" fmla="*/ 2147483647 w 478"/>
                  <a:gd name="T21" fmla="*/ 2147483647 h 314"/>
                  <a:gd name="T22" fmla="*/ 2147483647 w 478"/>
                  <a:gd name="T23" fmla="*/ 2147483647 h 314"/>
                  <a:gd name="T24" fmla="*/ 2147483647 w 478"/>
                  <a:gd name="T25" fmla="*/ 2147483647 h 314"/>
                  <a:gd name="T26" fmla="*/ 2147483647 w 478"/>
                  <a:gd name="T27" fmla="*/ 2147483647 h 314"/>
                  <a:gd name="T28" fmla="*/ 2147483647 w 478"/>
                  <a:gd name="T29" fmla="*/ 2147483647 h 314"/>
                  <a:gd name="T30" fmla="*/ 2147483647 w 478"/>
                  <a:gd name="T31" fmla="*/ 2147483647 h 314"/>
                  <a:gd name="T32" fmla="*/ 2147483647 w 478"/>
                  <a:gd name="T33" fmla="*/ 2147483647 h 314"/>
                  <a:gd name="T34" fmla="*/ 2147483647 w 478"/>
                  <a:gd name="T35" fmla="*/ 2147483647 h 314"/>
                  <a:gd name="T36" fmla="*/ 2147483647 w 478"/>
                  <a:gd name="T37" fmla="*/ 0 h 314"/>
                  <a:gd name="T38" fmla="*/ 2147483647 w 478"/>
                  <a:gd name="T39" fmla="*/ 2147483647 h 314"/>
                  <a:gd name="T40" fmla="*/ 0 w 478"/>
                  <a:gd name="T41" fmla="*/ 2147483647 h 314"/>
                  <a:gd name="T42" fmla="*/ 0 w 478"/>
                  <a:gd name="T43" fmla="*/ 2147483647 h 31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78"/>
                  <a:gd name="T67" fmla="*/ 0 h 314"/>
                  <a:gd name="T68" fmla="*/ 478 w 478"/>
                  <a:gd name="T69" fmla="*/ 314 h 31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78" h="314">
                    <a:moveTo>
                      <a:pt x="0" y="29"/>
                    </a:moveTo>
                    <a:lnTo>
                      <a:pt x="9" y="47"/>
                    </a:lnTo>
                    <a:lnTo>
                      <a:pt x="4" y="66"/>
                    </a:lnTo>
                    <a:lnTo>
                      <a:pt x="9" y="109"/>
                    </a:lnTo>
                    <a:lnTo>
                      <a:pt x="31" y="170"/>
                    </a:lnTo>
                    <a:lnTo>
                      <a:pt x="32" y="189"/>
                    </a:lnTo>
                    <a:lnTo>
                      <a:pt x="47" y="218"/>
                    </a:lnTo>
                    <a:lnTo>
                      <a:pt x="54" y="265"/>
                    </a:lnTo>
                    <a:lnTo>
                      <a:pt x="50" y="280"/>
                    </a:lnTo>
                    <a:lnTo>
                      <a:pt x="59" y="296"/>
                    </a:lnTo>
                    <a:lnTo>
                      <a:pt x="367" y="289"/>
                    </a:lnTo>
                    <a:lnTo>
                      <a:pt x="390" y="313"/>
                    </a:lnTo>
                    <a:lnTo>
                      <a:pt x="422" y="241"/>
                    </a:lnTo>
                    <a:lnTo>
                      <a:pt x="412" y="214"/>
                    </a:lnTo>
                    <a:lnTo>
                      <a:pt x="465" y="172"/>
                    </a:lnTo>
                    <a:lnTo>
                      <a:pt x="477" y="142"/>
                    </a:lnTo>
                    <a:lnTo>
                      <a:pt x="438" y="97"/>
                    </a:lnTo>
                    <a:lnTo>
                      <a:pt x="397" y="50"/>
                    </a:lnTo>
                    <a:lnTo>
                      <a:pt x="390" y="0"/>
                    </a:lnTo>
                    <a:lnTo>
                      <a:pt x="10" y="7"/>
                    </a:lnTo>
                    <a:lnTo>
                      <a:pt x="0" y="6"/>
                    </a:lnTo>
                    <a:lnTo>
                      <a:pt x="0" y="29"/>
                    </a:lnTo>
                  </a:path>
                </a:pathLst>
              </a:custGeom>
              <a:solidFill>
                <a:srgbClr val="5B9BD5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Freeform 35">
                <a:extLst>
                  <a:ext uri="{FF2B5EF4-FFF2-40B4-BE49-F238E27FC236}">
                    <a16:creationId xmlns="" xmlns:a16="http://schemas.microsoft.com/office/drawing/2014/main" id="{351987F7-1E8A-471A-BA2C-B28D2C3FDC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91764" y="3032756"/>
                <a:ext cx="1093900" cy="870173"/>
              </a:xfrm>
              <a:custGeom>
                <a:avLst/>
                <a:gdLst>
                  <a:gd name="T0" fmla="*/ 2147483647 w 532"/>
                  <a:gd name="T1" fmla="*/ 2147483647 h 460"/>
                  <a:gd name="T2" fmla="*/ 2147483647 w 532"/>
                  <a:gd name="T3" fmla="*/ 2147483647 h 460"/>
                  <a:gd name="T4" fmla="*/ 2147483647 w 532"/>
                  <a:gd name="T5" fmla="*/ 2147483647 h 460"/>
                  <a:gd name="T6" fmla="*/ 2147483647 w 532"/>
                  <a:gd name="T7" fmla="*/ 2147483647 h 460"/>
                  <a:gd name="T8" fmla="*/ 2147483647 w 532"/>
                  <a:gd name="T9" fmla="*/ 2147483647 h 460"/>
                  <a:gd name="T10" fmla="*/ 2147483647 w 532"/>
                  <a:gd name="T11" fmla="*/ 2147483647 h 460"/>
                  <a:gd name="T12" fmla="*/ 2147483647 w 532"/>
                  <a:gd name="T13" fmla="*/ 2147483647 h 460"/>
                  <a:gd name="T14" fmla="*/ 2147483647 w 532"/>
                  <a:gd name="T15" fmla="*/ 2147483647 h 460"/>
                  <a:gd name="T16" fmla="*/ 2147483647 w 532"/>
                  <a:gd name="T17" fmla="*/ 2147483647 h 460"/>
                  <a:gd name="T18" fmla="*/ 2147483647 w 532"/>
                  <a:gd name="T19" fmla="*/ 2147483647 h 460"/>
                  <a:gd name="T20" fmla="*/ 2147483647 w 532"/>
                  <a:gd name="T21" fmla="*/ 2147483647 h 460"/>
                  <a:gd name="T22" fmla="*/ 2147483647 w 532"/>
                  <a:gd name="T23" fmla="*/ 2147483647 h 460"/>
                  <a:gd name="T24" fmla="*/ 2147483647 w 532"/>
                  <a:gd name="T25" fmla="*/ 2147483647 h 460"/>
                  <a:gd name="T26" fmla="*/ 2147483647 w 532"/>
                  <a:gd name="T27" fmla="*/ 2147483647 h 460"/>
                  <a:gd name="T28" fmla="*/ 2147483647 w 532"/>
                  <a:gd name="T29" fmla="*/ 2147483647 h 460"/>
                  <a:gd name="T30" fmla="*/ 2147483647 w 532"/>
                  <a:gd name="T31" fmla="*/ 2147483647 h 460"/>
                  <a:gd name="T32" fmla="*/ 2147483647 w 532"/>
                  <a:gd name="T33" fmla="*/ 2147483647 h 460"/>
                  <a:gd name="T34" fmla="*/ 2147483647 w 532"/>
                  <a:gd name="T35" fmla="*/ 2147483647 h 460"/>
                  <a:gd name="T36" fmla="*/ 2147483647 w 532"/>
                  <a:gd name="T37" fmla="*/ 2147483647 h 460"/>
                  <a:gd name="T38" fmla="*/ 2147483647 w 532"/>
                  <a:gd name="T39" fmla="*/ 2147483647 h 460"/>
                  <a:gd name="T40" fmla="*/ 2147483647 w 532"/>
                  <a:gd name="T41" fmla="*/ 2147483647 h 460"/>
                  <a:gd name="T42" fmla="*/ 2147483647 w 532"/>
                  <a:gd name="T43" fmla="*/ 2147483647 h 460"/>
                  <a:gd name="T44" fmla="*/ 2147483647 w 532"/>
                  <a:gd name="T45" fmla="*/ 2147483647 h 460"/>
                  <a:gd name="T46" fmla="*/ 2147483647 w 532"/>
                  <a:gd name="T47" fmla="*/ 2147483647 h 460"/>
                  <a:gd name="T48" fmla="*/ 2147483647 w 532"/>
                  <a:gd name="T49" fmla="*/ 2147483647 h 460"/>
                  <a:gd name="T50" fmla="*/ 2147483647 w 532"/>
                  <a:gd name="T51" fmla="*/ 2147483647 h 460"/>
                  <a:gd name="T52" fmla="*/ 2147483647 w 532"/>
                  <a:gd name="T53" fmla="*/ 2147483647 h 460"/>
                  <a:gd name="T54" fmla="*/ 2147483647 w 532"/>
                  <a:gd name="T55" fmla="*/ 2147483647 h 460"/>
                  <a:gd name="T56" fmla="*/ 2147483647 w 532"/>
                  <a:gd name="T57" fmla="*/ 2147483647 h 460"/>
                  <a:gd name="T58" fmla="*/ 2147483647 w 532"/>
                  <a:gd name="T59" fmla="*/ 2147483647 h 460"/>
                  <a:gd name="T60" fmla="*/ 2147483647 w 532"/>
                  <a:gd name="T61" fmla="*/ 2147483647 h 460"/>
                  <a:gd name="T62" fmla="*/ 2147483647 w 532"/>
                  <a:gd name="T63" fmla="*/ 2147483647 h 460"/>
                  <a:gd name="T64" fmla="*/ 2147483647 w 532"/>
                  <a:gd name="T65" fmla="*/ 2147483647 h 460"/>
                  <a:gd name="T66" fmla="*/ 2147483647 w 532"/>
                  <a:gd name="T67" fmla="*/ 0 h 460"/>
                  <a:gd name="T68" fmla="*/ 0 w 532"/>
                  <a:gd name="T69" fmla="*/ 2147483647 h 460"/>
                  <a:gd name="T70" fmla="*/ 2147483647 w 532"/>
                  <a:gd name="T71" fmla="*/ 2147483647 h 46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32"/>
                  <a:gd name="T109" fmla="*/ 0 h 460"/>
                  <a:gd name="T110" fmla="*/ 532 w 532"/>
                  <a:gd name="T111" fmla="*/ 460 h 46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32" h="460">
                    <a:moveTo>
                      <a:pt x="31" y="67"/>
                    </a:moveTo>
                    <a:lnTo>
                      <a:pt x="47" y="80"/>
                    </a:lnTo>
                    <a:lnTo>
                      <a:pt x="57" y="77"/>
                    </a:lnTo>
                    <a:lnTo>
                      <a:pt x="68" y="92"/>
                    </a:lnTo>
                    <a:lnTo>
                      <a:pt x="59" y="92"/>
                    </a:lnTo>
                    <a:lnTo>
                      <a:pt x="49" y="113"/>
                    </a:lnTo>
                    <a:lnTo>
                      <a:pt x="72" y="147"/>
                    </a:lnTo>
                    <a:lnTo>
                      <a:pt x="90" y="153"/>
                    </a:lnTo>
                    <a:lnTo>
                      <a:pt x="88" y="367"/>
                    </a:lnTo>
                    <a:lnTo>
                      <a:pt x="89" y="419"/>
                    </a:lnTo>
                    <a:lnTo>
                      <a:pt x="444" y="407"/>
                    </a:lnTo>
                    <a:lnTo>
                      <a:pt x="447" y="439"/>
                    </a:lnTo>
                    <a:lnTo>
                      <a:pt x="433" y="459"/>
                    </a:lnTo>
                    <a:lnTo>
                      <a:pt x="487" y="456"/>
                    </a:lnTo>
                    <a:lnTo>
                      <a:pt x="496" y="439"/>
                    </a:lnTo>
                    <a:lnTo>
                      <a:pt x="496" y="419"/>
                    </a:lnTo>
                    <a:lnTo>
                      <a:pt x="509" y="404"/>
                    </a:lnTo>
                    <a:lnTo>
                      <a:pt x="513" y="390"/>
                    </a:lnTo>
                    <a:lnTo>
                      <a:pt x="527" y="387"/>
                    </a:lnTo>
                    <a:lnTo>
                      <a:pt x="531" y="357"/>
                    </a:lnTo>
                    <a:lnTo>
                      <a:pt x="512" y="352"/>
                    </a:lnTo>
                    <a:lnTo>
                      <a:pt x="499" y="329"/>
                    </a:lnTo>
                    <a:lnTo>
                      <a:pt x="479" y="275"/>
                    </a:lnTo>
                    <a:lnTo>
                      <a:pt x="458" y="266"/>
                    </a:lnTo>
                    <a:lnTo>
                      <a:pt x="432" y="246"/>
                    </a:lnTo>
                    <a:lnTo>
                      <a:pt x="423" y="217"/>
                    </a:lnTo>
                    <a:lnTo>
                      <a:pt x="438" y="173"/>
                    </a:lnTo>
                    <a:lnTo>
                      <a:pt x="426" y="164"/>
                    </a:lnTo>
                    <a:lnTo>
                      <a:pt x="394" y="165"/>
                    </a:lnTo>
                    <a:lnTo>
                      <a:pt x="389" y="138"/>
                    </a:lnTo>
                    <a:lnTo>
                      <a:pt x="338" y="85"/>
                    </a:lnTo>
                    <a:lnTo>
                      <a:pt x="325" y="41"/>
                    </a:lnTo>
                    <a:lnTo>
                      <a:pt x="331" y="24"/>
                    </a:lnTo>
                    <a:lnTo>
                      <a:pt x="308" y="0"/>
                    </a:lnTo>
                    <a:lnTo>
                      <a:pt x="0" y="7"/>
                    </a:lnTo>
                    <a:lnTo>
                      <a:pt x="31" y="67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1" name="Freeform 36">
                <a:extLst>
                  <a:ext uri="{FF2B5EF4-FFF2-40B4-BE49-F238E27FC236}">
                    <a16:creationId xmlns="" xmlns:a16="http://schemas.microsoft.com/office/drawing/2014/main" id="{5219B4D0-E6F8-45D8-BCBB-C106BA015A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76822" y="3802673"/>
                <a:ext cx="828649" cy="682896"/>
              </a:xfrm>
              <a:custGeom>
                <a:avLst/>
                <a:gdLst>
                  <a:gd name="T0" fmla="*/ 2147483647 w 404"/>
                  <a:gd name="T1" fmla="*/ 2147483647 h 360"/>
                  <a:gd name="T2" fmla="*/ 2147483647 w 404"/>
                  <a:gd name="T3" fmla="*/ 2147483647 h 360"/>
                  <a:gd name="T4" fmla="*/ 2147483647 w 404"/>
                  <a:gd name="T5" fmla="*/ 2147483647 h 360"/>
                  <a:gd name="T6" fmla="*/ 2147483647 w 404"/>
                  <a:gd name="T7" fmla="*/ 2147483647 h 360"/>
                  <a:gd name="T8" fmla="*/ 2147483647 w 404"/>
                  <a:gd name="T9" fmla="*/ 2147483647 h 360"/>
                  <a:gd name="T10" fmla="*/ 2147483647 w 404"/>
                  <a:gd name="T11" fmla="*/ 2147483647 h 360"/>
                  <a:gd name="T12" fmla="*/ 2147483647 w 404"/>
                  <a:gd name="T13" fmla="*/ 2147483647 h 360"/>
                  <a:gd name="T14" fmla="*/ 2147483647 w 404"/>
                  <a:gd name="T15" fmla="*/ 2147483647 h 360"/>
                  <a:gd name="T16" fmla="*/ 2147483647 w 404"/>
                  <a:gd name="T17" fmla="*/ 2147483647 h 360"/>
                  <a:gd name="T18" fmla="*/ 2147483647 w 404"/>
                  <a:gd name="T19" fmla="*/ 2147483647 h 360"/>
                  <a:gd name="T20" fmla="*/ 2147483647 w 404"/>
                  <a:gd name="T21" fmla="*/ 2147483647 h 360"/>
                  <a:gd name="T22" fmla="*/ 2147483647 w 404"/>
                  <a:gd name="T23" fmla="*/ 2147483647 h 360"/>
                  <a:gd name="T24" fmla="*/ 2147483647 w 404"/>
                  <a:gd name="T25" fmla="*/ 2147483647 h 360"/>
                  <a:gd name="T26" fmla="*/ 2147483647 w 404"/>
                  <a:gd name="T27" fmla="*/ 2147483647 h 360"/>
                  <a:gd name="T28" fmla="*/ 2147483647 w 404"/>
                  <a:gd name="T29" fmla="*/ 2147483647 h 360"/>
                  <a:gd name="T30" fmla="*/ 2147483647 w 404"/>
                  <a:gd name="T31" fmla="*/ 2147483647 h 360"/>
                  <a:gd name="T32" fmla="*/ 2147483647 w 404"/>
                  <a:gd name="T33" fmla="*/ 2147483647 h 360"/>
                  <a:gd name="T34" fmla="*/ 2147483647 w 404"/>
                  <a:gd name="T35" fmla="*/ 2147483647 h 360"/>
                  <a:gd name="T36" fmla="*/ 2147483647 w 404"/>
                  <a:gd name="T37" fmla="*/ 0 h 360"/>
                  <a:gd name="T38" fmla="*/ 0 w 404"/>
                  <a:gd name="T39" fmla="*/ 2147483647 h 360"/>
                  <a:gd name="T40" fmla="*/ 2147483647 w 404"/>
                  <a:gd name="T41" fmla="*/ 2147483647 h 36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04"/>
                  <a:gd name="T64" fmla="*/ 0 h 360"/>
                  <a:gd name="T65" fmla="*/ 404 w 404"/>
                  <a:gd name="T66" fmla="*/ 360 h 36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04" h="360">
                    <a:moveTo>
                      <a:pt x="16" y="122"/>
                    </a:moveTo>
                    <a:lnTo>
                      <a:pt x="12" y="296"/>
                    </a:lnTo>
                    <a:lnTo>
                      <a:pt x="21" y="306"/>
                    </a:lnTo>
                    <a:lnTo>
                      <a:pt x="50" y="306"/>
                    </a:lnTo>
                    <a:lnTo>
                      <a:pt x="51" y="359"/>
                    </a:lnTo>
                    <a:lnTo>
                      <a:pt x="291" y="355"/>
                    </a:lnTo>
                    <a:lnTo>
                      <a:pt x="286" y="301"/>
                    </a:lnTo>
                    <a:lnTo>
                      <a:pt x="306" y="241"/>
                    </a:lnTo>
                    <a:lnTo>
                      <a:pt x="336" y="201"/>
                    </a:lnTo>
                    <a:lnTo>
                      <a:pt x="334" y="189"/>
                    </a:lnTo>
                    <a:lnTo>
                      <a:pt x="356" y="151"/>
                    </a:lnTo>
                    <a:lnTo>
                      <a:pt x="368" y="111"/>
                    </a:lnTo>
                    <a:lnTo>
                      <a:pt x="364" y="108"/>
                    </a:lnTo>
                    <a:lnTo>
                      <a:pt x="384" y="92"/>
                    </a:lnTo>
                    <a:lnTo>
                      <a:pt x="403" y="56"/>
                    </a:lnTo>
                    <a:lnTo>
                      <a:pt x="396" y="48"/>
                    </a:lnTo>
                    <a:lnTo>
                      <a:pt x="342" y="51"/>
                    </a:lnTo>
                    <a:lnTo>
                      <a:pt x="356" y="31"/>
                    </a:lnTo>
                    <a:lnTo>
                      <a:pt x="353" y="0"/>
                    </a:lnTo>
                    <a:lnTo>
                      <a:pt x="0" y="11"/>
                    </a:lnTo>
                    <a:lnTo>
                      <a:pt x="16" y="122"/>
                    </a:lnTo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" name="Freeform 37">
                <a:extLst>
                  <a:ext uri="{FF2B5EF4-FFF2-40B4-BE49-F238E27FC236}">
                    <a16:creationId xmlns="" xmlns:a16="http://schemas.microsoft.com/office/drawing/2014/main" id="{902787FB-168E-4864-BEEE-1486964EA0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85801" y="4478001"/>
                <a:ext cx="935573" cy="743431"/>
              </a:xfrm>
              <a:custGeom>
                <a:avLst/>
                <a:gdLst>
                  <a:gd name="T0" fmla="*/ 0 w 456"/>
                  <a:gd name="T1" fmla="*/ 2147483647 h 393"/>
                  <a:gd name="T2" fmla="*/ 2147483647 w 456"/>
                  <a:gd name="T3" fmla="*/ 2147483647 h 393"/>
                  <a:gd name="T4" fmla="*/ 2147483647 w 456"/>
                  <a:gd name="T5" fmla="*/ 2147483647 h 393"/>
                  <a:gd name="T6" fmla="*/ 2147483647 w 456"/>
                  <a:gd name="T7" fmla="*/ 2147483647 h 393"/>
                  <a:gd name="T8" fmla="*/ 2147483647 w 456"/>
                  <a:gd name="T9" fmla="*/ 2147483647 h 393"/>
                  <a:gd name="T10" fmla="*/ 2147483647 w 456"/>
                  <a:gd name="T11" fmla="*/ 2147483647 h 393"/>
                  <a:gd name="T12" fmla="*/ 2147483647 w 456"/>
                  <a:gd name="T13" fmla="*/ 2147483647 h 393"/>
                  <a:gd name="T14" fmla="*/ 2147483647 w 456"/>
                  <a:gd name="T15" fmla="*/ 2147483647 h 393"/>
                  <a:gd name="T16" fmla="*/ 2147483647 w 456"/>
                  <a:gd name="T17" fmla="*/ 2147483647 h 393"/>
                  <a:gd name="T18" fmla="*/ 2147483647 w 456"/>
                  <a:gd name="T19" fmla="*/ 2147483647 h 393"/>
                  <a:gd name="T20" fmla="*/ 2147483647 w 456"/>
                  <a:gd name="T21" fmla="*/ 2147483647 h 393"/>
                  <a:gd name="T22" fmla="*/ 2147483647 w 456"/>
                  <a:gd name="T23" fmla="*/ 2147483647 h 393"/>
                  <a:gd name="T24" fmla="*/ 2147483647 w 456"/>
                  <a:gd name="T25" fmla="*/ 2147483647 h 393"/>
                  <a:gd name="T26" fmla="*/ 2147483647 w 456"/>
                  <a:gd name="T27" fmla="*/ 2147483647 h 393"/>
                  <a:gd name="T28" fmla="*/ 2147483647 w 456"/>
                  <a:gd name="T29" fmla="*/ 2147483647 h 393"/>
                  <a:gd name="T30" fmla="*/ 2147483647 w 456"/>
                  <a:gd name="T31" fmla="*/ 2147483647 h 393"/>
                  <a:gd name="T32" fmla="*/ 2147483647 w 456"/>
                  <a:gd name="T33" fmla="*/ 2147483647 h 393"/>
                  <a:gd name="T34" fmla="*/ 2147483647 w 456"/>
                  <a:gd name="T35" fmla="*/ 2147483647 h 393"/>
                  <a:gd name="T36" fmla="*/ 2147483647 w 456"/>
                  <a:gd name="T37" fmla="*/ 2147483647 h 393"/>
                  <a:gd name="T38" fmla="*/ 2147483647 w 456"/>
                  <a:gd name="T39" fmla="*/ 2147483647 h 393"/>
                  <a:gd name="T40" fmla="*/ 2147483647 w 456"/>
                  <a:gd name="T41" fmla="*/ 2147483647 h 393"/>
                  <a:gd name="T42" fmla="*/ 2147483647 w 456"/>
                  <a:gd name="T43" fmla="*/ 2147483647 h 393"/>
                  <a:gd name="T44" fmla="*/ 2147483647 w 456"/>
                  <a:gd name="T45" fmla="*/ 2147483647 h 393"/>
                  <a:gd name="T46" fmla="*/ 2147483647 w 456"/>
                  <a:gd name="T47" fmla="*/ 2147483647 h 393"/>
                  <a:gd name="T48" fmla="*/ 2147483647 w 456"/>
                  <a:gd name="T49" fmla="*/ 2147483647 h 393"/>
                  <a:gd name="T50" fmla="*/ 2147483647 w 456"/>
                  <a:gd name="T51" fmla="*/ 2147483647 h 393"/>
                  <a:gd name="T52" fmla="*/ 2147483647 w 456"/>
                  <a:gd name="T53" fmla="*/ 2147483647 h 393"/>
                  <a:gd name="T54" fmla="*/ 2147483647 w 456"/>
                  <a:gd name="T55" fmla="*/ 2147483647 h 393"/>
                  <a:gd name="T56" fmla="*/ 2147483647 w 456"/>
                  <a:gd name="T57" fmla="*/ 2147483647 h 393"/>
                  <a:gd name="T58" fmla="*/ 2147483647 w 456"/>
                  <a:gd name="T59" fmla="*/ 2147483647 h 393"/>
                  <a:gd name="T60" fmla="*/ 2147483647 w 456"/>
                  <a:gd name="T61" fmla="*/ 2147483647 h 393"/>
                  <a:gd name="T62" fmla="*/ 2147483647 w 456"/>
                  <a:gd name="T63" fmla="*/ 2147483647 h 393"/>
                  <a:gd name="T64" fmla="*/ 2147483647 w 456"/>
                  <a:gd name="T65" fmla="*/ 2147483647 h 393"/>
                  <a:gd name="T66" fmla="*/ 2147483647 w 456"/>
                  <a:gd name="T67" fmla="*/ 2147483647 h 393"/>
                  <a:gd name="T68" fmla="*/ 2147483647 w 456"/>
                  <a:gd name="T69" fmla="*/ 2147483647 h 393"/>
                  <a:gd name="T70" fmla="*/ 2147483647 w 456"/>
                  <a:gd name="T71" fmla="*/ 2147483647 h 393"/>
                  <a:gd name="T72" fmla="*/ 2147483647 w 456"/>
                  <a:gd name="T73" fmla="*/ 2147483647 h 393"/>
                  <a:gd name="T74" fmla="*/ 2147483647 w 456"/>
                  <a:gd name="T75" fmla="*/ 0 h 393"/>
                  <a:gd name="T76" fmla="*/ 0 w 456"/>
                  <a:gd name="T77" fmla="*/ 2147483647 h 39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56"/>
                  <a:gd name="T118" fmla="*/ 0 h 393"/>
                  <a:gd name="T119" fmla="*/ 456 w 456"/>
                  <a:gd name="T120" fmla="*/ 393 h 39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56" h="393">
                    <a:moveTo>
                      <a:pt x="0" y="3"/>
                    </a:moveTo>
                    <a:lnTo>
                      <a:pt x="5" y="109"/>
                    </a:lnTo>
                    <a:lnTo>
                      <a:pt x="46" y="185"/>
                    </a:lnTo>
                    <a:lnTo>
                      <a:pt x="31" y="247"/>
                    </a:lnTo>
                    <a:lnTo>
                      <a:pt x="34" y="298"/>
                    </a:lnTo>
                    <a:lnTo>
                      <a:pt x="15" y="323"/>
                    </a:lnTo>
                    <a:lnTo>
                      <a:pt x="23" y="331"/>
                    </a:lnTo>
                    <a:lnTo>
                      <a:pt x="83" y="324"/>
                    </a:lnTo>
                    <a:lnTo>
                      <a:pt x="159" y="344"/>
                    </a:lnTo>
                    <a:lnTo>
                      <a:pt x="182" y="324"/>
                    </a:lnTo>
                    <a:lnTo>
                      <a:pt x="255" y="355"/>
                    </a:lnTo>
                    <a:lnTo>
                      <a:pt x="261" y="372"/>
                    </a:lnTo>
                    <a:lnTo>
                      <a:pt x="290" y="386"/>
                    </a:lnTo>
                    <a:lnTo>
                      <a:pt x="304" y="370"/>
                    </a:lnTo>
                    <a:lnTo>
                      <a:pt x="340" y="383"/>
                    </a:lnTo>
                    <a:lnTo>
                      <a:pt x="361" y="372"/>
                    </a:lnTo>
                    <a:lnTo>
                      <a:pt x="357" y="349"/>
                    </a:lnTo>
                    <a:lnTo>
                      <a:pt x="416" y="370"/>
                    </a:lnTo>
                    <a:lnTo>
                      <a:pt x="414" y="392"/>
                    </a:lnTo>
                    <a:lnTo>
                      <a:pt x="455" y="363"/>
                    </a:lnTo>
                    <a:lnTo>
                      <a:pt x="418" y="359"/>
                    </a:lnTo>
                    <a:lnTo>
                      <a:pt x="391" y="329"/>
                    </a:lnTo>
                    <a:lnTo>
                      <a:pt x="425" y="294"/>
                    </a:lnTo>
                    <a:lnTo>
                      <a:pt x="425" y="272"/>
                    </a:lnTo>
                    <a:lnTo>
                      <a:pt x="387" y="303"/>
                    </a:lnTo>
                    <a:lnTo>
                      <a:pt x="369" y="294"/>
                    </a:lnTo>
                    <a:lnTo>
                      <a:pt x="386" y="276"/>
                    </a:lnTo>
                    <a:lnTo>
                      <a:pt x="344" y="288"/>
                    </a:lnTo>
                    <a:lnTo>
                      <a:pt x="317" y="277"/>
                    </a:lnTo>
                    <a:lnTo>
                      <a:pt x="324" y="258"/>
                    </a:lnTo>
                    <a:lnTo>
                      <a:pt x="394" y="272"/>
                    </a:lnTo>
                    <a:lnTo>
                      <a:pt x="366" y="225"/>
                    </a:lnTo>
                    <a:lnTo>
                      <a:pt x="371" y="191"/>
                    </a:lnTo>
                    <a:lnTo>
                      <a:pt x="212" y="198"/>
                    </a:lnTo>
                    <a:lnTo>
                      <a:pt x="229" y="126"/>
                    </a:lnTo>
                    <a:lnTo>
                      <a:pt x="258" y="88"/>
                    </a:lnTo>
                    <a:lnTo>
                      <a:pt x="249" y="78"/>
                    </a:lnTo>
                    <a:lnTo>
                      <a:pt x="238" y="0"/>
                    </a:lnTo>
                    <a:lnTo>
                      <a:pt x="0" y="3"/>
                    </a:lnTo>
                  </a:path>
                </a:pathLst>
              </a:custGeom>
              <a:solidFill>
                <a:srgbClr val="5B9BD5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" name="Freeform 38">
                <a:extLst>
                  <a:ext uri="{FF2B5EF4-FFF2-40B4-BE49-F238E27FC236}">
                    <a16:creationId xmlns="" xmlns:a16="http://schemas.microsoft.com/office/drawing/2014/main" id="{D9BF3203-4E39-48F0-9FDA-F9119AFB9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58728" y="1714255"/>
                <a:ext cx="935573" cy="438870"/>
              </a:xfrm>
              <a:custGeom>
                <a:avLst/>
                <a:gdLst>
                  <a:gd name="T0" fmla="*/ 2147483647 w 455"/>
                  <a:gd name="T1" fmla="*/ 2147483647 h 232"/>
                  <a:gd name="T2" fmla="*/ 2147483647 w 455"/>
                  <a:gd name="T3" fmla="*/ 2147483647 h 232"/>
                  <a:gd name="T4" fmla="*/ 2147483647 w 455"/>
                  <a:gd name="T5" fmla="*/ 2147483647 h 232"/>
                  <a:gd name="T6" fmla="*/ 2147483647 w 455"/>
                  <a:gd name="T7" fmla="*/ 2147483647 h 232"/>
                  <a:gd name="T8" fmla="*/ 2147483647 w 455"/>
                  <a:gd name="T9" fmla="*/ 2147483647 h 232"/>
                  <a:gd name="T10" fmla="*/ 2147483647 w 455"/>
                  <a:gd name="T11" fmla="*/ 2147483647 h 232"/>
                  <a:gd name="T12" fmla="*/ 2147483647 w 455"/>
                  <a:gd name="T13" fmla="*/ 2147483647 h 232"/>
                  <a:gd name="T14" fmla="*/ 2147483647 w 455"/>
                  <a:gd name="T15" fmla="*/ 2147483647 h 232"/>
                  <a:gd name="T16" fmla="*/ 2147483647 w 455"/>
                  <a:gd name="T17" fmla="*/ 2147483647 h 232"/>
                  <a:gd name="T18" fmla="*/ 2147483647 w 455"/>
                  <a:gd name="T19" fmla="*/ 2147483647 h 232"/>
                  <a:gd name="T20" fmla="*/ 2147483647 w 455"/>
                  <a:gd name="T21" fmla="*/ 2147483647 h 232"/>
                  <a:gd name="T22" fmla="*/ 2147483647 w 455"/>
                  <a:gd name="T23" fmla="*/ 2147483647 h 232"/>
                  <a:gd name="T24" fmla="*/ 2147483647 w 455"/>
                  <a:gd name="T25" fmla="*/ 2147483647 h 232"/>
                  <a:gd name="T26" fmla="*/ 2147483647 w 455"/>
                  <a:gd name="T27" fmla="*/ 2147483647 h 232"/>
                  <a:gd name="T28" fmla="*/ 2147483647 w 455"/>
                  <a:gd name="T29" fmla="*/ 2147483647 h 232"/>
                  <a:gd name="T30" fmla="*/ 2147483647 w 455"/>
                  <a:gd name="T31" fmla="*/ 2147483647 h 232"/>
                  <a:gd name="T32" fmla="*/ 2147483647 w 455"/>
                  <a:gd name="T33" fmla="*/ 2147483647 h 232"/>
                  <a:gd name="T34" fmla="*/ 2147483647 w 455"/>
                  <a:gd name="T35" fmla="*/ 2147483647 h 232"/>
                  <a:gd name="T36" fmla="*/ 2147483647 w 455"/>
                  <a:gd name="T37" fmla="*/ 2147483647 h 232"/>
                  <a:gd name="T38" fmla="*/ 2147483647 w 455"/>
                  <a:gd name="T39" fmla="*/ 2147483647 h 232"/>
                  <a:gd name="T40" fmla="*/ 2147483647 w 455"/>
                  <a:gd name="T41" fmla="*/ 2147483647 h 232"/>
                  <a:gd name="T42" fmla="*/ 2147483647 w 455"/>
                  <a:gd name="T43" fmla="*/ 2147483647 h 232"/>
                  <a:gd name="T44" fmla="*/ 2147483647 w 455"/>
                  <a:gd name="T45" fmla="*/ 2147483647 h 232"/>
                  <a:gd name="T46" fmla="*/ 2147483647 w 455"/>
                  <a:gd name="T47" fmla="*/ 0 h 232"/>
                  <a:gd name="T48" fmla="*/ 2147483647 w 455"/>
                  <a:gd name="T49" fmla="*/ 2147483647 h 232"/>
                  <a:gd name="T50" fmla="*/ 2147483647 w 455"/>
                  <a:gd name="T51" fmla="*/ 2147483647 h 232"/>
                  <a:gd name="T52" fmla="*/ 2147483647 w 455"/>
                  <a:gd name="T53" fmla="*/ 2147483647 h 232"/>
                  <a:gd name="T54" fmla="*/ 0 w 455"/>
                  <a:gd name="T55" fmla="*/ 2147483647 h 232"/>
                  <a:gd name="T56" fmla="*/ 2147483647 w 455"/>
                  <a:gd name="T57" fmla="*/ 2147483647 h 23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55"/>
                  <a:gd name="T88" fmla="*/ 0 h 232"/>
                  <a:gd name="T89" fmla="*/ 455 w 455"/>
                  <a:gd name="T90" fmla="*/ 232 h 23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55" h="232">
                    <a:moveTo>
                      <a:pt x="163" y="151"/>
                    </a:moveTo>
                    <a:lnTo>
                      <a:pt x="170" y="165"/>
                    </a:lnTo>
                    <a:lnTo>
                      <a:pt x="185" y="170"/>
                    </a:lnTo>
                    <a:lnTo>
                      <a:pt x="207" y="231"/>
                    </a:lnTo>
                    <a:lnTo>
                      <a:pt x="248" y="147"/>
                    </a:lnTo>
                    <a:lnTo>
                      <a:pt x="269" y="150"/>
                    </a:lnTo>
                    <a:lnTo>
                      <a:pt x="294" y="138"/>
                    </a:lnTo>
                    <a:lnTo>
                      <a:pt x="338" y="138"/>
                    </a:lnTo>
                    <a:lnTo>
                      <a:pt x="353" y="117"/>
                    </a:lnTo>
                    <a:lnTo>
                      <a:pt x="437" y="120"/>
                    </a:lnTo>
                    <a:lnTo>
                      <a:pt x="454" y="107"/>
                    </a:lnTo>
                    <a:lnTo>
                      <a:pt x="427" y="75"/>
                    </a:lnTo>
                    <a:lnTo>
                      <a:pt x="374" y="76"/>
                    </a:lnTo>
                    <a:lnTo>
                      <a:pt x="333" y="71"/>
                    </a:lnTo>
                    <a:lnTo>
                      <a:pt x="280" y="71"/>
                    </a:lnTo>
                    <a:lnTo>
                      <a:pt x="263" y="97"/>
                    </a:lnTo>
                    <a:lnTo>
                      <a:pt x="236" y="82"/>
                    </a:lnTo>
                    <a:lnTo>
                      <a:pt x="208" y="84"/>
                    </a:lnTo>
                    <a:lnTo>
                      <a:pt x="198" y="57"/>
                    </a:lnTo>
                    <a:lnTo>
                      <a:pt x="139" y="52"/>
                    </a:lnTo>
                    <a:lnTo>
                      <a:pt x="132" y="42"/>
                    </a:lnTo>
                    <a:lnTo>
                      <a:pt x="158" y="13"/>
                    </a:lnTo>
                    <a:lnTo>
                      <a:pt x="180" y="10"/>
                    </a:lnTo>
                    <a:lnTo>
                      <a:pt x="158" y="0"/>
                    </a:lnTo>
                    <a:lnTo>
                      <a:pt x="126" y="8"/>
                    </a:lnTo>
                    <a:lnTo>
                      <a:pt x="70" y="66"/>
                    </a:lnTo>
                    <a:lnTo>
                      <a:pt x="42" y="70"/>
                    </a:lnTo>
                    <a:lnTo>
                      <a:pt x="0" y="99"/>
                    </a:lnTo>
                    <a:lnTo>
                      <a:pt x="163" y="151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" name="Freeform 39">
                <a:extLst>
                  <a:ext uri="{FF2B5EF4-FFF2-40B4-BE49-F238E27FC236}">
                    <a16:creationId xmlns="" xmlns:a16="http://schemas.microsoft.com/office/drawing/2014/main" id="{3993CB49-32F1-4BFD-9683-282B340595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63251" y="1984765"/>
                <a:ext cx="635368" cy="788832"/>
              </a:xfrm>
              <a:custGeom>
                <a:avLst/>
                <a:gdLst>
                  <a:gd name="T0" fmla="*/ 2147483647 w 309"/>
                  <a:gd name="T1" fmla="*/ 2147483647 h 417"/>
                  <a:gd name="T2" fmla="*/ 2147483647 w 309"/>
                  <a:gd name="T3" fmla="*/ 2147483647 h 417"/>
                  <a:gd name="T4" fmla="*/ 2147483647 w 309"/>
                  <a:gd name="T5" fmla="*/ 2147483647 h 417"/>
                  <a:gd name="T6" fmla="*/ 2147483647 w 309"/>
                  <a:gd name="T7" fmla="*/ 2147483647 h 417"/>
                  <a:gd name="T8" fmla="*/ 2147483647 w 309"/>
                  <a:gd name="T9" fmla="*/ 2147483647 h 417"/>
                  <a:gd name="T10" fmla="*/ 2147483647 w 309"/>
                  <a:gd name="T11" fmla="*/ 2147483647 h 417"/>
                  <a:gd name="T12" fmla="*/ 2147483647 w 309"/>
                  <a:gd name="T13" fmla="*/ 2147483647 h 417"/>
                  <a:gd name="T14" fmla="*/ 2147483647 w 309"/>
                  <a:gd name="T15" fmla="*/ 2147483647 h 417"/>
                  <a:gd name="T16" fmla="*/ 2147483647 w 309"/>
                  <a:gd name="T17" fmla="*/ 2147483647 h 417"/>
                  <a:gd name="T18" fmla="*/ 2147483647 w 309"/>
                  <a:gd name="T19" fmla="*/ 2147483647 h 417"/>
                  <a:gd name="T20" fmla="*/ 2147483647 w 309"/>
                  <a:gd name="T21" fmla="*/ 0 h 417"/>
                  <a:gd name="T22" fmla="*/ 2147483647 w 309"/>
                  <a:gd name="T23" fmla="*/ 2147483647 h 417"/>
                  <a:gd name="T24" fmla="*/ 2147483647 w 309"/>
                  <a:gd name="T25" fmla="*/ 2147483647 h 417"/>
                  <a:gd name="T26" fmla="*/ 2147483647 w 309"/>
                  <a:gd name="T27" fmla="*/ 2147483647 h 417"/>
                  <a:gd name="T28" fmla="*/ 2147483647 w 309"/>
                  <a:gd name="T29" fmla="*/ 2147483647 h 417"/>
                  <a:gd name="T30" fmla="*/ 2147483647 w 309"/>
                  <a:gd name="T31" fmla="*/ 2147483647 h 417"/>
                  <a:gd name="T32" fmla="*/ 2147483647 w 309"/>
                  <a:gd name="T33" fmla="*/ 2147483647 h 417"/>
                  <a:gd name="T34" fmla="*/ 2147483647 w 309"/>
                  <a:gd name="T35" fmla="*/ 2147483647 h 417"/>
                  <a:gd name="T36" fmla="*/ 2147483647 w 309"/>
                  <a:gd name="T37" fmla="*/ 2147483647 h 417"/>
                  <a:gd name="T38" fmla="*/ 2147483647 w 309"/>
                  <a:gd name="T39" fmla="*/ 2147483647 h 417"/>
                  <a:gd name="T40" fmla="*/ 2147483647 w 309"/>
                  <a:gd name="T41" fmla="*/ 2147483647 h 417"/>
                  <a:gd name="T42" fmla="*/ 2147483647 w 309"/>
                  <a:gd name="T43" fmla="*/ 2147483647 h 417"/>
                  <a:gd name="T44" fmla="*/ 2147483647 w 309"/>
                  <a:gd name="T45" fmla="*/ 2147483647 h 417"/>
                  <a:gd name="T46" fmla="*/ 2147483647 w 309"/>
                  <a:gd name="T47" fmla="*/ 2147483647 h 417"/>
                  <a:gd name="T48" fmla="*/ 2147483647 w 309"/>
                  <a:gd name="T49" fmla="*/ 2147483647 h 417"/>
                  <a:gd name="T50" fmla="*/ 2147483647 w 309"/>
                  <a:gd name="T51" fmla="*/ 2147483647 h 417"/>
                  <a:gd name="T52" fmla="*/ 2147483647 w 309"/>
                  <a:gd name="T53" fmla="*/ 2147483647 h 417"/>
                  <a:gd name="T54" fmla="*/ 2147483647 w 309"/>
                  <a:gd name="T55" fmla="*/ 2147483647 h 417"/>
                  <a:gd name="T56" fmla="*/ 2147483647 w 309"/>
                  <a:gd name="T57" fmla="*/ 2147483647 h 417"/>
                  <a:gd name="T58" fmla="*/ 0 w 309"/>
                  <a:gd name="T59" fmla="*/ 2147483647 h 417"/>
                  <a:gd name="T60" fmla="*/ 2147483647 w 309"/>
                  <a:gd name="T61" fmla="*/ 2147483647 h 41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309"/>
                  <a:gd name="T94" fmla="*/ 0 h 417"/>
                  <a:gd name="T95" fmla="*/ 309 w 309"/>
                  <a:gd name="T96" fmla="*/ 417 h 417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309" h="417">
                    <a:moveTo>
                      <a:pt x="35" y="346"/>
                    </a:moveTo>
                    <a:lnTo>
                      <a:pt x="29" y="277"/>
                    </a:lnTo>
                    <a:lnTo>
                      <a:pt x="4" y="224"/>
                    </a:lnTo>
                    <a:lnTo>
                      <a:pt x="16" y="119"/>
                    </a:lnTo>
                    <a:lnTo>
                      <a:pt x="59" y="63"/>
                    </a:lnTo>
                    <a:lnTo>
                      <a:pt x="57" y="105"/>
                    </a:lnTo>
                    <a:lnTo>
                      <a:pt x="71" y="96"/>
                    </a:lnTo>
                    <a:lnTo>
                      <a:pt x="70" y="62"/>
                    </a:lnTo>
                    <a:lnTo>
                      <a:pt x="87" y="43"/>
                    </a:lnTo>
                    <a:lnTo>
                      <a:pt x="93" y="5"/>
                    </a:lnTo>
                    <a:lnTo>
                      <a:pt x="108" y="0"/>
                    </a:lnTo>
                    <a:lnTo>
                      <a:pt x="201" y="33"/>
                    </a:lnTo>
                    <a:lnTo>
                      <a:pt x="209" y="60"/>
                    </a:lnTo>
                    <a:lnTo>
                      <a:pt x="222" y="85"/>
                    </a:lnTo>
                    <a:lnTo>
                      <a:pt x="225" y="131"/>
                    </a:lnTo>
                    <a:lnTo>
                      <a:pt x="192" y="169"/>
                    </a:lnTo>
                    <a:lnTo>
                      <a:pt x="192" y="199"/>
                    </a:lnTo>
                    <a:lnTo>
                      <a:pt x="209" y="210"/>
                    </a:lnTo>
                    <a:lnTo>
                      <a:pt x="235" y="169"/>
                    </a:lnTo>
                    <a:lnTo>
                      <a:pt x="259" y="154"/>
                    </a:lnTo>
                    <a:lnTo>
                      <a:pt x="276" y="163"/>
                    </a:lnTo>
                    <a:lnTo>
                      <a:pt x="308" y="255"/>
                    </a:lnTo>
                    <a:lnTo>
                      <a:pt x="285" y="294"/>
                    </a:lnTo>
                    <a:lnTo>
                      <a:pt x="281" y="322"/>
                    </a:lnTo>
                    <a:lnTo>
                      <a:pt x="268" y="331"/>
                    </a:lnTo>
                    <a:lnTo>
                      <a:pt x="267" y="358"/>
                    </a:lnTo>
                    <a:lnTo>
                      <a:pt x="251" y="390"/>
                    </a:lnTo>
                    <a:lnTo>
                      <a:pt x="150" y="405"/>
                    </a:lnTo>
                    <a:lnTo>
                      <a:pt x="147" y="399"/>
                    </a:lnTo>
                    <a:lnTo>
                      <a:pt x="0" y="416"/>
                    </a:lnTo>
                    <a:lnTo>
                      <a:pt x="35" y="346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5" name="Freeform 40">
                <a:extLst>
                  <a:ext uri="{FF2B5EF4-FFF2-40B4-BE49-F238E27FC236}">
                    <a16:creationId xmlns="" xmlns:a16="http://schemas.microsoft.com/office/drawing/2014/main" id="{F691DB0C-6F74-4AC4-9AEF-8FB5D1E5D9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07117" y="1835324"/>
                <a:ext cx="871830" cy="836123"/>
              </a:xfrm>
              <a:custGeom>
                <a:avLst/>
                <a:gdLst>
                  <a:gd name="T0" fmla="*/ 2147483647 w 424"/>
                  <a:gd name="T1" fmla="*/ 2147483647 h 442"/>
                  <a:gd name="T2" fmla="*/ 2147483647 w 424"/>
                  <a:gd name="T3" fmla="*/ 2147483647 h 442"/>
                  <a:gd name="T4" fmla="*/ 2147483647 w 424"/>
                  <a:gd name="T5" fmla="*/ 2147483647 h 442"/>
                  <a:gd name="T6" fmla="*/ 2147483647 w 424"/>
                  <a:gd name="T7" fmla="*/ 2147483647 h 442"/>
                  <a:gd name="T8" fmla="*/ 2147483647 w 424"/>
                  <a:gd name="T9" fmla="*/ 2147483647 h 442"/>
                  <a:gd name="T10" fmla="*/ 2147483647 w 424"/>
                  <a:gd name="T11" fmla="*/ 2147483647 h 442"/>
                  <a:gd name="T12" fmla="*/ 2147483647 w 424"/>
                  <a:gd name="T13" fmla="*/ 2147483647 h 442"/>
                  <a:gd name="T14" fmla="*/ 2147483647 w 424"/>
                  <a:gd name="T15" fmla="*/ 2147483647 h 442"/>
                  <a:gd name="T16" fmla="*/ 2147483647 w 424"/>
                  <a:gd name="T17" fmla="*/ 2147483647 h 442"/>
                  <a:gd name="T18" fmla="*/ 2147483647 w 424"/>
                  <a:gd name="T19" fmla="*/ 2147483647 h 442"/>
                  <a:gd name="T20" fmla="*/ 2147483647 w 424"/>
                  <a:gd name="T21" fmla="*/ 2147483647 h 442"/>
                  <a:gd name="T22" fmla="*/ 2147483647 w 424"/>
                  <a:gd name="T23" fmla="*/ 2147483647 h 442"/>
                  <a:gd name="T24" fmla="*/ 2147483647 w 424"/>
                  <a:gd name="T25" fmla="*/ 2147483647 h 442"/>
                  <a:gd name="T26" fmla="*/ 2147483647 w 424"/>
                  <a:gd name="T27" fmla="*/ 2147483647 h 442"/>
                  <a:gd name="T28" fmla="*/ 2147483647 w 424"/>
                  <a:gd name="T29" fmla="*/ 2147483647 h 442"/>
                  <a:gd name="T30" fmla="*/ 2147483647 w 424"/>
                  <a:gd name="T31" fmla="*/ 2147483647 h 442"/>
                  <a:gd name="T32" fmla="*/ 2147483647 w 424"/>
                  <a:gd name="T33" fmla="*/ 2147483647 h 442"/>
                  <a:gd name="T34" fmla="*/ 2147483647 w 424"/>
                  <a:gd name="T35" fmla="*/ 2147483647 h 442"/>
                  <a:gd name="T36" fmla="*/ 2147483647 w 424"/>
                  <a:gd name="T37" fmla="*/ 2147483647 h 442"/>
                  <a:gd name="T38" fmla="*/ 2147483647 w 424"/>
                  <a:gd name="T39" fmla="*/ 2147483647 h 442"/>
                  <a:gd name="T40" fmla="*/ 2147483647 w 424"/>
                  <a:gd name="T41" fmla="*/ 2147483647 h 442"/>
                  <a:gd name="T42" fmla="*/ 2147483647 w 424"/>
                  <a:gd name="T43" fmla="*/ 2147483647 h 442"/>
                  <a:gd name="T44" fmla="*/ 2147483647 w 424"/>
                  <a:gd name="T45" fmla="*/ 2147483647 h 442"/>
                  <a:gd name="T46" fmla="*/ 2147483647 w 424"/>
                  <a:gd name="T47" fmla="*/ 2147483647 h 442"/>
                  <a:gd name="T48" fmla="*/ 2147483647 w 424"/>
                  <a:gd name="T49" fmla="*/ 2147483647 h 442"/>
                  <a:gd name="T50" fmla="*/ 2147483647 w 424"/>
                  <a:gd name="T51" fmla="*/ 2147483647 h 442"/>
                  <a:gd name="T52" fmla="*/ 2147483647 w 424"/>
                  <a:gd name="T53" fmla="*/ 2147483647 h 442"/>
                  <a:gd name="T54" fmla="*/ 2147483647 w 424"/>
                  <a:gd name="T55" fmla="*/ 2147483647 h 442"/>
                  <a:gd name="T56" fmla="*/ 2147483647 w 424"/>
                  <a:gd name="T57" fmla="*/ 2147483647 h 442"/>
                  <a:gd name="T58" fmla="*/ 2147483647 w 424"/>
                  <a:gd name="T59" fmla="*/ 0 h 442"/>
                  <a:gd name="T60" fmla="*/ 2147483647 w 424"/>
                  <a:gd name="T61" fmla="*/ 2147483647 h 442"/>
                  <a:gd name="T62" fmla="*/ 2147483647 w 424"/>
                  <a:gd name="T63" fmla="*/ 2147483647 h 442"/>
                  <a:gd name="T64" fmla="*/ 2147483647 w 424"/>
                  <a:gd name="T65" fmla="*/ 2147483647 h 442"/>
                  <a:gd name="T66" fmla="*/ 2147483647 w 424"/>
                  <a:gd name="T67" fmla="*/ 2147483647 h 442"/>
                  <a:gd name="T68" fmla="*/ 2147483647 w 424"/>
                  <a:gd name="T69" fmla="*/ 2147483647 h 442"/>
                  <a:gd name="T70" fmla="*/ 0 w 424"/>
                  <a:gd name="T71" fmla="*/ 2147483647 h 442"/>
                  <a:gd name="T72" fmla="*/ 2147483647 w 424"/>
                  <a:gd name="T73" fmla="*/ 2147483647 h 44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24"/>
                  <a:gd name="T112" fmla="*/ 0 h 442"/>
                  <a:gd name="T113" fmla="*/ 424 w 424"/>
                  <a:gd name="T114" fmla="*/ 442 h 44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24" h="442">
                    <a:moveTo>
                      <a:pt x="12" y="167"/>
                    </a:moveTo>
                    <a:lnTo>
                      <a:pt x="9" y="220"/>
                    </a:lnTo>
                    <a:lnTo>
                      <a:pt x="61" y="253"/>
                    </a:lnTo>
                    <a:lnTo>
                      <a:pt x="81" y="275"/>
                    </a:lnTo>
                    <a:lnTo>
                      <a:pt x="122" y="307"/>
                    </a:lnTo>
                    <a:lnTo>
                      <a:pt x="128" y="343"/>
                    </a:lnTo>
                    <a:lnTo>
                      <a:pt x="136" y="393"/>
                    </a:lnTo>
                    <a:lnTo>
                      <a:pt x="176" y="441"/>
                    </a:lnTo>
                    <a:lnTo>
                      <a:pt x="385" y="426"/>
                    </a:lnTo>
                    <a:lnTo>
                      <a:pt x="373" y="359"/>
                    </a:lnTo>
                    <a:lnTo>
                      <a:pt x="393" y="256"/>
                    </a:lnTo>
                    <a:lnTo>
                      <a:pt x="391" y="228"/>
                    </a:lnTo>
                    <a:lnTo>
                      <a:pt x="423" y="147"/>
                    </a:lnTo>
                    <a:lnTo>
                      <a:pt x="414" y="144"/>
                    </a:lnTo>
                    <a:lnTo>
                      <a:pt x="395" y="190"/>
                    </a:lnTo>
                    <a:lnTo>
                      <a:pt x="378" y="193"/>
                    </a:lnTo>
                    <a:lnTo>
                      <a:pt x="371" y="213"/>
                    </a:lnTo>
                    <a:lnTo>
                      <a:pt x="353" y="226"/>
                    </a:lnTo>
                    <a:lnTo>
                      <a:pt x="366" y="183"/>
                    </a:lnTo>
                    <a:lnTo>
                      <a:pt x="378" y="167"/>
                    </a:lnTo>
                    <a:lnTo>
                      <a:pt x="356" y="106"/>
                    </a:lnTo>
                    <a:lnTo>
                      <a:pt x="341" y="101"/>
                    </a:lnTo>
                    <a:lnTo>
                      <a:pt x="334" y="87"/>
                    </a:lnTo>
                    <a:lnTo>
                      <a:pt x="170" y="35"/>
                    </a:lnTo>
                    <a:lnTo>
                      <a:pt x="151" y="26"/>
                    </a:lnTo>
                    <a:lnTo>
                      <a:pt x="139" y="35"/>
                    </a:lnTo>
                    <a:lnTo>
                      <a:pt x="135" y="33"/>
                    </a:lnTo>
                    <a:lnTo>
                      <a:pt x="141" y="14"/>
                    </a:lnTo>
                    <a:lnTo>
                      <a:pt x="145" y="2"/>
                    </a:lnTo>
                    <a:lnTo>
                      <a:pt x="140" y="0"/>
                    </a:lnTo>
                    <a:lnTo>
                      <a:pt x="72" y="28"/>
                    </a:lnTo>
                    <a:lnTo>
                      <a:pt x="65" y="28"/>
                    </a:lnTo>
                    <a:lnTo>
                      <a:pt x="52" y="23"/>
                    </a:lnTo>
                    <a:lnTo>
                      <a:pt x="40" y="31"/>
                    </a:lnTo>
                    <a:lnTo>
                      <a:pt x="42" y="81"/>
                    </a:lnTo>
                    <a:lnTo>
                      <a:pt x="0" y="133"/>
                    </a:lnTo>
                    <a:lnTo>
                      <a:pt x="12" y="167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6" name="Freeform 41">
                <a:extLst>
                  <a:ext uri="{FF2B5EF4-FFF2-40B4-BE49-F238E27FC236}">
                    <a16:creationId xmlns="" xmlns:a16="http://schemas.microsoft.com/office/drawing/2014/main" id="{B1C7291A-6FD6-4363-B37E-56A7AEFA81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60030" y="2643071"/>
                <a:ext cx="645648" cy="1063125"/>
              </a:xfrm>
              <a:custGeom>
                <a:avLst/>
                <a:gdLst>
                  <a:gd name="T0" fmla="*/ 2147483647 w 314"/>
                  <a:gd name="T1" fmla="*/ 2147483647 h 562"/>
                  <a:gd name="T2" fmla="*/ 2147483647 w 314"/>
                  <a:gd name="T3" fmla="*/ 2147483647 h 562"/>
                  <a:gd name="T4" fmla="*/ 2147483647 w 314"/>
                  <a:gd name="T5" fmla="*/ 2147483647 h 562"/>
                  <a:gd name="T6" fmla="*/ 2147483647 w 314"/>
                  <a:gd name="T7" fmla="*/ 2147483647 h 562"/>
                  <a:gd name="T8" fmla="*/ 2147483647 w 314"/>
                  <a:gd name="T9" fmla="*/ 2147483647 h 562"/>
                  <a:gd name="T10" fmla="*/ 2147483647 w 314"/>
                  <a:gd name="T11" fmla="*/ 2147483647 h 562"/>
                  <a:gd name="T12" fmla="*/ 2147483647 w 314"/>
                  <a:gd name="T13" fmla="*/ 0 h 562"/>
                  <a:gd name="T14" fmla="*/ 2147483647 w 314"/>
                  <a:gd name="T15" fmla="*/ 2147483647 h 562"/>
                  <a:gd name="T16" fmla="*/ 2147483647 w 314"/>
                  <a:gd name="T17" fmla="*/ 2147483647 h 562"/>
                  <a:gd name="T18" fmla="*/ 2147483647 w 314"/>
                  <a:gd name="T19" fmla="*/ 2147483647 h 562"/>
                  <a:gd name="T20" fmla="*/ 2147483647 w 314"/>
                  <a:gd name="T21" fmla="*/ 2147483647 h 562"/>
                  <a:gd name="T22" fmla="*/ 2147483647 w 314"/>
                  <a:gd name="T23" fmla="*/ 2147483647 h 562"/>
                  <a:gd name="T24" fmla="*/ 2147483647 w 314"/>
                  <a:gd name="T25" fmla="*/ 2147483647 h 562"/>
                  <a:gd name="T26" fmla="*/ 2147483647 w 314"/>
                  <a:gd name="T27" fmla="*/ 2147483647 h 562"/>
                  <a:gd name="T28" fmla="*/ 2147483647 w 314"/>
                  <a:gd name="T29" fmla="*/ 2147483647 h 562"/>
                  <a:gd name="T30" fmla="*/ 2147483647 w 314"/>
                  <a:gd name="T31" fmla="*/ 2147483647 h 562"/>
                  <a:gd name="T32" fmla="*/ 2147483647 w 314"/>
                  <a:gd name="T33" fmla="*/ 2147483647 h 562"/>
                  <a:gd name="T34" fmla="*/ 2147483647 w 314"/>
                  <a:gd name="T35" fmla="*/ 2147483647 h 562"/>
                  <a:gd name="T36" fmla="*/ 2147483647 w 314"/>
                  <a:gd name="T37" fmla="*/ 2147483647 h 562"/>
                  <a:gd name="T38" fmla="*/ 2147483647 w 314"/>
                  <a:gd name="T39" fmla="*/ 2147483647 h 562"/>
                  <a:gd name="T40" fmla="*/ 2147483647 w 314"/>
                  <a:gd name="T41" fmla="*/ 2147483647 h 562"/>
                  <a:gd name="T42" fmla="*/ 2147483647 w 314"/>
                  <a:gd name="T43" fmla="*/ 2147483647 h 562"/>
                  <a:gd name="T44" fmla="*/ 2147483647 w 314"/>
                  <a:gd name="T45" fmla="*/ 2147483647 h 562"/>
                  <a:gd name="T46" fmla="*/ 2147483647 w 314"/>
                  <a:gd name="T47" fmla="*/ 2147483647 h 562"/>
                  <a:gd name="T48" fmla="*/ 2147483647 w 314"/>
                  <a:gd name="T49" fmla="*/ 2147483647 h 562"/>
                  <a:gd name="T50" fmla="*/ 2147483647 w 314"/>
                  <a:gd name="T51" fmla="*/ 2147483647 h 562"/>
                  <a:gd name="T52" fmla="*/ 2147483647 w 314"/>
                  <a:gd name="T53" fmla="*/ 2147483647 h 562"/>
                  <a:gd name="T54" fmla="*/ 2147483647 w 314"/>
                  <a:gd name="T55" fmla="*/ 2147483647 h 562"/>
                  <a:gd name="T56" fmla="*/ 2147483647 w 314"/>
                  <a:gd name="T57" fmla="*/ 2147483647 h 562"/>
                  <a:gd name="T58" fmla="*/ 2147483647 w 314"/>
                  <a:gd name="T59" fmla="*/ 2147483647 h 562"/>
                  <a:gd name="T60" fmla="*/ 2147483647 w 314"/>
                  <a:gd name="T61" fmla="*/ 2147483647 h 562"/>
                  <a:gd name="T62" fmla="*/ 2147483647 w 314"/>
                  <a:gd name="T63" fmla="*/ 2147483647 h 562"/>
                  <a:gd name="T64" fmla="*/ 0 w 314"/>
                  <a:gd name="T65" fmla="*/ 2147483647 h 562"/>
                  <a:gd name="T66" fmla="*/ 2147483647 w 314"/>
                  <a:gd name="T67" fmla="*/ 2147483647 h 56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14"/>
                  <a:gd name="T103" fmla="*/ 0 h 562"/>
                  <a:gd name="T104" fmla="*/ 314 w 314"/>
                  <a:gd name="T105" fmla="*/ 562 h 56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14" h="562">
                    <a:moveTo>
                      <a:pt x="5" y="230"/>
                    </a:moveTo>
                    <a:lnTo>
                      <a:pt x="38" y="159"/>
                    </a:lnTo>
                    <a:lnTo>
                      <a:pt x="27" y="131"/>
                    </a:lnTo>
                    <a:lnTo>
                      <a:pt x="81" y="89"/>
                    </a:lnTo>
                    <a:lnTo>
                      <a:pt x="92" y="58"/>
                    </a:lnTo>
                    <a:lnTo>
                      <a:pt x="53" y="14"/>
                    </a:lnTo>
                    <a:lnTo>
                      <a:pt x="262" y="0"/>
                    </a:lnTo>
                    <a:lnTo>
                      <a:pt x="267" y="33"/>
                    </a:lnTo>
                    <a:lnTo>
                      <a:pt x="289" y="75"/>
                    </a:lnTo>
                    <a:lnTo>
                      <a:pt x="307" y="289"/>
                    </a:lnTo>
                    <a:lnTo>
                      <a:pt x="303" y="333"/>
                    </a:lnTo>
                    <a:lnTo>
                      <a:pt x="313" y="359"/>
                    </a:lnTo>
                    <a:lnTo>
                      <a:pt x="300" y="407"/>
                    </a:lnTo>
                    <a:lnTo>
                      <a:pt x="284" y="429"/>
                    </a:lnTo>
                    <a:lnTo>
                      <a:pt x="276" y="463"/>
                    </a:lnTo>
                    <a:lnTo>
                      <a:pt x="285" y="474"/>
                    </a:lnTo>
                    <a:lnTo>
                      <a:pt x="277" y="494"/>
                    </a:lnTo>
                    <a:lnTo>
                      <a:pt x="281" y="502"/>
                    </a:lnTo>
                    <a:lnTo>
                      <a:pt x="256" y="512"/>
                    </a:lnTo>
                    <a:lnTo>
                      <a:pt x="251" y="547"/>
                    </a:lnTo>
                    <a:lnTo>
                      <a:pt x="215" y="536"/>
                    </a:lnTo>
                    <a:lnTo>
                      <a:pt x="197" y="561"/>
                    </a:lnTo>
                    <a:lnTo>
                      <a:pt x="186" y="559"/>
                    </a:lnTo>
                    <a:lnTo>
                      <a:pt x="173" y="536"/>
                    </a:lnTo>
                    <a:lnTo>
                      <a:pt x="154" y="481"/>
                    </a:lnTo>
                    <a:lnTo>
                      <a:pt x="107" y="452"/>
                    </a:lnTo>
                    <a:lnTo>
                      <a:pt x="98" y="424"/>
                    </a:lnTo>
                    <a:lnTo>
                      <a:pt x="112" y="380"/>
                    </a:lnTo>
                    <a:lnTo>
                      <a:pt x="100" y="371"/>
                    </a:lnTo>
                    <a:lnTo>
                      <a:pt x="68" y="372"/>
                    </a:lnTo>
                    <a:lnTo>
                      <a:pt x="63" y="344"/>
                    </a:lnTo>
                    <a:lnTo>
                      <a:pt x="12" y="291"/>
                    </a:lnTo>
                    <a:lnTo>
                      <a:pt x="0" y="247"/>
                    </a:lnTo>
                    <a:lnTo>
                      <a:pt x="5" y="230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7" name="Freeform 42">
                <a:extLst>
                  <a:ext uri="{FF2B5EF4-FFF2-40B4-BE49-F238E27FC236}">
                    <a16:creationId xmlns="" xmlns:a16="http://schemas.microsoft.com/office/drawing/2014/main" id="{A7322AC2-5EBD-4547-89C0-8BBAAB949B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1655" y="2739546"/>
                <a:ext cx="507883" cy="800181"/>
              </a:xfrm>
              <a:custGeom>
                <a:avLst/>
                <a:gdLst>
                  <a:gd name="T0" fmla="*/ 2147483647 w 248"/>
                  <a:gd name="T1" fmla="*/ 2147483647 h 423"/>
                  <a:gd name="T2" fmla="*/ 2147483647 w 248"/>
                  <a:gd name="T3" fmla="*/ 2147483647 h 423"/>
                  <a:gd name="T4" fmla="*/ 2147483647 w 248"/>
                  <a:gd name="T5" fmla="*/ 2147483647 h 423"/>
                  <a:gd name="T6" fmla="*/ 2147483647 w 248"/>
                  <a:gd name="T7" fmla="*/ 2147483647 h 423"/>
                  <a:gd name="T8" fmla="*/ 2147483647 w 248"/>
                  <a:gd name="T9" fmla="*/ 2147483647 h 423"/>
                  <a:gd name="T10" fmla="*/ 2147483647 w 248"/>
                  <a:gd name="T11" fmla="*/ 2147483647 h 423"/>
                  <a:gd name="T12" fmla="*/ 2147483647 w 248"/>
                  <a:gd name="T13" fmla="*/ 2147483647 h 423"/>
                  <a:gd name="T14" fmla="*/ 2147483647 w 248"/>
                  <a:gd name="T15" fmla="*/ 2147483647 h 423"/>
                  <a:gd name="T16" fmla="*/ 2147483647 w 248"/>
                  <a:gd name="T17" fmla="*/ 2147483647 h 423"/>
                  <a:gd name="T18" fmla="*/ 2147483647 w 248"/>
                  <a:gd name="T19" fmla="*/ 2147483647 h 423"/>
                  <a:gd name="T20" fmla="*/ 2147483647 w 248"/>
                  <a:gd name="T21" fmla="*/ 2147483647 h 423"/>
                  <a:gd name="T22" fmla="*/ 2147483647 w 248"/>
                  <a:gd name="T23" fmla="*/ 2147483647 h 423"/>
                  <a:gd name="T24" fmla="*/ 2147483647 w 248"/>
                  <a:gd name="T25" fmla="*/ 0 h 423"/>
                  <a:gd name="T26" fmla="*/ 2147483647 w 248"/>
                  <a:gd name="T27" fmla="*/ 2147483647 h 423"/>
                  <a:gd name="T28" fmla="*/ 2147483647 w 248"/>
                  <a:gd name="T29" fmla="*/ 2147483647 h 423"/>
                  <a:gd name="T30" fmla="*/ 2147483647 w 248"/>
                  <a:gd name="T31" fmla="*/ 2147483647 h 423"/>
                  <a:gd name="T32" fmla="*/ 2147483647 w 248"/>
                  <a:gd name="T33" fmla="*/ 2147483647 h 423"/>
                  <a:gd name="T34" fmla="*/ 2147483647 w 248"/>
                  <a:gd name="T35" fmla="*/ 2147483647 h 423"/>
                  <a:gd name="T36" fmla="*/ 2147483647 w 248"/>
                  <a:gd name="T37" fmla="*/ 2147483647 h 423"/>
                  <a:gd name="T38" fmla="*/ 2147483647 w 248"/>
                  <a:gd name="T39" fmla="*/ 2147483647 h 423"/>
                  <a:gd name="T40" fmla="*/ 2147483647 w 248"/>
                  <a:gd name="T41" fmla="*/ 2147483647 h 423"/>
                  <a:gd name="T42" fmla="*/ 0 w 248"/>
                  <a:gd name="T43" fmla="*/ 2147483647 h 423"/>
                  <a:gd name="T44" fmla="*/ 2147483647 w 248"/>
                  <a:gd name="T45" fmla="*/ 2147483647 h 42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48"/>
                  <a:gd name="T70" fmla="*/ 0 h 423"/>
                  <a:gd name="T71" fmla="*/ 248 w 248"/>
                  <a:gd name="T72" fmla="*/ 423 h 42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48" h="423">
                    <a:moveTo>
                      <a:pt x="8" y="422"/>
                    </a:moveTo>
                    <a:lnTo>
                      <a:pt x="14" y="410"/>
                    </a:lnTo>
                    <a:lnTo>
                      <a:pt x="63" y="407"/>
                    </a:lnTo>
                    <a:lnTo>
                      <a:pt x="101" y="394"/>
                    </a:lnTo>
                    <a:lnTo>
                      <a:pt x="138" y="369"/>
                    </a:lnTo>
                    <a:lnTo>
                      <a:pt x="170" y="369"/>
                    </a:lnTo>
                    <a:lnTo>
                      <a:pt x="207" y="308"/>
                    </a:lnTo>
                    <a:lnTo>
                      <a:pt x="218" y="311"/>
                    </a:lnTo>
                    <a:lnTo>
                      <a:pt x="247" y="291"/>
                    </a:lnTo>
                    <a:lnTo>
                      <a:pt x="239" y="275"/>
                    </a:lnTo>
                    <a:lnTo>
                      <a:pt x="242" y="266"/>
                    </a:lnTo>
                    <a:lnTo>
                      <a:pt x="215" y="5"/>
                    </a:lnTo>
                    <a:lnTo>
                      <a:pt x="212" y="0"/>
                    </a:lnTo>
                    <a:lnTo>
                      <a:pt x="65" y="16"/>
                    </a:lnTo>
                    <a:lnTo>
                      <a:pt x="37" y="31"/>
                    </a:lnTo>
                    <a:lnTo>
                      <a:pt x="13" y="24"/>
                    </a:lnTo>
                    <a:lnTo>
                      <a:pt x="30" y="237"/>
                    </a:lnTo>
                    <a:lnTo>
                      <a:pt x="26" y="281"/>
                    </a:lnTo>
                    <a:lnTo>
                      <a:pt x="36" y="308"/>
                    </a:lnTo>
                    <a:lnTo>
                      <a:pt x="24" y="356"/>
                    </a:lnTo>
                    <a:lnTo>
                      <a:pt x="8" y="378"/>
                    </a:lnTo>
                    <a:lnTo>
                      <a:pt x="0" y="412"/>
                    </a:lnTo>
                    <a:lnTo>
                      <a:pt x="8" y="422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Freeform 43">
                <a:extLst>
                  <a:ext uri="{FF2B5EF4-FFF2-40B4-BE49-F238E27FC236}">
                    <a16:creationId xmlns="" xmlns:a16="http://schemas.microsoft.com/office/drawing/2014/main" id="{FB73078F-F73A-4C6D-BC68-B66D933765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8372" y="3238950"/>
                <a:ext cx="1190543" cy="559938"/>
              </a:xfrm>
              <a:custGeom>
                <a:avLst/>
                <a:gdLst>
                  <a:gd name="T0" fmla="*/ 2147483647 w 580"/>
                  <a:gd name="T1" fmla="*/ 2147483647 h 295"/>
                  <a:gd name="T2" fmla="*/ 2147483647 w 580"/>
                  <a:gd name="T3" fmla="*/ 2147483647 h 295"/>
                  <a:gd name="T4" fmla="*/ 2147483647 w 580"/>
                  <a:gd name="T5" fmla="*/ 2147483647 h 295"/>
                  <a:gd name="T6" fmla="*/ 2147483647 w 580"/>
                  <a:gd name="T7" fmla="*/ 2147483647 h 295"/>
                  <a:gd name="T8" fmla="*/ 2147483647 w 580"/>
                  <a:gd name="T9" fmla="*/ 2147483647 h 295"/>
                  <a:gd name="T10" fmla="*/ 2147483647 w 580"/>
                  <a:gd name="T11" fmla="*/ 2147483647 h 295"/>
                  <a:gd name="T12" fmla="*/ 2147483647 w 580"/>
                  <a:gd name="T13" fmla="*/ 2147483647 h 295"/>
                  <a:gd name="T14" fmla="*/ 2147483647 w 580"/>
                  <a:gd name="T15" fmla="*/ 2147483647 h 295"/>
                  <a:gd name="T16" fmla="*/ 2147483647 w 580"/>
                  <a:gd name="T17" fmla="*/ 2147483647 h 295"/>
                  <a:gd name="T18" fmla="*/ 2147483647 w 580"/>
                  <a:gd name="T19" fmla="*/ 2147483647 h 295"/>
                  <a:gd name="T20" fmla="*/ 2147483647 w 580"/>
                  <a:gd name="T21" fmla="*/ 2147483647 h 295"/>
                  <a:gd name="T22" fmla="*/ 2147483647 w 580"/>
                  <a:gd name="T23" fmla="*/ 2147483647 h 295"/>
                  <a:gd name="T24" fmla="*/ 2147483647 w 580"/>
                  <a:gd name="T25" fmla="*/ 2147483647 h 295"/>
                  <a:gd name="T26" fmla="*/ 2147483647 w 580"/>
                  <a:gd name="T27" fmla="*/ 2147483647 h 295"/>
                  <a:gd name="T28" fmla="*/ 2147483647 w 580"/>
                  <a:gd name="T29" fmla="*/ 2147483647 h 295"/>
                  <a:gd name="T30" fmla="*/ 2147483647 w 580"/>
                  <a:gd name="T31" fmla="*/ 2147483647 h 295"/>
                  <a:gd name="T32" fmla="*/ 2147483647 w 580"/>
                  <a:gd name="T33" fmla="*/ 2147483647 h 295"/>
                  <a:gd name="T34" fmla="*/ 2147483647 w 580"/>
                  <a:gd name="T35" fmla="*/ 2147483647 h 295"/>
                  <a:gd name="T36" fmla="*/ 2147483647 w 580"/>
                  <a:gd name="T37" fmla="*/ 2147483647 h 295"/>
                  <a:gd name="T38" fmla="*/ 2147483647 w 580"/>
                  <a:gd name="T39" fmla="*/ 2147483647 h 295"/>
                  <a:gd name="T40" fmla="*/ 2147483647 w 580"/>
                  <a:gd name="T41" fmla="*/ 0 h 295"/>
                  <a:gd name="T42" fmla="*/ 2147483647 w 580"/>
                  <a:gd name="T43" fmla="*/ 2147483647 h 295"/>
                  <a:gd name="T44" fmla="*/ 2147483647 w 580"/>
                  <a:gd name="T45" fmla="*/ 2147483647 h 295"/>
                  <a:gd name="T46" fmla="*/ 2147483647 w 580"/>
                  <a:gd name="T47" fmla="*/ 2147483647 h 295"/>
                  <a:gd name="T48" fmla="*/ 2147483647 w 580"/>
                  <a:gd name="T49" fmla="*/ 2147483647 h 295"/>
                  <a:gd name="T50" fmla="*/ 2147483647 w 580"/>
                  <a:gd name="T51" fmla="*/ 2147483647 h 295"/>
                  <a:gd name="T52" fmla="*/ 2147483647 w 580"/>
                  <a:gd name="T53" fmla="*/ 2147483647 h 295"/>
                  <a:gd name="T54" fmla="*/ 2147483647 w 580"/>
                  <a:gd name="T55" fmla="*/ 2147483647 h 295"/>
                  <a:gd name="T56" fmla="*/ 2147483647 w 580"/>
                  <a:gd name="T57" fmla="*/ 2147483647 h 295"/>
                  <a:gd name="T58" fmla="*/ 2147483647 w 580"/>
                  <a:gd name="T59" fmla="*/ 2147483647 h 295"/>
                  <a:gd name="T60" fmla="*/ 2147483647 w 580"/>
                  <a:gd name="T61" fmla="*/ 2147483647 h 295"/>
                  <a:gd name="T62" fmla="*/ 2147483647 w 580"/>
                  <a:gd name="T63" fmla="*/ 2147483647 h 295"/>
                  <a:gd name="T64" fmla="*/ 2147483647 w 580"/>
                  <a:gd name="T65" fmla="*/ 2147483647 h 295"/>
                  <a:gd name="T66" fmla="*/ 2147483647 w 580"/>
                  <a:gd name="T67" fmla="*/ 2147483647 h 295"/>
                  <a:gd name="T68" fmla="*/ 2147483647 w 580"/>
                  <a:gd name="T69" fmla="*/ 2147483647 h 295"/>
                  <a:gd name="T70" fmla="*/ 0 w 580"/>
                  <a:gd name="T71" fmla="*/ 2147483647 h 295"/>
                  <a:gd name="T72" fmla="*/ 2147483647 w 580"/>
                  <a:gd name="T73" fmla="*/ 2147483647 h 29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80"/>
                  <a:gd name="T112" fmla="*/ 0 h 295"/>
                  <a:gd name="T113" fmla="*/ 580 w 580"/>
                  <a:gd name="T114" fmla="*/ 295 h 29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80" h="295">
                    <a:moveTo>
                      <a:pt x="4" y="279"/>
                    </a:moveTo>
                    <a:lnTo>
                      <a:pt x="17" y="277"/>
                    </a:lnTo>
                    <a:lnTo>
                      <a:pt x="21" y="246"/>
                    </a:lnTo>
                    <a:lnTo>
                      <a:pt x="12" y="244"/>
                    </a:lnTo>
                    <a:lnTo>
                      <a:pt x="31" y="219"/>
                    </a:lnTo>
                    <a:lnTo>
                      <a:pt x="67" y="231"/>
                    </a:lnTo>
                    <a:lnTo>
                      <a:pt x="72" y="195"/>
                    </a:lnTo>
                    <a:lnTo>
                      <a:pt x="97" y="186"/>
                    </a:lnTo>
                    <a:lnTo>
                      <a:pt x="93" y="178"/>
                    </a:lnTo>
                    <a:lnTo>
                      <a:pt x="106" y="145"/>
                    </a:lnTo>
                    <a:lnTo>
                      <a:pt x="155" y="142"/>
                    </a:lnTo>
                    <a:lnTo>
                      <a:pt x="193" y="129"/>
                    </a:lnTo>
                    <a:lnTo>
                      <a:pt x="218" y="113"/>
                    </a:lnTo>
                    <a:lnTo>
                      <a:pt x="231" y="104"/>
                    </a:lnTo>
                    <a:lnTo>
                      <a:pt x="263" y="104"/>
                    </a:lnTo>
                    <a:lnTo>
                      <a:pt x="300" y="43"/>
                    </a:lnTo>
                    <a:lnTo>
                      <a:pt x="311" y="47"/>
                    </a:lnTo>
                    <a:lnTo>
                      <a:pt x="340" y="27"/>
                    </a:lnTo>
                    <a:lnTo>
                      <a:pt x="332" y="10"/>
                    </a:lnTo>
                    <a:lnTo>
                      <a:pt x="336" y="1"/>
                    </a:lnTo>
                    <a:lnTo>
                      <a:pt x="360" y="0"/>
                    </a:lnTo>
                    <a:lnTo>
                      <a:pt x="377" y="6"/>
                    </a:lnTo>
                    <a:lnTo>
                      <a:pt x="427" y="36"/>
                    </a:lnTo>
                    <a:lnTo>
                      <a:pt x="463" y="34"/>
                    </a:lnTo>
                    <a:lnTo>
                      <a:pt x="480" y="23"/>
                    </a:lnTo>
                    <a:lnTo>
                      <a:pt x="519" y="48"/>
                    </a:lnTo>
                    <a:lnTo>
                      <a:pt x="532" y="96"/>
                    </a:lnTo>
                    <a:lnTo>
                      <a:pt x="579" y="131"/>
                    </a:lnTo>
                    <a:lnTo>
                      <a:pt x="556" y="156"/>
                    </a:lnTo>
                    <a:lnTo>
                      <a:pt x="516" y="195"/>
                    </a:lnTo>
                    <a:lnTo>
                      <a:pt x="516" y="203"/>
                    </a:lnTo>
                    <a:lnTo>
                      <a:pt x="459" y="241"/>
                    </a:lnTo>
                    <a:lnTo>
                      <a:pt x="139" y="271"/>
                    </a:lnTo>
                    <a:lnTo>
                      <a:pt x="105" y="270"/>
                    </a:lnTo>
                    <a:lnTo>
                      <a:pt x="106" y="286"/>
                    </a:lnTo>
                    <a:lnTo>
                      <a:pt x="0" y="294"/>
                    </a:lnTo>
                    <a:lnTo>
                      <a:pt x="4" y="279"/>
                    </a:lnTo>
                  </a:path>
                </a:pathLst>
              </a:custGeom>
              <a:solidFill>
                <a:srgbClr val="41AE0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Freeform 44">
                <a:extLst>
                  <a:ext uri="{FF2B5EF4-FFF2-40B4-BE49-F238E27FC236}">
                    <a16:creationId xmlns="" xmlns:a16="http://schemas.microsoft.com/office/drawing/2014/main" id="{224922F5-203B-4B89-8E8D-0DFB875452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10886" y="3658905"/>
                <a:ext cx="1400275" cy="433194"/>
              </a:xfrm>
              <a:custGeom>
                <a:avLst/>
                <a:gdLst>
                  <a:gd name="T0" fmla="*/ 2147483647 w 681"/>
                  <a:gd name="T1" fmla="*/ 2147483647 h 229"/>
                  <a:gd name="T2" fmla="*/ 2147483647 w 681"/>
                  <a:gd name="T3" fmla="*/ 2147483647 h 229"/>
                  <a:gd name="T4" fmla="*/ 2147483647 w 681"/>
                  <a:gd name="T5" fmla="*/ 2147483647 h 229"/>
                  <a:gd name="T6" fmla="*/ 2147483647 w 681"/>
                  <a:gd name="T7" fmla="*/ 2147483647 h 229"/>
                  <a:gd name="T8" fmla="*/ 2147483647 w 681"/>
                  <a:gd name="T9" fmla="*/ 2147483647 h 229"/>
                  <a:gd name="T10" fmla="*/ 2147483647 w 681"/>
                  <a:gd name="T11" fmla="*/ 2147483647 h 229"/>
                  <a:gd name="T12" fmla="*/ 2147483647 w 681"/>
                  <a:gd name="T13" fmla="*/ 2147483647 h 229"/>
                  <a:gd name="T14" fmla="*/ 2147483647 w 681"/>
                  <a:gd name="T15" fmla="*/ 2147483647 h 229"/>
                  <a:gd name="T16" fmla="*/ 2147483647 w 681"/>
                  <a:gd name="T17" fmla="*/ 2147483647 h 229"/>
                  <a:gd name="T18" fmla="*/ 2147483647 w 681"/>
                  <a:gd name="T19" fmla="*/ 2147483647 h 229"/>
                  <a:gd name="T20" fmla="*/ 2147483647 w 681"/>
                  <a:gd name="T21" fmla="*/ 2147483647 h 229"/>
                  <a:gd name="T22" fmla="*/ 2147483647 w 681"/>
                  <a:gd name="T23" fmla="*/ 2147483647 h 229"/>
                  <a:gd name="T24" fmla="*/ 2147483647 w 681"/>
                  <a:gd name="T25" fmla="*/ 0 h 229"/>
                  <a:gd name="T26" fmla="*/ 2147483647 w 681"/>
                  <a:gd name="T27" fmla="*/ 2147483647 h 229"/>
                  <a:gd name="T28" fmla="*/ 2147483647 w 681"/>
                  <a:gd name="T29" fmla="*/ 2147483647 h 229"/>
                  <a:gd name="T30" fmla="*/ 2147483647 w 681"/>
                  <a:gd name="T31" fmla="*/ 2147483647 h 229"/>
                  <a:gd name="T32" fmla="*/ 2147483647 w 681"/>
                  <a:gd name="T33" fmla="*/ 2147483647 h 229"/>
                  <a:gd name="T34" fmla="*/ 2147483647 w 681"/>
                  <a:gd name="T35" fmla="*/ 2147483647 h 229"/>
                  <a:gd name="T36" fmla="*/ 2147483647 w 681"/>
                  <a:gd name="T37" fmla="*/ 2147483647 h 229"/>
                  <a:gd name="T38" fmla="*/ 2147483647 w 681"/>
                  <a:gd name="T39" fmla="*/ 2147483647 h 229"/>
                  <a:gd name="T40" fmla="*/ 2147483647 w 681"/>
                  <a:gd name="T41" fmla="*/ 2147483647 h 229"/>
                  <a:gd name="T42" fmla="*/ 2147483647 w 681"/>
                  <a:gd name="T43" fmla="*/ 2147483647 h 229"/>
                  <a:gd name="T44" fmla="*/ 0 w 681"/>
                  <a:gd name="T45" fmla="*/ 2147483647 h 229"/>
                  <a:gd name="T46" fmla="*/ 2147483647 w 681"/>
                  <a:gd name="T47" fmla="*/ 2147483647 h 2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81"/>
                  <a:gd name="T73" fmla="*/ 0 h 229"/>
                  <a:gd name="T74" fmla="*/ 681 w 681"/>
                  <a:gd name="T75" fmla="*/ 229 h 2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81" h="229">
                    <a:moveTo>
                      <a:pt x="11" y="188"/>
                    </a:moveTo>
                    <a:lnTo>
                      <a:pt x="7" y="185"/>
                    </a:lnTo>
                    <a:lnTo>
                      <a:pt x="27" y="169"/>
                    </a:lnTo>
                    <a:lnTo>
                      <a:pt x="46" y="133"/>
                    </a:lnTo>
                    <a:lnTo>
                      <a:pt x="39" y="125"/>
                    </a:lnTo>
                    <a:lnTo>
                      <a:pt x="48" y="108"/>
                    </a:lnTo>
                    <a:lnTo>
                      <a:pt x="49" y="88"/>
                    </a:lnTo>
                    <a:lnTo>
                      <a:pt x="62" y="73"/>
                    </a:lnTo>
                    <a:lnTo>
                      <a:pt x="169" y="66"/>
                    </a:lnTo>
                    <a:lnTo>
                      <a:pt x="167" y="49"/>
                    </a:lnTo>
                    <a:lnTo>
                      <a:pt x="201" y="51"/>
                    </a:lnTo>
                    <a:lnTo>
                      <a:pt x="521" y="20"/>
                    </a:lnTo>
                    <a:lnTo>
                      <a:pt x="680" y="0"/>
                    </a:lnTo>
                    <a:lnTo>
                      <a:pt x="651" y="54"/>
                    </a:lnTo>
                    <a:lnTo>
                      <a:pt x="607" y="63"/>
                    </a:lnTo>
                    <a:lnTo>
                      <a:pt x="588" y="91"/>
                    </a:lnTo>
                    <a:lnTo>
                      <a:pt x="510" y="137"/>
                    </a:lnTo>
                    <a:lnTo>
                      <a:pt x="505" y="155"/>
                    </a:lnTo>
                    <a:lnTo>
                      <a:pt x="485" y="165"/>
                    </a:lnTo>
                    <a:lnTo>
                      <a:pt x="486" y="186"/>
                    </a:lnTo>
                    <a:lnTo>
                      <a:pt x="382" y="199"/>
                    </a:lnTo>
                    <a:lnTo>
                      <a:pt x="170" y="218"/>
                    </a:lnTo>
                    <a:lnTo>
                      <a:pt x="0" y="228"/>
                    </a:lnTo>
                    <a:lnTo>
                      <a:pt x="11" y="188"/>
                    </a:lnTo>
                  </a:path>
                </a:pathLst>
              </a:custGeom>
              <a:solidFill>
                <a:srgbClr val="41AE0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TN</a:t>
                </a: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" name="Freeform 45">
                <a:extLst>
                  <a:ext uri="{FF2B5EF4-FFF2-40B4-BE49-F238E27FC236}">
                    <a16:creationId xmlns="" xmlns:a16="http://schemas.microsoft.com/office/drawing/2014/main" id="{432D56A8-CFFF-479C-BE1A-7AF7FBA08B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9660" y="4071290"/>
                <a:ext cx="581905" cy="923140"/>
              </a:xfrm>
              <a:custGeom>
                <a:avLst/>
                <a:gdLst>
                  <a:gd name="T0" fmla="*/ 2147483647 w 283"/>
                  <a:gd name="T1" fmla="*/ 2147483647 h 488"/>
                  <a:gd name="T2" fmla="*/ 2147483647 w 283"/>
                  <a:gd name="T3" fmla="*/ 2147483647 h 488"/>
                  <a:gd name="T4" fmla="*/ 2147483647 w 283"/>
                  <a:gd name="T5" fmla="*/ 2147483647 h 488"/>
                  <a:gd name="T6" fmla="*/ 2147483647 w 283"/>
                  <a:gd name="T7" fmla="*/ 2147483647 h 488"/>
                  <a:gd name="T8" fmla="*/ 2147483647 w 283"/>
                  <a:gd name="T9" fmla="*/ 2147483647 h 488"/>
                  <a:gd name="T10" fmla="*/ 2147483647 w 283"/>
                  <a:gd name="T11" fmla="*/ 2147483647 h 488"/>
                  <a:gd name="T12" fmla="*/ 2147483647 w 283"/>
                  <a:gd name="T13" fmla="*/ 2147483647 h 488"/>
                  <a:gd name="T14" fmla="*/ 2147483647 w 283"/>
                  <a:gd name="T15" fmla="*/ 2147483647 h 488"/>
                  <a:gd name="T16" fmla="*/ 2147483647 w 283"/>
                  <a:gd name="T17" fmla="*/ 2147483647 h 488"/>
                  <a:gd name="T18" fmla="*/ 2147483647 w 283"/>
                  <a:gd name="T19" fmla="*/ 0 h 488"/>
                  <a:gd name="T20" fmla="*/ 2147483647 w 283"/>
                  <a:gd name="T21" fmla="*/ 2147483647 h 488"/>
                  <a:gd name="T22" fmla="*/ 2147483647 w 283"/>
                  <a:gd name="T23" fmla="*/ 2147483647 h 488"/>
                  <a:gd name="T24" fmla="*/ 2147483647 w 283"/>
                  <a:gd name="T25" fmla="*/ 2147483647 h 488"/>
                  <a:gd name="T26" fmla="*/ 2147483647 w 283"/>
                  <a:gd name="T27" fmla="*/ 2147483647 h 488"/>
                  <a:gd name="T28" fmla="*/ 2147483647 w 283"/>
                  <a:gd name="T29" fmla="*/ 2147483647 h 488"/>
                  <a:gd name="T30" fmla="*/ 2147483647 w 283"/>
                  <a:gd name="T31" fmla="*/ 2147483647 h 488"/>
                  <a:gd name="T32" fmla="*/ 2147483647 w 283"/>
                  <a:gd name="T33" fmla="*/ 2147483647 h 488"/>
                  <a:gd name="T34" fmla="*/ 2147483647 w 283"/>
                  <a:gd name="T35" fmla="*/ 2147483647 h 488"/>
                  <a:gd name="T36" fmla="*/ 0 w 283"/>
                  <a:gd name="T37" fmla="*/ 2147483647 h 488"/>
                  <a:gd name="T38" fmla="*/ 2147483647 w 283"/>
                  <a:gd name="T39" fmla="*/ 2147483647 h 4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283"/>
                  <a:gd name="T61" fmla="*/ 0 h 488"/>
                  <a:gd name="T62" fmla="*/ 283 w 283"/>
                  <a:gd name="T63" fmla="*/ 488 h 48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283" h="488">
                    <a:moveTo>
                      <a:pt x="18" y="341"/>
                    </a:moveTo>
                    <a:lnTo>
                      <a:pt x="46" y="303"/>
                    </a:lnTo>
                    <a:lnTo>
                      <a:pt x="37" y="293"/>
                    </a:lnTo>
                    <a:lnTo>
                      <a:pt x="27" y="214"/>
                    </a:lnTo>
                    <a:lnTo>
                      <a:pt x="22" y="159"/>
                    </a:lnTo>
                    <a:lnTo>
                      <a:pt x="42" y="100"/>
                    </a:lnTo>
                    <a:lnTo>
                      <a:pt x="72" y="59"/>
                    </a:lnTo>
                    <a:lnTo>
                      <a:pt x="70" y="48"/>
                    </a:lnTo>
                    <a:lnTo>
                      <a:pt x="92" y="9"/>
                    </a:lnTo>
                    <a:lnTo>
                      <a:pt x="262" y="0"/>
                    </a:lnTo>
                    <a:lnTo>
                      <a:pt x="270" y="9"/>
                    </a:lnTo>
                    <a:lnTo>
                      <a:pt x="262" y="311"/>
                    </a:lnTo>
                    <a:lnTo>
                      <a:pt x="282" y="458"/>
                    </a:lnTo>
                    <a:lnTo>
                      <a:pt x="274" y="464"/>
                    </a:lnTo>
                    <a:lnTo>
                      <a:pt x="238" y="456"/>
                    </a:lnTo>
                    <a:lnTo>
                      <a:pt x="182" y="487"/>
                    </a:lnTo>
                    <a:lnTo>
                      <a:pt x="155" y="440"/>
                    </a:lnTo>
                    <a:lnTo>
                      <a:pt x="159" y="406"/>
                    </a:lnTo>
                    <a:lnTo>
                      <a:pt x="0" y="413"/>
                    </a:lnTo>
                    <a:lnTo>
                      <a:pt x="18" y="341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Freeform 46">
                <a:extLst>
                  <a:ext uri="{FF2B5EF4-FFF2-40B4-BE49-F238E27FC236}">
                    <a16:creationId xmlns="" xmlns:a16="http://schemas.microsoft.com/office/drawing/2014/main" id="{3AB7AD40-2138-4330-8F22-56DAD5C082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0440" y="4035348"/>
                <a:ext cx="627143" cy="932599"/>
              </a:xfrm>
              <a:custGeom>
                <a:avLst/>
                <a:gdLst>
                  <a:gd name="T0" fmla="*/ 2147483647 w 305"/>
                  <a:gd name="T1" fmla="*/ 2147483647 h 493"/>
                  <a:gd name="T2" fmla="*/ 0 w 305"/>
                  <a:gd name="T3" fmla="*/ 2147483647 h 493"/>
                  <a:gd name="T4" fmla="*/ 2147483647 w 305"/>
                  <a:gd name="T5" fmla="*/ 2147483647 h 493"/>
                  <a:gd name="T6" fmla="*/ 2147483647 w 305"/>
                  <a:gd name="T7" fmla="*/ 2147483647 h 493"/>
                  <a:gd name="T8" fmla="*/ 2147483647 w 305"/>
                  <a:gd name="T9" fmla="*/ 2147483647 h 493"/>
                  <a:gd name="T10" fmla="*/ 2147483647 w 305"/>
                  <a:gd name="T11" fmla="*/ 2147483647 h 493"/>
                  <a:gd name="T12" fmla="*/ 2147483647 w 305"/>
                  <a:gd name="T13" fmla="*/ 2147483647 h 493"/>
                  <a:gd name="T14" fmla="*/ 2147483647 w 305"/>
                  <a:gd name="T15" fmla="*/ 2147483647 h 493"/>
                  <a:gd name="T16" fmla="*/ 2147483647 w 305"/>
                  <a:gd name="T17" fmla="*/ 2147483647 h 493"/>
                  <a:gd name="T18" fmla="*/ 2147483647 w 305"/>
                  <a:gd name="T19" fmla="*/ 2147483647 h 493"/>
                  <a:gd name="T20" fmla="*/ 2147483647 w 305"/>
                  <a:gd name="T21" fmla="*/ 2147483647 h 493"/>
                  <a:gd name="T22" fmla="*/ 2147483647 w 305"/>
                  <a:gd name="T23" fmla="*/ 2147483647 h 493"/>
                  <a:gd name="T24" fmla="*/ 2147483647 w 305"/>
                  <a:gd name="T25" fmla="*/ 2147483647 h 493"/>
                  <a:gd name="T26" fmla="*/ 2147483647 w 305"/>
                  <a:gd name="T27" fmla="*/ 2147483647 h 493"/>
                  <a:gd name="T28" fmla="*/ 2147483647 w 305"/>
                  <a:gd name="T29" fmla="*/ 2147483647 h 493"/>
                  <a:gd name="T30" fmla="*/ 2147483647 w 305"/>
                  <a:gd name="T31" fmla="*/ 2147483647 h 493"/>
                  <a:gd name="T32" fmla="*/ 2147483647 w 305"/>
                  <a:gd name="T33" fmla="*/ 2147483647 h 493"/>
                  <a:gd name="T34" fmla="*/ 2147483647 w 305"/>
                  <a:gd name="T35" fmla="*/ 0 h 493"/>
                  <a:gd name="T36" fmla="*/ 0 w 305"/>
                  <a:gd name="T37" fmla="*/ 2147483647 h 493"/>
                  <a:gd name="T38" fmla="*/ 2147483647 w 305"/>
                  <a:gd name="T39" fmla="*/ 2147483647 h 493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05"/>
                  <a:gd name="T61" fmla="*/ 0 h 493"/>
                  <a:gd name="T62" fmla="*/ 305 w 305"/>
                  <a:gd name="T63" fmla="*/ 493 h 493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05" h="493">
                    <a:moveTo>
                      <a:pt x="8" y="28"/>
                    </a:moveTo>
                    <a:lnTo>
                      <a:pt x="0" y="330"/>
                    </a:lnTo>
                    <a:lnTo>
                      <a:pt x="19" y="477"/>
                    </a:lnTo>
                    <a:lnTo>
                      <a:pt x="40" y="482"/>
                    </a:lnTo>
                    <a:lnTo>
                      <a:pt x="59" y="470"/>
                    </a:lnTo>
                    <a:lnTo>
                      <a:pt x="70" y="482"/>
                    </a:lnTo>
                    <a:lnTo>
                      <a:pt x="52" y="492"/>
                    </a:lnTo>
                    <a:lnTo>
                      <a:pt x="95" y="481"/>
                    </a:lnTo>
                    <a:lnTo>
                      <a:pt x="104" y="467"/>
                    </a:lnTo>
                    <a:lnTo>
                      <a:pt x="98" y="458"/>
                    </a:lnTo>
                    <a:lnTo>
                      <a:pt x="101" y="447"/>
                    </a:lnTo>
                    <a:lnTo>
                      <a:pt x="81" y="428"/>
                    </a:lnTo>
                    <a:lnTo>
                      <a:pt x="81" y="412"/>
                    </a:lnTo>
                    <a:lnTo>
                      <a:pt x="304" y="392"/>
                    </a:lnTo>
                    <a:lnTo>
                      <a:pt x="285" y="315"/>
                    </a:lnTo>
                    <a:lnTo>
                      <a:pt x="297" y="268"/>
                    </a:lnTo>
                    <a:lnTo>
                      <a:pt x="268" y="207"/>
                    </a:lnTo>
                    <a:lnTo>
                      <a:pt x="211" y="0"/>
                    </a:lnTo>
                    <a:lnTo>
                      <a:pt x="0" y="19"/>
                    </a:lnTo>
                    <a:lnTo>
                      <a:pt x="8" y="28"/>
                    </a:lnTo>
                  </a:path>
                </a:pathLst>
              </a:custGeom>
              <a:solidFill>
                <a:srgbClr val="5B9BD5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Freeform 47">
                <a:extLst>
                  <a:ext uri="{FF2B5EF4-FFF2-40B4-BE49-F238E27FC236}">
                    <a16:creationId xmlns="" xmlns:a16="http://schemas.microsoft.com/office/drawing/2014/main" id="{6E0923FB-23BA-4D3F-A900-85A154D46E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96356" y="3989947"/>
                <a:ext cx="882112" cy="849365"/>
              </a:xfrm>
              <a:custGeom>
                <a:avLst/>
                <a:gdLst>
                  <a:gd name="T0" fmla="*/ 2147483647 w 429"/>
                  <a:gd name="T1" fmla="*/ 2147483647 h 449"/>
                  <a:gd name="T2" fmla="*/ 2147483647 w 429"/>
                  <a:gd name="T3" fmla="*/ 2147483647 h 449"/>
                  <a:gd name="T4" fmla="*/ 2147483647 w 429"/>
                  <a:gd name="T5" fmla="*/ 2147483647 h 449"/>
                  <a:gd name="T6" fmla="*/ 2147483647 w 429"/>
                  <a:gd name="T7" fmla="*/ 2147483647 h 449"/>
                  <a:gd name="T8" fmla="*/ 2147483647 w 429"/>
                  <a:gd name="T9" fmla="*/ 2147483647 h 449"/>
                  <a:gd name="T10" fmla="*/ 2147483647 w 429"/>
                  <a:gd name="T11" fmla="*/ 2147483647 h 449"/>
                  <a:gd name="T12" fmla="*/ 2147483647 w 429"/>
                  <a:gd name="T13" fmla="*/ 2147483647 h 449"/>
                  <a:gd name="T14" fmla="*/ 2147483647 w 429"/>
                  <a:gd name="T15" fmla="*/ 2147483647 h 449"/>
                  <a:gd name="T16" fmla="*/ 2147483647 w 429"/>
                  <a:gd name="T17" fmla="*/ 2147483647 h 449"/>
                  <a:gd name="T18" fmla="*/ 2147483647 w 429"/>
                  <a:gd name="T19" fmla="*/ 2147483647 h 449"/>
                  <a:gd name="T20" fmla="*/ 2147483647 w 429"/>
                  <a:gd name="T21" fmla="*/ 2147483647 h 449"/>
                  <a:gd name="T22" fmla="*/ 2147483647 w 429"/>
                  <a:gd name="T23" fmla="*/ 2147483647 h 449"/>
                  <a:gd name="T24" fmla="*/ 2147483647 w 429"/>
                  <a:gd name="T25" fmla="*/ 2147483647 h 449"/>
                  <a:gd name="T26" fmla="*/ 2147483647 w 429"/>
                  <a:gd name="T27" fmla="*/ 2147483647 h 449"/>
                  <a:gd name="T28" fmla="*/ 2147483647 w 429"/>
                  <a:gd name="T29" fmla="*/ 2147483647 h 449"/>
                  <a:gd name="T30" fmla="*/ 2147483647 w 429"/>
                  <a:gd name="T31" fmla="*/ 2147483647 h 449"/>
                  <a:gd name="T32" fmla="*/ 2147483647 w 429"/>
                  <a:gd name="T33" fmla="*/ 2147483647 h 449"/>
                  <a:gd name="T34" fmla="*/ 2147483647 w 429"/>
                  <a:gd name="T35" fmla="*/ 2147483647 h 449"/>
                  <a:gd name="T36" fmla="*/ 2147483647 w 429"/>
                  <a:gd name="T37" fmla="*/ 2147483647 h 449"/>
                  <a:gd name="T38" fmla="*/ 2147483647 w 429"/>
                  <a:gd name="T39" fmla="*/ 0 h 449"/>
                  <a:gd name="T40" fmla="*/ 2147483647 w 429"/>
                  <a:gd name="T41" fmla="*/ 2147483647 h 449"/>
                  <a:gd name="T42" fmla="*/ 0 w 429"/>
                  <a:gd name="T43" fmla="*/ 2147483647 h 449"/>
                  <a:gd name="T44" fmla="*/ 2147483647 w 429"/>
                  <a:gd name="T45" fmla="*/ 2147483647 h 44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29"/>
                  <a:gd name="T70" fmla="*/ 0 h 449"/>
                  <a:gd name="T71" fmla="*/ 429 w 429"/>
                  <a:gd name="T72" fmla="*/ 449 h 44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29" h="449">
                    <a:moveTo>
                      <a:pt x="56" y="231"/>
                    </a:moveTo>
                    <a:lnTo>
                      <a:pt x="85" y="292"/>
                    </a:lnTo>
                    <a:lnTo>
                      <a:pt x="73" y="339"/>
                    </a:lnTo>
                    <a:lnTo>
                      <a:pt x="92" y="416"/>
                    </a:lnTo>
                    <a:lnTo>
                      <a:pt x="108" y="443"/>
                    </a:lnTo>
                    <a:lnTo>
                      <a:pt x="337" y="428"/>
                    </a:lnTo>
                    <a:lnTo>
                      <a:pt x="339" y="445"/>
                    </a:lnTo>
                    <a:lnTo>
                      <a:pt x="353" y="448"/>
                    </a:lnTo>
                    <a:lnTo>
                      <a:pt x="348" y="410"/>
                    </a:lnTo>
                    <a:lnTo>
                      <a:pt x="358" y="399"/>
                    </a:lnTo>
                    <a:lnTo>
                      <a:pt x="391" y="406"/>
                    </a:lnTo>
                    <a:lnTo>
                      <a:pt x="396" y="380"/>
                    </a:lnTo>
                    <a:lnTo>
                      <a:pt x="392" y="344"/>
                    </a:lnTo>
                    <a:lnTo>
                      <a:pt x="406" y="335"/>
                    </a:lnTo>
                    <a:lnTo>
                      <a:pt x="428" y="266"/>
                    </a:lnTo>
                    <a:lnTo>
                      <a:pt x="412" y="264"/>
                    </a:lnTo>
                    <a:lnTo>
                      <a:pt x="357" y="176"/>
                    </a:lnTo>
                    <a:lnTo>
                      <a:pt x="237" y="65"/>
                    </a:lnTo>
                    <a:lnTo>
                      <a:pt x="185" y="31"/>
                    </a:lnTo>
                    <a:lnTo>
                      <a:pt x="202" y="0"/>
                    </a:lnTo>
                    <a:lnTo>
                      <a:pt x="104" y="11"/>
                    </a:lnTo>
                    <a:lnTo>
                      <a:pt x="0" y="24"/>
                    </a:lnTo>
                    <a:lnTo>
                      <a:pt x="56" y="231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48">
                <a:extLst>
                  <a:ext uri="{FF2B5EF4-FFF2-40B4-BE49-F238E27FC236}">
                    <a16:creationId xmlns="" xmlns:a16="http://schemas.microsoft.com/office/drawing/2014/main" id="{B359C5E8-7C9F-4435-8A58-3EEB47BC31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6995" y="4746621"/>
                <a:ext cx="1490747" cy="1032858"/>
              </a:xfrm>
              <a:custGeom>
                <a:avLst/>
                <a:gdLst>
                  <a:gd name="T0" fmla="*/ 0 w 725"/>
                  <a:gd name="T1" fmla="*/ 2147483647 h 546"/>
                  <a:gd name="T2" fmla="*/ 2147483647 w 725"/>
                  <a:gd name="T3" fmla="*/ 2147483647 h 546"/>
                  <a:gd name="T4" fmla="*/ 2147483647 w 725"/>
                  <a:gd name="T5" fmla="*/ 2147483647 h 546"/>
                  <a:gd name="T6" fmla="*/ 2147483647 w 725"/>
                  <a:gd name="T7" fmla="*/ 2147483647 h 546"/>
                  <a:gd name="T8" fmla="*/ 2147483647 w 725"/>
                  <a:gd name="T9" fmla="*/ 2147483647 h 546"/>
                  <a:gd name="T10" fmla="*/ 2147483647 w 725"/>
                  <a:gd name="T11" fmla="*/ 2147483647 h 546"/>
                  <a:gd name="T12" fmla="*/ 2147483647 w 725"/>
                  <a:gd name="T13" fmla="*/ 2147483647 h 546"/>
                  <a:gd name="T14" fmla="*/ 2147483647 w 725"/>
                  <a:gd name="T15" fmla="*/ 2147483647 h 546"/>
                  <a:gd name="T16" fmla="*/ 2147483647 w 725"/>
                  <a:gd name="T17" fmla="*/ 2147483647 h 546"/>
                  <a:gd name="T18" fmla="*/ 2147483647 w 725"/>
                  <a:gd name="T19" fmla="*/ 2147483647 h 546"/>
                  <a:gd name="T20" fmla="*/ 2147483647 w 725"/>
                  <a:gd name="T21" fmla="*/ 2147483647 h 546"/>
                  <a:gd name="T22" fmla="*/ 2147483647 w 725"/>
                  <a:gd name="T23" fmla="*/ 2147483647 h 546"/>
                  <a:gd name="T24" fmla="*/ 2147483647 w 725"/>
                  <a:gd name="T25" fmla="*/ 2147483647 h 546"/>
                  <a:gd name="T26" fmla="*/ 2147483647 w 725"/>
                  <a:gd name="T27" fmla="*/ 2147483647 h 546"/>
                  <a:gd name="T28" fmla="*/ 2147483647 w 725"/>
                  <a:gd name="T29" fmla="*/ 2147483647 h 546"/>
                  <a:gd name="T30" fmla="*/ 2147483647 w 725"/>
                  <a:gd name="T31" fmla="*/ 2147483647 h 546"/>
                  <a:gd name="T32" fmla="*/ 2147483647 w 725"/>
                  <a:gd name="T33" fmla="*/ 2147483647 h 546"/>
                  <a:gd name="T34" fmla="*/ 2147483647 w 725"/>
                  <a:gd name="T35" fmla="*/ 2147483647 h 546"/>
                  <a:gd name="T36" fmla="*/ 2147483647 w 725"/>
                  <a:gd name="T37" fmla="*/ 2147483647 h 546"/>
                  <a:gd name="T38" fmla="*/ 2147483647 w 725"/>
                  <a:gd name="T39" fmla="*/ 2147483647 h 546"/>
                  <a:gd name="T40" fmla="*/ 2147483647 w 725"/>
                  <a:gd name="T41" fmla="*/ 2147483647 h 546"/>
                  <a:gd name="T42" fmla="*/ 2147483647 w 725"/>
                  <a:gd name="T43" fmla="*/ 2147483647 h 546"/>
                  <a:gd name="T44" fmla="*/ 2147483647 w 725"/>
                  <a:gd name="T45" fmla="*/ 2147483647 h 546"/>
                  <a:gd name="T46" fmla="*/ 2147483647 w 725"/>
                  <a:gd name="T47" fmla="*/ 2147483647 h 546"/>
                  <a:gd name="T48" fmla="*/ 2147483647 w 725"/>
                  <a:gd name="T49" fmla="*/ 2147483647 h 546"/>
                  <a:gd name="T50" fmla="*/ 2147483647 w 725"/>
                  <a:gd name="T51" fmla="*/ 2147483647 h 546"/>
                  <a:gd name="T52" fmla="*/ 2147483647 w 725"/>
                  <a:gd name="T53" fmla="*/ 2147483647 h 546"/>
                  <a:gd name="T54" fmla="*/ 2147483647 w 725"/>
                  <a:gd name="T55" fmla="*/ 2147483647 h 546"/>
                  <a:gd name="T56" fmla="*/ 2147483647 w 725"/>
                  <a:gd name="T57" fmla="*/ 2147483647 h 546"/>
                  <a:gd name="T58" fmla="*/ 2147483647 w 725"/>
                  <a:gd name="T59" fmla="*/ 2147483647 h 546"/>
                  <a:gd name="T60" fmla="*/ 2147483647 w 725"/>
                  <a:gd name="T61" fmla="*/ 2147483647 h 546"/>
                  <a:gd name="T62" fmla="*/ 2147483647 w 725"/>
                  <a:gd name="T63" fmla="*/ 2147483647 h 546"/>
                  <a:gd name="T64" fmla="*/ 2147483647 w 725"/>
                  <a:gd name="T65" fmla="*/ 2147483647 h 546"/>
                  <a:gd name="T66" fmla="*/ 2147483647 w 725"/>
                  <a:gd name="T67" fmla="*/ 2147483647 h 546"/>
                  <a:gd name="T68" fmla="*/ 2147483647 w 725"/>
                  <a:gd name="T69" fmla="*/ 2147483647 h 546"/>
                  <a:gd name="T70" fmla="*/ 2147483647 w 725"/>
                  <a:gd name="T71" fmla="*/ 2147483647 h 546"/>
                  <a:gd name="T72" fmla="*/ 2147483647 w 725"/>
                  <a:gd name="T73" fmla="*/ 2147483647 h 546"/>
                  <a:gd name="T74" fmla="*/ 2147483647 w 725"/>
                  <a:gd name="T75" fmla="*/ 0 h 546"/>
                  <a:gd name="T76" fmla="*/ 2147483647 w 725"/>
                  <a:gd name="T77" fmla="*/ 2147483647 h 546"/>
                  <a:gd name="T78" fmla="*/ 2147483647 w 725"/>
                  <a:gd name="T79" fmla="*/ 2147483647 h 546"/>
                  <a:gd name="T80" fmla="*/ 2147483647 w 725"/>
                  <a:gd name="T81" fmla="*/ 2147483647 h 546"/>
                  <a:gd name="T82" fmla="*/ 2147483647 w 725"/>
                  <a:gd name="T83" fmla="*/ 2147483647 h 546"/>
                  <a:gd name="T84" fmla="*/ 2147483647 w 725"/>
                  <a:gd name="T85" fmla="*/ 2147483647 h 546"/>
                  <a:gd name="T86" fmla="*/ 2147483647 w 725"/>
                  <a:gd name="T87" fmla="*/ 2147483647 h 546"/>
                  <a:gd name="T88" fmla="*/ 0 w 725"/>
                  <a:gd name="T89" fmla="*/ 2147483647 h 546"/>
                  <a:gd name="T90" fmla="*/ 0 w 725"/>
                  <a:gd name="T91" fmla="*/ 2147483647 h 54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25"/>
                  <a:gd name="T139" fmla="*/ 0 h 546"/>
                  <a:gd name="T140" fmla="*/ 725 w 725"/>
                  <a:gd name="T141" fmla="*/ 546 h 54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25" h="546">
                    <a:moveTo>
                      <a:pt x="0" y="52"/>
                    </a:moveTo>
                    <a:lnTo>
                      <a:pt x="20" y="71"/>
                    </a:lnTo>
                    <a:lnTo>
                      <a:pt x="17" y="82"/>
                    </a:lnTo>
                    <a:lnTo>
                      <a:pt x="23" y="91"/>
                    </a:lnTo>
                    <a:lnTo>
                      <a:pt x="14" y="105"/>
                    </a:lnTo>
                    <a:lnTo>
                      <a:pt x="99" y="76"/>
                    </a:lnTo>
                    <a:lnTo>
                      <a:pt x="207" y="144"/>
                    </a:lnTo>
                    <a:lnTo>
                      <a:pt x="296" y="96"/>
                    </a:lnTo>
                    <a:lnTo>
                      <a:pt x="347" y="107"/>
                    </a:lnTo>
                    <a:lnTo>
                      <a:pt x="413" y="172"/>
                    </a:lnTo>
                    <a:lnTo>
                      <a:pt x="436" y="173"/>
                    </a:lnTo>
                    <a:lnTo>
                      <a:pt x="457" y="218"/>
                    </a:lnTo>
                    <a:lnTo>
                      <a:pt x="452" y="304"/>
                    </a:lnTo>
                    <a:lnTo>
                      <a:pt x="467" y="314"/>
                    </a:lnTo>
                    <a:lnTo>
                      <a:pt x="469" y="299"/>
                    </a:lnTo>
                    <a:lnTo>
                      <a:pt x="490" y="299"/>
                    </a:lnTo>
                    <a:lnTo>
                      <a:pt x="470" y="340"/>
                    </a:lnTo>
                    <a:lnTo>
                      <a:pt x="525" y="397"/>
                    </a:lnTo>
                    <a:lnTo>
                      <a:pt x="534" y="381"/>
                    </a:lnTo>
                    <a:lnTo>
                      <a:pt x="537" y="420"/>
                    </a:lnTo>
                    <a:lnTo>
                      <a:pt x="556" y="429"/>
                    </a:lnTo>
                    <a:lnTo>
                      <a:pt x="575" y="477"/>
                    </a:lnTo>
                    <a:lnTo>
                      <a:pt x="594" y="477"/>
                    </a:lnTo>
                    <a:lnTo>
                      <a:pt x="636" y="522"/>
                    </a:lnTo>
                    <a:lnTo>
                      <a:pt x="660" y="526"/>
                    </a:lnTo>
                    <a:lnTo>
                      <a:pt x="660" y="533"/>
                    </a:lnTo>
                    <a:lnTo>
                      <a:pt x="643" y="545"/>
                    </a:lnTo>
                    <a:lnTo>
                      <a:pt x="680" y="540"/>
                    </a:lnTo>
                    <a:lnTo>
                      <a:pt x="704" y="529"/>
                    </a:lnTo>
                    <a:lnTo>
                      <a:pt x="717" y="466"/>
                    </a:lnTo>
                    <a:lnTo>
                      <a:pt x="724" y="468"/>
                    </a:lnTo>
                    <a:lnTo>
                      <a:pt x="717" y="381"/>
                    </a:lnTo>
                    <a:lnTo>
                      <a:pt x="709" y="355"/>
                    </a:lnTo>
                    <a:lnTo>
                      <a:pt x="630" y="228"/>
                    </a:lnTo>
                    <a:lnTo>
                      <a:pt x="569" y="107"/>
                    </a:lnTo>
                    <a:lnTo>
                      <a:pt x="532" y="9"/>
                    </a:lnTo>
                    <a:lnTo>
                      <a:pt x="523" y="6"/>
                    </a:lnTo>
                    <a:lnTo>
                      <a:pt x="489" y="0"/>
                    </a:lnTo>
                    <a:lnTo>
                      <a:pt x="480" y="10"/>
                    </a:lnTo>
                    <a:lnTo>
                      <a:pt x="485" y="48"/>
                    </a:lnTo>
                    <a:lnTo>
                      <a:pt x="471" y="45"/>
                    </a:lnTo>
                    <a:lnTo>
                      <a:pt x="468" y="28"/>
                    </a:lnTo>
                    <a:lnTo>
                      <a:pt x="238" y="43"/>
                    </a:lnTo>
                    <a:lnTo>
                      <a:pt x="222" y="16"/>
                    </a:lnTo>
                    <a:lnTo>
                      <a:pt x="0" y="36"/>
                    </a:lnTo>
                    <a:lnTo>
                      <a:pt x="0" y="52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49">
                <a:extLst>
                  <a:ext uri="{FF2B5EF4-FFF2-40B4-BE49-F238E27FC236}">
                    <a16:creationId xmlns="" xmlns:a16="http://schemas.microsoft.com/office/drawing/2014/main" id="{1611B7EB-1310-44B3-B7F5-86524F5794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71682" y="2626047"/>
                <a:ext cx="686772" cy="707489"/>
              </a:xfrm>
              <a:custGeom>
                <a:avLst/>
                <a:gdLst>
                  <a:gd name="T0" fmla="*/ 0 w 335"/>
                  <a:gd name="T1" fmla="*/ 2147483647 h 375"/>
                  <a:gd name="T2" fmla="*/ 2147483647 w 335"/>
                  <a:gd name="T3" fmla="*/ 2147483647 h 375"/>
                  <a:gd name="T4" fmla="*/ 2147483647 w 335"/>
                  <a:gd name="T5" fmla="*/ 2147483647 h 375"/>
                  <a:gd name="T6" fmla="*/ 2147483647 w 335"/>
                  <a:gd name="T7" fmla="*/ 2147483647 h 375"/>
                  <a:gd name="T8" fmla="*/ 2147483647 w 335"/>
                  <a:gd name="T9" fmla="*/ 2147483647 h 375"/>
                  <a:gd name="T10" fmla="*/ 2147483647 w 335"/>
                  <a:gd name="T11" fmla="*/ 2147483647 h 375"/>
                  <a:gd name="T12" fmla="*/ 2147483647 w 335"/>
                  <a:gd name="T13" fmla="*/ 2147483647 h 375"/>
                  <a:gd name="T14" fmla="*/ 2147483647 w 335"/>
                  <a:gd name="T15" fmla="*/ 2147483647 h 375"/>
                  <a:gd name="T16" fmla="*/ 2147483647 w 335"/>
                  <a:gd name="T17" fmla="*/ 2147483647 h 375"/>
                  <a:gd name="T18" fmla="*/ 2147483647 w 335"/>
                  <a:gd name="T19" fmla="*/ 2147483647 h 375"/>
                  <a:gd name="T20" fmla="*/ 2147483647 w 335"/>
                  <a:gd name="T21" fmla="*/ 2147483647 h 375"/>
                  <a:gd name="T22" fmla="*/ 2147483647 w 335"/>
                  <a:gd name="T23" fmla="*/ 2147483647 h 375"/>
                  <a:gd name="T24" fmla="*/ 2147483647 w 335"/>
                  <a:gd name="T25" fmla="*/ 2147483647 h 375"/>
                  <a:gd name="T26" fmla="*/ 2147483647 w 335"/>
                  <a:gd name="T27" fmla="*/ 2147483647 h 375"/>
                  <a:gd name="T28" fmla="*/ 2147483647 w 335"/>
                  <a:gd name="T29" fmla="*/ 2147483647 h 375"/>
                  <a:gd name="T30" fmla="*/ 2147483647 w 335"/>
                  <a:gd name="T31" fmla="*/ 0 h 375"/>
                  <a:gd name="T32" fmla="*/ 2147483647 w 335"/>
                  <a:gd name="T33" fmla="*/ 2147483647 h 375"/>
                  <a:gd name="T34" fmla="*/ 2147483647 w 335"/>
                  <a:gd name="T35" fmla="*/ 2147483647 h 375"/>
                  <a:gd name="T36" fmla="*/ 2147483647 w 335"/>
                  <a:gd name="T37" fmla="*/ 2147483647 h 375"/>
                  <a:gd name="T38" fmla="*/ 2147483647 w 335"/>
                  <a:gd name="T39" fmla="*/ 2147483647 h 375"/>
                  <a:gd name="T40" fmla="*/ 2147483647 w 335"/>
                  <a:gd name="T41" fmla="*/ 2147483647 h 375"/>
                  <a:gd name="T42" fmla="*/ 0 w 335"/>
                  <a:gd name="T43" fmla="*/ 2147483647 h 37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35"/>
                  <a:gd name="T67" fmla="*/ 0 h 375"/>
                  <a:gd name="T68" fmla="*/ 335 w 335"/>
                  <a:gd name="T69" fmla="*/ 375 h 37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35" h="375">
                    <a:moveTo>
                      <a:pt x="0" y="67"/>
                    </a:moveTo>
                    <a:lnTo>
                      <a:pt x="27" y="326"/>
                    </a:lnTo>
                    <a:lnTo>
                      <a:pt x="68" y="331"/>
                    </a:lnTo>
                    <a:lnTo>
                      <a:pt x="118" y="361"/>
                    </a:lnTo>
                    <a:lnTo>
                      <a:pt x="154" y="359"/>
                    </a:lnTo>
                    <a:lnTo>
                      <a:pt x="171" y="349"/>
                    </a:lnTo>
                    <a:lnTo>
                      <a:pt x="211" y="374"/>
                    </a:lnTo>
                    <a:lnTo>
                      <a:pt x="234" y="352"/>
                    </a:lnTo>
                    <a:lnTo>
                      <a:pt x="239" y="311"/>
                    </a:lnTo>
                    <a:lnTo>
                      <a:pt x="255" y="319"/>
                    </a:lnTo>
                    <a:lnTo>
                      <a:pt x="263" y="286"/>
                    </a:lnTo>
                    <a:lnTo>
                      <a:pt x="319" y="236"/>
                    </a:lnTo>
                    <a:lnTo>
                      <a:pt x="328" y="155"/>
                    </a:lnTo>
                    <a:lnTo>
                      <a:pt x="322" y="139"/>
                    </a:lnTo>
                    <a:lnTo>
                      <a:pt x="334" y="129"/>
                    </a:lnTo>
                    <a:lnTo>
                      <a:pt x="312" y="0"/>
                    </a:lnTo>
                    <a:lnTo>
                      <a:pt x="255" y="29"/>
                    </a:lnTo>
                    <a:lnTo>
                      <a:pt x="227" y="59"/>
                    </a:lnTo>
                    <a:lnTo>
                      <a:pt x="206" y="62"/>
                    </a:lnTo>
                    <a:lnTo>
                      <a:pt x="173" y="78"/>
                    </a:lnTo>
                    <a:lnTo>
                      <a:pt x="100" y="52"/>
                    </a:lnTo>
                    <a:lnTo>
                      <a:pt x="0" y="67"/>
                    </a:lnTo>
                  </a:path>
                </a:pathLst>
              </a:custGeom>
              <a:solidFill>
                <a:schemeClr val="bg1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Freeform 50">
                <a:extLst>
                  <a:ext uri="{FF2B5EF4-FFF2-40B4-BE49-F238E27FC236}">
                    <a16:creationId xmlns="" xmlns:a16="http://schemas.microsoft.com/office/drawing/2014/main" id="{2E207911-19AB-470C-8D04-317FDDA6A9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05541" y="2870073"/>
                <a:ext cx="738176" cy="669655"/>
              </a:xfrm>
              <a:custGeom>
                <a:avLst/>
                <a:gdLst>
                  <a:gd name="T0" fmla="*/ 0 w 358"/>
                  <a:gd name="T1" fmla="*/ 2147483647 h 354"/>
                  <a:gd name="T2" fmla="*/ 2147483647 w 358"/>
                  <a:gd name="T3" fmla="*/ 2147483647 h 354"/>
                  <a:gd name="T4" fmla="*/ 2147483647 w 358"/>
                  <a:gd name="T5" fmla="*/ 2147483647 h 354"/>
                  <a:gd name="T6" fmla="*/ 2147483647 w 358"/>
                  <a:gd name="T7" fmla="*/ 2147483647 h 354"/>
                  <a:gd name="T8" fmla="*/ 2147483647 w 358"/>
                  <a:gd name="T9" fmla="*/ 2147483647 h 354"/>
                  <a:gd name="T10" fmla="*/ 2147483647 w 358"/>
                  <a:gd name="T11" fmla="*/ 2147483647 h 354"/>
                  <a:gd name="T12" fmla="*/ 2147483647 w 358"/>
                  <a:gd name="T13" fmla="*/ 2147483647 h 354"/>
                  <a:gd name="T14" fmla="*/ 2147483647 w 358"/>
                  <a:gd name="T15" fmla="*/ 2147483647 h 354"/>
                  <a:gd name="T16" fmla="*/ 2147483647 w 358"/>
                  <a:gd name="T17" fmla="*/ 2147483647 h 354"/>
                  <a:gd name="T18" fmla="*/ 2147483647 w 358"/>
                  <a:gd name="T19" fmla="*/ 2147483647 h 354"/>
                  <a:gd name="T20" fmla="*/ 2147483647 w 358"/>
                  <a:gd name="T21" fmla="*/ 2147483647 h 354"/>
                  <a:gd name="T22" fmla="*/ 2147483647 w 358"/>
                  <a:gd name="T23" fmla="*/ 2147483647 h 354"/>
                  <a:gd name="T24" fmla="*/ 2147483647 w 358"/>
                  <a:gd name="T25" fmla="*/ 2147483647 h 354"/>
                  <a:gd name="T26" fmla="*/ 2147483647 w 358"/>
                  <a:gd name="T27" fmla="*/ 2147483647 h 354"/>
                  <a:gd name="T28" fmla="*/ 2147483647 w 358"/>
                  <a:gd name="T29" fmla="*/ 2147483647 h 354"/>
                  <a:gd name="T30" fmla="*/ 2147483647 w 358"/>
                  <a:gd name="T31" fmla="*/ 2147483647 h 354"/>
                  <a:gd name="T32" fmla="*/ 2147483647 w 358"/>
                  <a:gd name="T33" fmla="*/ 2147483647 h 354"/>
                  <a:gd name="T34" fmla="*/ 2147483647 w 358"/>
                  <a:gd name="T35" fmla="*/ 2147483647 h 354"/>
                  <a:gd name="T36" fmla="*/ 2147483647 w 358"/>
                  <a:gd name="T37" fmla="*/ 2147483647 h 354"/>
                  <a:gd name="T38" fmla="*/ 2147483647 w 358"/>
                  <a:gd name="T39" fmla="*/ 0 h 354"/>
                  <a:gd name="T40" fmla="*/ 2147483647 w 358"/>
                  <a:gd name="T41" fmla="*/ 2147483647 h 354"/>
                  <a:gd name="T42" fmla="*/ 2147483647 w 358"/>
                  <a:gd name="T43" fmla="*/ 2147483647 h 354"/>
                  <a:gd name="T44" fmla="*/ 2147483647 w 358"/>
                  <a:gd name="T45" fmla="*/ 2147483647 h 354"/>
                  <a:gd name="T46" fmla="*/ 2147483647 w 358"/>
                  <a:gd name="T47" fmla="*/ 2147483647 h 354"/>
                  <a:gd name="T48" fmla="*/ 2147483647 w 358"/>
                  <a:gd name="T49" fmla="*/ 2147483647 h 354"/>
                  <a:gd name="T50" fmla="*/ 2147483647 w 358"/>
                  <a:gd name="T51" fmla="*/ 2147483647 h 354"/>
                  <a:gd name="T52" fmla="*/ 2147483647 w 358"/>
                  <a:gd name="T53" fmla="*/ 2147483647 h 354"/>
                  <a:gd name="T54" fmla="*/ 0 w 358"/>
                  <a:gd name="T55" fmla="*/ 2147483647 h 35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58"/>
                  <a:gd name="T85" fmla="*/ 0 h 354"/>
                  <a:gd name="T86" fmla="*/ 358 w 358"/>
                  <a:gd name="T87" fmla="*/ 354 h 35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58" h="354">
                    <a:moveTo>
                      <a:pt x="0" y="244"/>
                    </a:moveTo>
                    <a:lnTo>
                      <a:pt x="12" y="292"/>
                    </a:lnTo>
                    <a:lnTo>
                      <a:pt x="59" y="327"/>
                    </a:lnTo>
                    <a:lnTo>
                      <a:pt x="80" y="353"/>
                    </a:lnTo>
                    <a:lnTo>
                      <a:pt x="149" y="325"/>
                    </a:lnTo>
                    <a:lnTo>
                      <a:pt x="179" y="320"/>
                    </a:lnTo>
                    <a:lnTo>
                      <a:pt x="195" y="299"/>
                    </a:lnTo>
                    <a:lnTo>
                      <a:pt x="223" y="193"/>
                    </a:lnTo>
                    <a:lnTo>
                      <a:pt x="251" y="206"/>
                    </a:lnTo>
                    <a:lnTo>
                      <a:pt x="307" y="91"/>
                    </a:lnTo>
                    <a:lnTo>
                      <a:pt x="350" y="115"/>
                    </a:lnTo>
                    <a:lnTo>
                      <a:pt x="357" y="95"/>
                    </a:lnTo>
                    <a:lnTo>
                      <a:pt x="326" y="70"/>
                    </a:lnTo>
                    <a:lnTo>
                      <a:pt x="302" y="72"/>
                    </a:lnTo>
                    <a:lnTo>
                      <a:pt x="295" y="86"/>
                    </a:lnTo>
                    <a:lnTo>
                      <a:pt x="251" y="98"/>
                    </a:lnTo>
                    <a:lnTo>
                      <a:pt x="223" y="130"/>
                    </a:lnTo>
                    <a:lnTo>
                      <a:pt x="215" y="79"/>
                    </a:lnTo>
                    <a:lnTo>
                      <a:pt x="137" y="92"/>
                    </a:lnTo>
                    <a:lnTo>
                      <a:pt x="123" y="0"/>
                    </a:lnTo>
                    <a:lnTo>
                      <a:pt x="111" y="9"/>
                    </a:lnTo>
                    <a:lnTo>
                      <a:pt x="117" y="25"/>
                    </a:lnTo>
                    <a:lnTo>
                      <a:pt x="108" y="106"/>
                    </a:lnTo>
                    <a:lnTo>
                      <a:pt x="52" y="156"/>
                    </a:lnTo>
                    <a:lnTo>
                      <a:pt x="44" y="189"/>
                    </a:lnTo>
                    <a:lnTo>
                      <a:pt x="28" y="182"/>
                    </a:lnTo>
                    <a:lnTo>
                      <a:pt x="23" y="222"/>
                    </a:lnTo>
                    <a:lnTo>
                      <a:pt x="0" y="244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Freeform 51">
                <a:extLst>
                  <a:ext uri="{FF2B5EF4-FFF2-40B4-BE49-F238E27FC236}">
                    <a16:creationId xmlns="" xmlns:a16="http://schemas.microsoft.com/office/drawing/2014/main" id="{AF83A594-3D6E-4789-8C01-FAFBB41AF6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49682" y="2921148"/>
                <a:ext cx="744346" cy="338610"/>
              </a:xfrm>
              <a:custGeom>
                <a:avLst/>
                <a:gdLst>
                  <a:gd name="T0" fmla="*/ 0 w 362"/>
                  <a:gd name="T1" fmla="*/ 2147483647 h 179"/>
                  <a:gd name="T2" fmla="*/ 2147483647 w 362"/>
                  <a:gd name="T3" fmla="*/ 2147483647 h 179"/>
                  <a:gd name="T4" fmla="*/ 2147483647 w 362"/>
                  <a:gd name="T5" fmla="*/ 2147483647 h 179"/>
                  <a:gd name="T6" fmla="*/ 2147483647 w 362"/>
                  <a:gd name="T7" fmla="*/ 2147483647 h 179"/>
                  <a:gd name="T8" fmla="*/ 2147483647 w 362"/>
                  <a:gd name="T9" fmla="*/ 2147483647 h 179"/>
                  <a:gd name="T10" fmla="*/ 2147483647 w 362"/>
                  <a:gd name="T11" fmla="*/ 2147483647 h 179"/>
                  <a:gd name="T12" fmla="*/ 2147483647 w 362"/>
                  <a:gd name="T13" fmla="*/ 2147483647 h 179"/>
                  <a:gd name="T14" fmla="*/ 2147483647 w 362"/>
                  <a:gd name="T15" fmla="*/ 2147483647 h 179"/>
                  <a:gd name="T16" fmla="*/ 2147483647 w 362"/>
                  <a:gd name="T17" fmla="*/ 2147483647 h 179"/>
                  <a:gd name="T18" fmla="*/ 2147483647 w 362"/>
                  <a:gd name="T19" fmla="*/ 2147483647 h 179"/>
                  <a:gd name="T20" fmla="*/ 2147483647 w 362"/>
                  <a:gd name="T21" fmla="*/ 2147483647 h 179"/>
                  <a:gd name="T22" fmla="*/ 2147483647 w 362"/>
                  <a:gd name="T23" fmla="*/ 2147483647 h 179"/>
                  <a:gd name="T24" fmla="*/ 2147483647 w 362"/>
                  <a:gd name="T25" fmla="*/ 2147483647 h 179"/>
                  <a:gd name="T26" fmla="*/ 2147483647 w 362"/>
                  <a:gd name="T27" fmla="*/ 2147483647 h 179"/>
                  <a:gd name="T28" fmla="*/ 2147483647 w 362"/>
                  <a:gd name="T29" fmla="*/ 2147483647 h 179"/>
                  <a:gd name="T30" fmla="*/ 2147483647 w 362"/>
                  <a:gd name="T31" fmla="*/ 2147483647 h 179"/>
                  <a:gd name="T32" fmla="*/ 2147483647 w 362"/>
                  <a:gd name="T33" fmla="*/ 2147483647 h 179"/>
                  <a:gd name="T34" fmla="*/ 2147483647 w 362"/>
                  <a:gd name="T35" fmla="*/ 2147483647 h 179"/>
                  <a:gd name="T36" fmla="*/ 2147483647 w 362"/>
                  <a:gd name="T37" fmla="*/ 2147483647 h 179"/>
                  <a:gd name="T38" fmla="*/ 2147483647 w 362"/>
                  <a:gd name="T39" fmla="*/ 2147483647 h 179"/>
                  <a:gd name="T40" fmla="*/ 2147483647 w 362"/>
                  <a:gd name="T41" fmla="*/ 2147483647 h 179"/>
                  <a:gd name="T42" fmla="*/ 2147483647 w 362"/>
                  <a:gd name="T43" fmla="*/ 2147483647 h 179"/>
                  <a:gd name="T44" fmla="*/ 2147483647 w 362"/>
                  <a:gd name="T45" fmla="*/ 2147483647 h 179"/>
                  <a:gd name="T46" fmla="*/ 2147483647 w 362"/>
                  <a:gd name="T47" fmla="*/ 2147483647 h 179"/>
                  <a:gd name="T48" fmla="*/ 2147483647 w 362"/>
                  <a:gd name="T49" fmla="*/ 2147483647 h 179"/>
                  <a:gd name="T50" fmla="*/ 2147483647 w 362"/>
                  <a:gd name="T51" fmla="*/ 2147483647 h 179"/>
                  <a:gd name="T52" fmla="*/ 2147483647 w 362"/>
                  <a:gd name="T53" fmla="*/ 2147483647 h 179"/>
                  <a:gd name="T54" fmla="*/ 2147483647 w 362"/>
                  <a:gd name="T55" fmla="*/ 2147483647 h 179"/>
                  <a:gd name="T56" fmla="*/ 2147483647 w 362"/>
                  <a:gd name="T57" fmla="*/ 2147483647 h 179"/>
                  <a:gd name="T58" fmla="*/ 2147483647 w 362"/>
                  <a:gd name="T59" fmla="*/ 2147483647 h 179"/>
                  <a:gd name="T60" fmla="*/ 2147483647 w 362"/>
                  <a:gd name="T61" fmla="*/ 2147483647 h 179"/>
                  <a:gd name="T62" fmla="*/ 2147483647 w 362"/>
                  <a:gd name="T63" fmla="*/ 2147483647 h 179"/>
                  <a:gd name="T64" fmla="*/ 2147483647 w 362"/>
                  <a:gd name="T65" fmla="*/ 2147483647 h 179"/>
                  <a:gd name="T66" fmla="*/ 2147483647 w 362"/>
                  <a:gd name="T67" fmla="*/ 2147483647 h 179"/>
                  <a:gd name="T68" fmla="*/ 2147483647 w 362"/>
                  <a:gd name="T69" fmla="*/ 2147483647 h 179"/>
                  <a:gd name="T70" fmla="*/ 2147483647 w 362"/>
                  <a:gd name="T71" fmla="*/ 2147483647 h 179"/>
                  <a:gd name="T72" fmla="*/ 2147483647 w 362"/>
                  <a:gd name="T73" fmla="*/ 0 h 179"/>
                  <a:gd name="T74" fmla="*/ 0 w 362"/>
                  <a:gd name="T75" fmla="*/ 2147483647 h 179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62"/>
                  <a:gd name="T115" fmla="*/ 0 h 179"/>
                  <a:gd name="T116" fmla="*/ 362 w 362"/>
                  <a:gd name="T117" fmla="*/ 179 h 179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62" h="179">
                    <a:moveTo>
                      <a:pt x="0" y="52"/>
                    </a:moveTo>
                    <a:lnTo>
                      <a:pt x="8" y="103"/>
                    </a:lnTo>
                    <a:lnTo>
                      <a:pt x="36" y="71"/>
                    </a:lnTo>
                    <a:lnTo>
                      <a:pt x="80" y="59"/>
                    </a:lnTo>
                    <a:lnTo>
                      <a:pt x="87" y="46"/>
                    </a:lnTo>
                    <a:lnTo>
                      <a:pt x="111" y="43"/>
                    </a:lnTo>
                    <a:lnTo>
                      <a:pt x="141" y="68"/>
                    </a:lnTo>
                    <a:lnTo>
                      <a:pt x="162" y="74"/>
                    </a:lnTo>
                    <a:lnTo>
                      <a:pt x="201" y="109"/>
                    </a:lnTo>
                    <a:lnTo>
                      <a:pt x="186" y="143"/>
                    </a:lnTo>
                    <a:lnTo>
                      <a:pt x="192" y="158"/>
                    </a:lnTo>
                    <a:lnTo>
                      <a:pt x="208" y="151"/>
                    </a:lnTo>
                    <a:lnTo>
                      <a:pt x="225" y="151"/>
                    </a:lnTo>
                    <a:lnTo>
                      <a:pt x="232" y="162"/>
                    </a:lnTo>
                    <a:lnTo>
                      <a:pt x="250" y="162"/>
                    </a:lnTo>
                    <a:lnTo>
                      <a:pt x="258" y="159"/>
                    </a:lnTo>
                    <a:lnTo>
                      <a:pt x="245" y="127"/>
                    </a:lnTo>
                    <a:lnTo>
                      <a:pt x="243" y="71"/>
                    </a:lnTo>
                    <a:lnTo>
                      <a:pt x="229" y="63"/>
                    </a:lnTo>
                    <a:lnTo>
                      <a:pt x="258" y="37"/>
                    </a:lnTo>
                    <a:lnTo>
                      <a:pt x="259" y="20"/>
                    </a:lnTo>
                    <a:lnTo>
                      <a:pt x="276" y="22"/>
                    </a:lnTo>
                    <a:lnTo>
                      <a:pt x="254" y="57"/>
                    </a:lnTo>
                    <a:lnTo>
                      <a:pt x="267" y="99"/>
                    </a:lnTo>
                    <a:lnTo>
                      <a:pt x="272" y="111"/>
                    </a:lnTo>
                    <a:lnTo>
                      <a:pt x="281" y="116"/>
                    </a:lnTo>
                    <a:lnTo>
                      <a:pt x="264" y="116"/>
                    </a:lnTo>
                    <a:lnTo>
                      <a:pt x="270" y="141"/>
                    </a:lnTo>
                    <a:lnTo>
                      <a:pt x="299" y="159"/>
                    </a:lnTo>
                    <a:lnTo>
                      <a:pt x="305" y="162"/>
                    </a:lnTo>
                    <a:lnTo>
                      <a:pt x="314" y="162"/>
                    </a:lnTo>
                    <a:lnTo>
                      <a:pt x="310" y="178"/>
                    </a:lnTo>
                    <a:lnTo>
                      <a:pt x="346" y="159"/>
                    </a:lnTo>
                    <a:lnTo>
                      <a:pt x="352" y="135"/>
                    </a:lnTo>
                    <a:lnTo>
                      <a:pt x="361" y="112"/>
                    </a:lnTo>
                    <a:lnTo>
                      <a:pt x="310" y="122"/>
                    </a:lnTo>
                    <a:lnTo>
                      <a:pt x="277" y="0"/>
                    </a:lnTo>
                    <a:lnTo>
                      <a:pt x="0" y="52"/>
                    </a:lnTo>
                  </a:path>
                </a:pathLst>
              </a:custGeom>
              <a:solidFill>
                <a:srgbClr val="5B9BD5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Freeform 52">
                <a:extLst>
                  <a:ext uri="{FF2B5EF4-FFF2-40B4-BE49-F238E27FC236}">
                    <a16:creationId xmlns="" xmlns:a16="http://schemas.microsoft.com/office/drawing/2014/main" id="{B3DB056B-4C20-40B8-BCC6-56B7C64175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82169" y="3042215"/>
                <a:ext cx="1266621" cy="656413"/>
              </a:xfrm>
              <a:custGeom>
                <a:avLst/>
                <a:gdLst>
                  <a:gd name="T0" fmla="*/ 2147483647 w 617"/>
                  <a:gd name="T1" fmla="*/ 2147483647 h 347"/>
                  <a:gd name="T2" fmla="*/ 2147483647 w 617"/>
                  <a:gd name="T3" fmla="*/ 2147483647 h 347"/>
                  <a:gd name="T4" fmla="*/ 2147483647 w 617"/>
                  <a:gd name="T5" fmla="*/ 2147483647 h 347"/>
                  <a:gd name="T6" fmla="*/ 2147483647 w 617"/>
                  <a:gd name="T7" fmla="*/ 2147483647 h 347"/>
                  <a:gd name="T8" fmla="*/ 2147483647 w 617"/>
                  <a:gd name="T9" fmla="*/ 2147483647 h 347"/>
                  <a:gd name="T10" fmla="*/ 2147483647 w 617"/>
                  <a:gd name="T11" fmla="*/ 2147483647 h 347"/>
                  <a:gd name="T12" fmla="*/ 2147483647 w 617"/>
                  <a:gd name="T13" fmla="*/ 2147483647 h 347"/>
                  <a:gd name="T14" fmla="*/ 2147483647 w 617"/>
                  <a:gd name="T15" fmla="*/ 2147483647 h 347"/>
                  <a:gd name="T16" fmla="*/ 2147483647 w 617"/>
                  <a:gd name="T17" fmla="*/ 2147483647 h 347"/>
                  <a:gd name="T18" fmla="*/ 2147483647 w 617"/>
                  <a:gd name="T19" fmla="*/ 2147483647 h 347"/>
                  <a:gd name="T20" fmla="*/ 2147483647 w 617"/>
                  <a:gd name="T21" fmla="*/ 0 h 347"/>
                  <a:gd name="T22" fmla="*/ 2147483647 w 617"/>
                  <a:gd name="T23" fmla="*/ 2147483647 h 347"/>
                  <a:gd name="T24" fmla="*/ 2147483647 w 617"/>
                  <a:gd name="T25" fmla="*/ 2147483647 h 347"/>
                  <a:gd name="T26" fmla="*/ 2147483647 w 617"/>
                  <a:gd name="T27" fmla="*/ 2147483647 h 347"/>
                  <a:gd name="T28" fmla="*/ 2147483647 w 617"/>
                  <a:gd name="T29" fmla="*/ 2147483647 h 347"/>
                  <a:gd name="T30" fmla="*/ 2147483647 w 617"/>
                  <a:gd name="T31" fmla="*/ 2147483647 h 347"/>
                  <a:gd name="T32" fmla="*/ 2147483647 w 617"/>
                  <a:gd name="T33" fmla="*/ 2147483647 h 347"/>
                  <a:gd name="T34" fmla="*/ 2147483647 w 617"/>
                  <a:gd name="T35" fmla="*/ 2147483647 h 347"/>
                  <a:gd name="T36" fmla="*/ 2147483647 w 617"/>
                  <a:gd name="T37" fmla="*/ 2147483647 h 347"/>
                  <a:gd name="T38" fmla="*/ 2147483647 w 617"/>
                  <a:gd name="T39" fmla="*/ 2147483647 h 347"/>
                  <a:gd name="T40" fmla="*/ 2147483647 w 617"/>
                  <a:gd name="T41" fmla="*/ 2147483647 h 347"/>
                  <a:gd name="T42" fmla="*/ 2147483647 w 617"/>
                  <a:gd name="T43" fmla="*/ 2147483647 h 347"/>
                  <a:gd name="T44" fmla="*/ 2147483647 w 617"/>
                  <a:gd name="T45" fmla="*/ 2147483647 h 347"/>
                  <a:gd name="T46" fmla="*/ 2147483647 w 617"/>
                  <a:gd name="T47" fmla="*/ 2147483647 h 347"/>
                  <a:gd name="T48" fmla="*/ 2147483647 w 617"/>
                  <a:gd name="T49" fmla="*/ 2147483647 h 347"/>
                  <a:gd name="T50" fmla="*/ 2147483647 w 617"/>
                  <a:gd name="T51" fmla="*/ 2147483647 h 347"/>
                  <a:gd name="T52" fmla="*/ 2147483647 w 617"/>
                  <a:gd name="T53" fmla="*/ 2147483647 h 347"/>
                  <a:gd name="T54" fmla="*/ 2147483647 w 617"/>
                  <a:gd name="T55" fmla="*/ 2147483647 h 347"/>
                  <a:gd name="T56" fmla="*/ 2147483647 w 617"/>
                  <a:gd name="T57" fmla="*/ 2147483647 h 347"/>
                  <a:gd name="T58" fmla="*/ 0 w 617"/>
                  <a:gd name="T59" fmla="*/ 2147483647 h 347"/>
                  <a:gd name="T60" fmla="*/ 2147483647 w 617"/>
                  <a:gd name="T61" fmla="*/ 2147483647 h 34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617"/>
                  <a:gd name="T94" fmla="*/ 0 h 347"/>
                  <a:gd name="T95" fmla="*/ 617 w 617"/>
                  <a:gd name="T96" fmla="*/ 347 h 347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617" h="347">
                    <a:moveTo>
                      <a:pt x="57" y="308"/>
                    </a:moveTo>
                    <a:lnTo>
                      <a:pt x="57" y="300"/>
                    </a:lnTo>
                    <a:lnTo>
                      <a:pt x="97" y="261"/>
                    </a:lnTo>
                    <a:lnTo>
                      <a:pt x="119" y="235"/>
                    </a:lnTo>
                    <a:lnTo>
                      <a:pt x="141" y="261"/>
                    </a:lnTo>
                    <a:lnTo>
                      <a:pt x="209" y="234"/>
                    </a:lnTo>
                    <a:lnTo>
                      <a:pt x="239" y="229"/>
                    </a:lnTo>
                    <a:lnTo>
                      <a:pt x="256" y="207"/>
                    </a:lnTo>
                    <a:lnTo>
                      <a:pt x="283" y="101"/>
                    </a:lnTo>
                    <a:lnTo>
                      <a:pt x="312" y="115"/>
                    </a:lnTo>
                    <a:lnTo>
                      <a:pt x="367" y="0"/>
                    </a:lnTo>
                    <a:lnTo>
                      <a:pt x="410" y="24"/>
                    </a:lnTo>
                    <a:lnTo>
                      <a:pt x="417" y="4"/>
                    </a:lnTo>
                    <a:lnTo>
                      <a:pt x="438" y="9"/>
                    </a:lnTo>
                    <a:lnTo>
                      <a:pt x="478" y="45"/>
                    </a:lnTo>
                    <a:lnTo>
                      <a:pt x="463" y="79"/>
                    </a:lnTo>
                    <a:lnTo>
                      <a:pt x="469" y="94"/>
                    </a:lnTo>
                    <a:lnTo>
                      <a:pt x="485" y="87"/>
                    </a:lnTo>
                    <a:lnTo>
                      <a:pt x="497" y="104"/>
                    </a:lnTo>
                    <a:lnTo>
                      <a:pt x="558" y="123"/>
                    </a:lnTo>
                    <a:lnTo>
                      <a:pt x="501" y="120"/>
                    </a:lnTo>
                    <a:lnTo>
                      <a:pt x="560" y="173"/>
                    </a:lnTo>
                    <a:lnTo>
                      <a:pt x="523" y="168"/>
                    </a:lnTo>
                    <a:lnTo>
                      <a:pt x="598" y="216"/>
                    </a:lnTo>
                    <a:lnTo>
                      <a:pt x="616" y="248"/>
                    </a:lnTo>
                    <a:lnTo>
                      <a:pt x="603" y="243"/>
                    </a:lnTo>
                    <a:lnTo>
                      <a:pt x="601" y="252"/>
                    </a:lnTo>
                    <a:lnTo>
                      <a:pt x="359" y="298"/>
                    </a:lnTo>
                    <a:lnTo>
                      <a:pt x="158" y="325"/>
                    </a:lnTo>
                    <a:lnTo>
                      <a:pt x="0" y="346"/>
                    </a:lnTo>
                    <a:lnTo>
                      <a:pt x="57" y="308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Freeform 53">
                <a:extLst>
                  <a:ext uri="{FF2B5EF4-FFF2-40B4-BE49-F238E27FC236}">
                    <a16:creationId xmlns="" xmlns:a16="http://schemas.microsoft.com/office/drawing/2014/main" id="{A5381E27-BEA9-4C62-849E-9F181C008C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91216" y="3223817"/>
                <a:ext cx="71966" cy="164576"/>
              </a:xfrm>
              <a:custGeom>
                <a:avLst/>
                <a:gdLst>
                  <a:gd name="T0" fmla="*/ 0 w 35"/>
                  <a:gd name="T1" fmla="*/ 2147483647 h 87"/>
                  <a:gd name="T2" fmla="*/ 2147483647 w 35"/>
                  <a:gd name="T3" fmla="*/ 2147483647 h 87"/>
                  <a:gd name="T4" fmla="*/ 2147483647 w 35"/>
                  <a:gd name="T5" fmla="*/ 2147483647 h 87"/>
                  <a:gd name="T6" fmla="*/ 2147483647 w 35"/>
                  <a:gd name="T7" fmla="*/ 0 h 87"/>
                  <a:gd name="T8" fmla="*/ 2147483647 w 35"/>
                  <a:gd name="T9" fmla="*/ 2147483647 h 87"/>
                  <a:gd name="T10" fmla="*/ 0 w 35"/>
                  <a:gd name="T11" fmla="*/ 2147483647 h 87"/>
                  <a:gd name="T12" fmla="*/ 0 w 35"/>
                  <a:gd name="T13" fmla="*/ 2147483647 h 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"/>
                  <a:gd name="T22" fmla="*/ 0 h 87"/>
                  <a:gd name="T23" fmla="*/ 35 w 35"/>
                  <a:gd name="T24" fmla="*/ 87 h 8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" h="87">
                    <a:moveTo>
                      <a:pt x="0" y="86"/>
                    </a:moveTo>
                    <a:lnTo>
                      <a:pt x="12" y="62"/>
                    </a:lnTo>
                    <a:lnTo>
                      <a:pt x="24" y="47"/>
                    </a:lnTo>
                    <a:lnTo>
                      <a:pt x="34" y="0"/>
                    </a:lnTo>
                    <a:lnTo>
                      <a:pt x="13" y="10"/>
                    </a:lnTo>
                    <a:lnTo>
                      <a:pt x="0" y="55"/>
                    </a:lnTo>
                    <a:lnTo>
                      <a:pt x="0" y="86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Freeform 54">
                <a:extLst>
                  <a:ext uri="{FF2B5EF4-FFF2-40B4-BE49-F238E27FC236}">
                    <a16:creationId xmlns="" xmlns:a16="http://schemas.microsoft.com/office/drawing/2014/main" id="{AF961D50-9BC5-4C24-9152-79ED6E5788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10201" y="3520810"/>
                <a:ext cx="1400275" cy="575071"/>
              </a:xfrm>
              <a:custGeom>
                <a:avLst/>
                <a:gdLst>
                  <a:gd name="T0" fmla="*/ 0 w 681"/>
                  <a:gd name="T1" fmla="*/ 2147483647 h 304"/>
                  <a:gd name="T2" fmla="*/ 2147483647 w 681"/>
                  <a:gd name="T3" fmla="*/ 2147483647 h 304"/>
                  <a:gd name="T4" fmla="*/ 2147483647 w 681"/>
                  <a:gd name="T5" fmla="*/ 2147483647 h 304"/>
                  <a:gd name="T6" fmla="*/ 2147483647 w 681"/>
                  <a:gd name="T7" fmla="*/ 2147483647 h 304"/>
                  <a:gd name="T8" fmla="*/ 2147483647 w 681"/>
                  <a:gd name="T9" fmla="*/ 2147483647 h 304"/>
                  <a:gd name="T10" fmla="*/ 2147483647 w 681"/>
                  <a:gd name="T11" fmla="*/ 2147483647 h 304"/>
                  <a:gd name="T12" fmla="*/ 2147483647 w 681"/>
                  <a:gd name="T13" fmla="*/ 2147483647 h 304"/>
                  <a:gd name="T14" fmla="*/ 2147483647 w 681"/>
                  <a:gd name="T15" fmla="*/ 2147483647 h 304"/>
                  <a:gd name="T16" fmla="*/ 2147483647 w 681"/>
                  <a:gd name="T17" fmla="*/ 2147483647 h 304"/>
                  <a:gd name="T18" fmla="*/ 2147483647 w 681"/>
                  <a:gd name="T19" fmla="*/ 2147483647 h 304"/>
                  <a:gd name="T20" fmla="*/ 2147483647 w 681"/>
                  <a:gd name="T21" fmla="*/ 2147483647 h 304"/>
                  <a:gd name="T22" fmla="*/ 2147483647 w 681"/>
                  <a:gd name="T23" fmla="*/ 2147483647 h 304"/>
                  <a:gd name="T24" fmla="*/ 2147483647 w 681"/>
                  <a:gd name="T25" fmla="*/ 2147483647 h 304"/>
                  <a:gd name="T26" fmla="*/ 2147483647 w 681"/>
                  <a:gd name="T27" fmla="*/ 2147483647 h 304"/>
                  <a:gd name="T28" fmla="*/ 2147483647 w 681"/>
                  <a:gd name="T29" fmla="*/ 2147483647 h 304"/>
                  <a:gd name="T30" fmla="*/ 2147483647 w 681"/>
                  <a:gd name="T31" fmla="*/ 2147483647 h 304"/>
                  <a:gd name="T32" fmla="*/ 2147483647 w 681"/>
                  <a:gd name="T33" fmla="*/ 2147483647 h 304"/>
                  <a:gd name="T34" fmla="*/ 2147483647 w 681"/>
                  <a:gd name="T35" fmla="*/ 2147483647 h 304"/>
                  <a:gd name="T36" fmla="*/ 2147483647 w 681"/>
                  <a:gd name="T37" fmla="*/ 2147483647 h 304"/>
                  <a:gd name="T38" fmla="*/ 2147483647 w 681"/>
                  <a:gd name="T39" fmla="*/ 2147483647 h 304"/>
                  <a:gd name="T40" fmla="*/ 2147483647 w 681"/>
                  <a:gd name="T41" fmla="*/ 2147483647 h 304"/>
                  <a:gd name="T42" fmla="*/ 2147483647 w 681"/>
                  <a:gd name="T43" fmla="*/ 2147483647 h 304"/>
                  <a:gd name="T44" fmla="*/ 2147483647 w 681"/>
                  <a:gd name="T45" fmla="*/ 2147483647 h 304"/>
                  <a:gd name="T46" fmla="*/ 2147483647 w 681"/>
                  <a:gd name="T47" fmla="*/ 2147483647 h 304"/>
                  <a:gd name="T48" fmla="*/ 2147483647 w 681"/>
                  <a:gd name="T49" fmla="*/ 2147483647 h 304"/>
                  <a:gd name="T50" fmla="*/ 2147483647 w 681"/>
                  <a:gd name="T51" fmla="*/ 2147483647 h 304"/>
                  <a:gd name="T52" fmla="*/ 2147483647 w 681"/>
                  <a:gd name="T53" fmla="*/ 2147483647 h 304"/>
                  <a:gd name="T54" fmla="*/ 2147483647 w 681"/>
                  <a:gd name="T55" fmla="*/ 0 h 304"/>
                  <a:gd name="T56" fmla="*/ 2147483647 w 681"/>
                  <a:gd name="T57" fmla="*/ 2147483647 h 304"/>
                  <a:gd name="T58" fmla="*/ 2147483647 w 681"/>
                  <a:gd name="T59" fmla="*/ 2147483647 h 304"/>
                  <a:gd name="T60" fmla="*/ 2147483647 w 681"/>
                  <a:gd name="T61" fmla="*/ 2147483647 h 304"/>
                  <a:gd name="T62" fmla="*/ 2147483647 w 681"/>
                  <a:gd name="T63" fmla="*/ 2147483647 h 304"/>
                  <a:gd name="T64" fmla="*/ 2147483647 w 681"/>
                  <a:gd name="T65" fmla="*/ 2147483647 h 304"/>
                  <a:gd name="T66" fmla="*/ 2147483647 w 681"/>
                  <a:gd name="T67" fmla="*/ 2147483647 h 304"/>
                  <a:gd name="T68" fmla="*/ 2147483647 w 681"/>
                  <a:gd name="T69" fmla="*/ 2147483647 h 304"/>
                  <a:gd name="T70" fmla="*/ 0 w 681"/>
                  <a:gd name="T71" fmla="*/ 2147483647 h 304"/>
                  <a:gd name="T72" fmla="*/ 0 w 681"/>
                  <a:gd name="T73" fmla="*/ 2147483647 h 30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81"/>
                  <a:gd name="T112" fmla="*/ 0 h 304"/>
                  <a:gd name="T113" fmla="*/ 681 w 681"/>
                  <a:gd name="T114" fmla="*/ 304 h 30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81" h="304">
                    <a:moveTo>
                      <a:pt x="0" y="259"/>
                    </a:moveTo>
                    <a:lnTo>
                      <a:pt x="98" y="248"/>
                    </a:lnTo>
                    <a:lnTo>
                      <a:pt x="156" y="220"/>
                    </a:lnTo>
                    <a:lnTo>
                      <a:pt x="264" y="208"/>
                    </a:lnTo>
                    <a:lnTo>
                      <a:pt x="309" y="235"/>
                    </a:lnTo>
                    <a:lnTo>
                      <a:pt x="379" y="226"/>
                    </a:lnTo>
                    <a:lnTo>
                      <a:pt x="486" y="303"/>
                    </a:lnTo>
                    <a:lnTo>
                      <a:pt x="527" y="293"/>
                    </a:lnTo>
                    <a:lnTo>
                      <a:pt x="587" y="205"/>
                    </a:lnTo>
                    <a:lnTo>
                      <a:pt x="635" y="187"/>
                    </a:lnTo>
                    <a:lnTo>
                      <a:pt x="650" y="161"/>
                    </a:lnTo>
                    <a:lnTo>
                      <a:pt x="598" y="170"/>
                    </a:lnTo>
                    <a:lnTo>
                      <a:pt x="584" y="153"/>
                    </a:lnTo>
                    <a:lnTo>
                      <a:pt x="616" y="144"/>
                    </a:lnTo>
                    <a:lnTo>
                      <a:pt x="616" y="132"/>
                    </a:lnTo>
                    <a:lnTo>
                      <a:pt x="579" y="120"/>
                    </a:lnTo>
                    <a:lnTo>
                      <a:pt x="625" y="103"/>
                    </a:lnTo>
                    <a:lnTo>
                      <a:pt x="622" y="122"/>
                    </a:lnTo>
                    <a:lnTo>
                      <a:pt x="653" y="120"/>
                    </a:lnTo>
                    <a:lnTo>
                      <a:pt x="669" y="89"/>
                    </a:lnTo>
                    <a:lnTo>
                      <a:pt x="680" y="88"/>
                    </a:lnTo>
                    <a:lnTo>
                      <a:pt x="672" y="61"/>
                    </a:lnTo>
                    <a:lnTo>
                      <a:pt x="651" y="88"/>
                    </a:lnTo>
                    <a:lnTo>
                      <a:pt x="632" y="26"/>
                    </a:lnTo>
                    <a:lnTo>
                      <a:pt x="646" y="24"/>
                    </a:lnTo>
                    <a:lnTo>
                      <a:pt x="664" y="41"/>
                    </a:lnTo>
                    <a:lnTo>
                      <a:pt x="650" y="12"/>
                    </a:lnTo>
                    <a:lnTo>
                      <a:pt x="636" y="0"/>
                    </a:lnTo>
                    <a:lnTo>
                      <a:pt x="394" y="46"/>
                    </a:lnTo>
                    <a:lnTo>
                      <a:pt x="194" y="72"/>
                    </a:lnTo>
                    <a:lnTo>
                      <a:pt x="165" y="127"/>
                    </a:lnTo>
                    <a:lnTo>
                      <a:pt x="122" y="136"/>
                    </a:lnTo>
                    <a:lnTo>
                      <a:pt x="102" y="164"/>
                    </a:lnTo>
                    <a:lnTo>
                      <a:pt x="25" y="210"/>
                    </a:lnTo>
                    <a:lnTo>
                      <a:pt x="20" y="228"/>
                    </a:lnTo>
                    <a:lnTo>
                      <a:pt x="0" y="238"/>
                    </a:lnTo>
                    <a:lnTo>
                      <a:pt x="0" y="259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Freeform 55">
                <a:extLst>
                  <a:ext uri="{FF2B5EF4-FFF2-40B4-BE49-F238E27FC236}">
                    <a16:creationId xmlns="" xmlns:a16="http://schemas.microsoft.com/office/drawing/2014/main" id="{EB7C9D31-6960-453A-A60E-9FD7ADE310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76755" y="3914280"/>
                <a:ext cx="834819" cy="582638"/>
              </a:xfrm>
              <a:custGeom>
                <a:avLst/>
                <a:gdLst>
                  <a:gd name="T0" fmla="*/ 2147483647 w 406"/>
                  <a:gd name="T1" fmla="*/ 2147483647 h 308"/>
                  <a:gd name="T2" fmla="*/ 2147483647 w 406"/>
                  <a:gd name="T3" fmla="*/ 2147483647 h 308"/>
                  <a:gd name="T4" fmla="*/ 2147483647 w 406"/>
                  <a:gd name="T5" fmla="*/ 0 h 308"/>
                  <a:gd name="T6" fmla="*/ 2147483647 w 406"/>
                  <a:gd name="T7" fmla="*/ 2147483647 h 308"/>
                  <a:gd name="T8" fmla="*/ 2147483647 w 406"/>
                  <a:gd name="T9" fmla="*/ 2147483647 h 308"/>
                  <a:gd name="T10" fmla="*/ 2147483647 w 406"/>
                  <a:gd name="T11" fmla="*/ 2147483647 h 308"/>
                  <a:gd name="T12" fmla="*/ 2147483647 w 406"/>
                  <a:gd name="T13" fmla="*/ 2147483647 h 308"/>
                  <a:gd name="T14" fmla="*/ 2147483647 w 406"/>
                  <a:gd name="T15" fmla="*/ 2147483647 h 308"/>
                  <a:gd name="T16" fmla="*/ 2147483647 w 406"/>
                  <a:gd name="T17" fmla="*/ 2147483647 h 308"/>
                  <a:gd name="T18" fmla="*/ 2147483647 w 406"/>
                  <a:gd name="T19" fmla="*/ 2147483647 h 308"/>
                  <a:gd name="T20" fmla="*/ 2147483647 w 406"/>
                  <a:gd name="T21" fmla="*/ 2147483647 h 308"/>
                  <a:gd name="T22" fmla="*/ 2147483647 w 406"/>
                  <a:gd name="T23" fmla="*/ 2147483647 h 308"/>
                  <a:gd name="T24" fmla="*/ 2147483647 w 406"/>
                  <a:gd name="T25" fmla="*/ 2147483647 h 308"/>
                  <a:gd name="T26" fmla="*/ 2147483647 w 406"/>
                  <a:gd name="T27" fmla="*/ 2147483647 h 308"/>
                  <a:gd name="T28" fmla="*/ 2147483647 w 406"/>
                  <a:gd name="T29" fmla="*/ 2147483647 h 308"/>
                  <a:gd name="T30" fmla="*/ 2147483647 w 406"/>
                  <a:gd name="T31" fmla="*/ 2147483647 h 308"/>
                  <a:gd name="T32" fmla="*/ 2147483647 w 406"/>
                  <a:gd name="T33" fmla="*/ 2147483647 h 308"/>
                  <a:gd name="T34" fmla="*/ 0 w 406"/>
                  <a:gd name="T35" fmla="*/ 2147483647 h 308"/>
                  <a:gd name="T36" fmla="*/ 2147483647 w 406"/>
                  <a:gd name="T37" fmla="*/ 2147483647 h 30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406"/>
                  <a:gd name="T58" fmla="*/ 0 h 308"/>
                  <a:gd name="T59" fmla="*/ 406 w 406"/>
                  <a:gd name="T60" fmla="*/ 308 h 30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406" h="308">
                    <a:moveTo>
                      <a:pt x="17" y="39"/>
                    </a:moveTo>
                    <a:lnTo>
                      <a:pt x="74" y="11"/>
                    </a:lnTo>
                    <a:lnTo>
                      <a:pt x="183" y="0"/>
                    </a:lnTo>
                    <a:lnTo>
                      <a:pt x="227" y="27"/>
                    </a:lnTo>
                    <a:lnTo>
                      <a:pt x="298" y="17"/>
                    </a:lnTo>
                    <a:lnTo>
                      <a:pt x="405" y="94"/>
                    </a:lnTo>
                    <a:lnTo>
                      <a:pt x="358" y="152"/>
                    </a:lnTo>
                    <a:lnTo>
                      <a:pt x="359" y="179"/>
                    </a:lnTo>
                    <a:lnTo>
                      <a:pt x="278" y="253"/>
                    </a:lnTo>
                    <a:lnTo>
                      <a:pt x="265" y="255"/>
                    </a:lnTo>
                    <a:lnTo>
                      <a:pt x="259" y="278"/>
                    </a:lnTo>
                    <a:lnTo>
                      <a:pt x="242" y="265"/>
                    </a:lnTo>
                    <a:lnTo>
                      <a:pt x="258" y="287"/>
                    </a:lnTo>
                    <a:lnTo>
                      <a:pt x="243" y="307"/>
                    </a:lnTo>
                    <a:lnTo>
                      <a:pt x="227" y="304"/>
                    </a:lnTo>
                    <a:lnTo>
                      <a:pt x="172" y="216"/>
                    </a:lnTo>
                    <a:lnTo>
                      <a:pt x="52" y="105"/>
                    </a:lnTo>
                    <a:lnTo>
                      <a:pt x="0" y="71"/>
                    </a:lnTo>
                    <a:lnTo>
                      <a:pt x="17" y="39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Freeform 56">
                <a:extLst>
                  <a:ext uri="{FF2B5EF4-FFF2-40B4-BE49-F238E27FC236}">
                    <a16:creationId xmlns="" xmlns:a16="http://schemas.microsoft.com/office/drawing/2014/main" id="{4AFAA44A-05C9-4053-B5AC-FFB9A05A88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19248" y="2894666"/>
                <a:ext cx="174778" cy="261052"/>
              </a:xfrm>
              <a:custGeom>
                <a:avLst/>
                <a:gdLst>
                  <a:gd name="T0" fmla="*/ 0 w 84"/>
                  <a:gd name="T1" fmla="*/ 2147483647 h 138"/>
                  <a:gd name="T2" fmla="*/ 2147483647 w 84"/>
                  <a:gd name="T3" fmla="*/ 0 h 138"/>
                  <a:gd name="T4" fmla="*/ 2147483647 w 84"/>
                  <a:gd name="T5" fmla="*/ 0 h 138"/>
                  <a:gd name="T6" fmla="*/ 2147483647 w 84"/>
                  <a:gd name="T7" fmla="*/ 2147483647 h 138"/>
                  <a:gd name="T8" fmla="*/ 2147483647 w 84"/>
                  <a:gd name="T9" fmla="*/ 2147483647 h 138"/>
                  <a:gd name="T10" fmla="*/ 2147483647 w 84"/>
                  <a:gd name="T11" fmla="*/ 2147483647 h 138"/>
                  <a:gd name="T12" fmla="*/ 2147483647 w 84"/>
                  <a:gd name="T13" fmla="*/ 2147483647 h 138"/>
                  <a:gd name="T14" fmla="*/ 2147483647 w 84"/>
                  <a:gd name="T15" fmla="*/ 2147483647 h 138"/>
                  <a:gd name="T16" fmla="*/ 2147483647 w 84"/>
                  <a:gd name="T17" fmla="*/ 2147483647 h 138"/>
                  <a:gd name="T18" fmla="*/ 2147483647 w 84"/>
                  <a:gd name="T19" fmla="*/ 2147483647 h 138"/>
                  <a:gd name="T20" fmla="*/ 2147483647 w 84"/>
                  <a:gd name="T21" fmla="*/ 2147483647 h 138"/>
                  <a:gd name="T22" fmla="*/ 2147483647 w 84"/>
                  <a:gd name="T23" fmla="*/ 2147483647 h 138"/>
                  <a:gd name="T24" fmla="*/ 2147483647 w 84"/>
                  <a:gd name="T25" fmla="*/ 2147483647 h 138"/>
                  <a:gd name="T26" fmla="*/ 2147483647 w 84"/>
                  <a:gd name="T27" fmla="*/ 2147483647 h 138"/>
                  <a:gd name="T28" fmla="*/ 2147483647 w 84"/>
                  <a:gd name="T29" fmla="*/ 2147483647 h 138"/>
                  <a:gd name="T30" fmla="*/ 0 w 84"/>
                  <a:gd name="T31" fmla="*/ 2147483647 h 13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4"/>
                  <a:gd name="T49" fmla="*/ 0 h 138"/>
                  <a:gd name="T50" fmla="*/ 84 w 84"/>
                  <a:gd name="T51" fmla="*/ 138 h 13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4" h="138">
                    <a:moveTo>
                      <a:pt x="0" y="13"/>
                    </a:moveTo>
                    <a:lnTo>
                      <a:pt x="11" y="0"/>
                    </a:lnTo>
                    <a:lnTo>
                      <a:pt x="27" y="0"/>
                    </a:lnTo>
                    <a:lnTo>
                      <a:pt x="21" y="14"/>
                    </a:lnTo>
                    <a:lnTo>
                      <a:pt x="17" y="19"/>
                    </a:lnTo>
                    <a:lnTo>
                      <a:pt x="21" y="34"/>
                    </a:lnTo>
                    <a:lnTo>
                      <a:pt x="40" y="56"/>
                    </a:lnTo>
                    <a:lnTo>
                      <a:pt x="43" y="72"/>
                    </a:lnTo>
                    <a:lnTo>
                      <a:pt x="60" y="91"/>
                    </a:lnTo>
                    <a:lnTo>
                      <a:pt x="73" y="95"/>
                    </a:lnTo>
                    <a:lnTo>
                      <a:pt x="79" y="107"/>
                    </a:lnTo>
                    <a:lnTo>
                      <a:pt x="68" y="118"/>
                    </a:lnTo>
                    <a:lnTo>
                      <a:pt x="79" y="117"/>
                    </a:lnTo>
                    <a:lnTo>
                      <a:pt x="83" y="127"/>
                    </a:lnTo>
                    <a:lnTo>
                      <a:pt x="33" y="137"/>
                    </a:lnTo>
                    <a:lnTo>
                      <a:pt x="0" y="13"/>
                    </a:lnTo>
                  </a:path>
                </a:pathLst>
              </a:custGeom>
              <a:solidFill>
                <a:srgbClr val="5B9BD5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Freeform 57">
                <a:extLst>
                  <a:ext uri="{FF2B5EF4-FFF2-40B4-BE49-F238E27FC236}">
                    <a16:creationId xmlns="" xmlns:a16="http://schemas.microsoft.com/office/drawing/2014/main" id="{6E0C3B2E-9F09-4E13-A69E-1922D6AF2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15274" y="2486062"/>
                <a:ext cx="952022" cy="561829"/>
              </a:xfrm>
              <a:custGeom>
                <a:avLst/>
                <a:gdLst>
                  <a:gd name="T0" fmla="*/ 2147483647 w 463"/>
                  <a:gd name="T1" fmla="*/ 2147483647 h 297"/>
                  <a:gd name="T2" fmla="*/ 2147483647 w 463"/>
                  <a:gd name="T3" fmla="*/ 2147483647 h 297"/>
                  <a:gd name="T4" fmla="*/ 2147483647 w 463"/>
                  <a:gd name="T5" fmla="*/ 2147483647 h 297"/>
                  <a:gd name="T6" fmla="*/ 2147483647 w 463"/>
                  <a:gd name="T7" fmla="*/ 2147483647 h 297"/>
                  <a:gd name="T8" fmla="*/ 2147483647 w 463"/>
                  <a:gd name="T9" fmla="*/ 2147483647 h 297"/>
                  <a:gd name="T10" fmla="*/ 2147483647 w 463"/>
                  <a:gd name="T11" fmla="*/ 2147483647 h 297"/>
                  <a:gd name="T12" fmla="*/ 2147483647 w 463"/>
                  <a:gd name="T13" fmla="*/ 2147483647 h 297"/>
                  <a:gd name="T14" fmla="*/ 2147483647 w 463"/>
                  <a:gd name="T15" fmla="*/ 2147483647 h 297"/>
                  <a:gd name="T16" fmla="*/ 2147483647 w 463"/>
                  <a:gd name="T17" fmla="*/ 2147483647 h 297"/>
                  <a:gd name="T18" fmla="*/ 2147483647 w 463"/>
                  <a:gd name="T19" fmla="*/ 2147483647 h 297"/>
                  <a:gd name="T20" fmla="*/ 2147483647 w 463"/>
                  <a:gd name="T21" fmla="*/ 2147483647 h 297"/>
                  <a:gd name="T22" fmla="*/ 2147483647 w 463"/>
                  <a:gd name="T23" fmla="*/ 0 h 297"/>
                  <a:gd name="T24" fmla="*/ 2147483647 w 463"/>
                  <a:gd name="T25" fmla="*/ 2147483647 h 297"/>
                  <a:gd name="T26" fmla="*/ 2147483647 w 463"/>
                  <a:gd name="T27" fmla="*/ 2147483647 h 297"/>
                  <a:gd name="T28" fmla="*/ 0 w 463"/>
                  <a:gd name="T29" fmla="*/ 2147483647 h 297"/>
                  <a:gd name="T30" fmla="*/ 2147483647 w 463"/>
                  <a:gd name="T31" fmla="*/ 2147483647 h 29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463"/>
                  <a:gd name="T49" fmla="*/ 0 h 297"/>
                  <a:gd name="T50" fmla="*/ 463 w 463"/>
                  <a:gd name="T51" fmla="*/ 297 h 29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463" h="297">
                    <a:moveTo>
                      <a:pt x="36" y="296"/>
                    </a:moveTo>
                    <a:lnTo>
                      <a:pt x="113" y="282"/>
                    </a:lnTo>
                    <a:lnTo>
                      <a:pt x="391" y="229"/>
                    </a:lnTo>
                    <a:lnTo>
                      <a:pt x="402" y="216"/>
                    </a:lnTo>
                    <a:lnTo>
                      <a:pt x="419" y="216"/>
                    </a:lnTo>
                    <a:lnTo>
                      <a:pt x="436" y="203"/>
                    </a:lnTo>
                    <a:lnTo>
                      <a:pt x="462" y="169"/>
                    </a:lnTo>
                    <a:lnTo>
                      <a:pt x="417" y="132"/>
                    </a:lnTo>
                    <a:lnTo>
                      <a:pt x="415" y="98"/>
                    </a:lnTo>
                    <a:lnTo>
                      <a:pt x="436" y="51"/>
                    </a:lnTo>
                    <a:lnTo>
                      <a:pt x="406" y="34"/>
                    </a:lnTo>
                    <a:lnTo>
                      <a:pt x="372" y="0"/>
                    </a:lnTo>
                    <a:lnTo>
                      <a:pt x="66" y="58"/>
                    </a:lnTo>
                    <a:lnTo>
                      <a:pt x="50" y="34"/>
                    </a:lnTo>
                    <a:lnTo>
                      <a:pt x="0" y="72"/>
                    </a:lnTo>
                    <a:lnTo>
                      <a:pt x="36" y="296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Freeform 58">
                <a:extLst>
                  <a:ext uri="{FF2B5EF4-FFF2-40B4-BE49-F238E27FC236}">
                    <a16:creationId xmlns="" xmlns:a16="http://schemas.microsoft.com/office/drawing/2014/main" id="{CD28DA66-AD47-4C11-BE0C-C1C89064C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4485" y="2584430"/>
                <a:ext cx="207677" cy="457787"/>
              </a:xfrm>
              <a:custGeom>
                <a:avLst/>
                <a:gdLst>
                  <a:gd name="T0" fmla="*/ 2147483647 w 101"/>
                  <a:gd name="T1" fmla="*/ 2147483647 h 242"/>
                  <a:gd name="T2" fmla="*/ 2147483647 w 101"/>
                  <a:gd name="T3" fmla="*/ 2147483647 h 242"/>
                  <a:gd name="T4" fmla="*/ 2147483647 w 101"/>
                  <a:gd name="T5" fmla="*/ 2147483647 h 242"/>
                  <a:gd name="T6" fmla="*/ 2147483647 w 101"/>
                  <a:gd name="T7" fmla="*/ 2147483647 h 242"/>
                  <a:gd name="T8" fmla="*/ 2147483647 w 101"/>
                  <a:gd name="T9" fmla="*/ 2147483647 h 242"/>
                  <a:gd name="T10" fmla="*/ 2147483647 w 101"/>
                  <a:gd name="T11" fmla="*/ 0 h 242"/>
                  <a:gd name="T12" fmla="*/ 2147483647 w 101"/>
                  <a:gd name="T13" fmla="*/ 2147483647 h 242"/>
                  <a:gd name="T14" fmla="*/ 2147483647 w 101"/>
                  <a:gd name="T15" fmla="*/ 2147483647 h 242"/>
                  <a:gd name="T16" fmla="*/ 2147483647 w 101"/>
                  <a:gd name="T17" fmla="*/ 2147483647 h 242"/>
                  <a:gd name="T18" fmla="*/ 2147483647 w 101"/>
                  <a:gd name="T19" fmla="*/ 2147483647 h 242"/>
                  <a:gd name="T20" fmla="*/ 2147483647 w 101"/>
                  <a:gd name="T21" fmla="*/ 2147483647 h 242"/>
                  <a:gd name="T22" fmla="*/ 2147483647 w 101"/>
                  <a:gd name="T23" fmla="*/ 2147483647 h 242"/>
                  <a:gd name="T24" fmla="*/ 2147483647 w 101"/>
                  <a:gd name="T25" fmla="*/ 2147483647 h 242"/>
                  <a:gd name="T26" fmla="*/ 2147483647 w 101"/>
                  <a:gd name="T27" fmla="*/ 2147483647 h 242"/>
                  <a:gd name="T28" fmla="*/ 2147483647 w 101"/>
                  <a:gd name="T29" fmla="*/ 2147483647 h 242"/>
                  <a:gd name="T30" fmla="*/ 2147483647 w 101"/>
                  <a:gd name="T31" fmla="*/ 2147483647 h 242"/>
                  <a:gd name="T32" fmla="*/ 2147483647 w 101"/>
                  <a:gd name="T33" fmla="*/ 2147483647 h 242"/>
                  <a:gd name="T34" fmla="*/ 2147483647 w 101"/>
                  <a:gd name="T35" fmla="*/ 2147483647 h 242"/>
                  <a:gd name="T36" fmla="*/ 2147483647 w 101"/>
                  <a:gd name="T37" fmla="*/ 2147483647 h 242"/>
                  <a:gd name="T38" fmla="*/ 2147483647 w 101"/>
                  <a:gd name="T39" fmla="*/ 2147483647 h 242"/>
                  <a:gd name="T40" fmla="*/ 2147483647 w 101"/>
                  <a:gd name="T41" fmla="*/ 2147483647 h 242"/>
                  <a:gd name="T42" fmla="*/ 2147483647 w 101"/>
                  <a:gd name="T43" fmla="*/ 2147483647 h 242"/>
                  <a:gd name="T44" fmla="*/ 2147483647 w 101"/>
                  <a:gd name="T45" fmla="*/ 2147483647 h 242"/>
                  <a:gd name="T46" fmla="*/ 2147483647 w 101"/>
                  <a:gd name="T47" fmla="*/ 2147483647 h 242"/>
                  <a:gd name="T48" fmla="*/ 0 w 101"/>
                  <a:gd name="T49" fmla="*/ 2147483647 h 242"/>
                  <a:gd name="T50" fmla="*/ 2147483647 w 101"/>
                  <a:gd name="T51" fmla="*/ 2147483647 h 24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01"/>
                  <a:gd name="T79" fmla="*/ 0 h 242"/>
                  <a:gd name="T80" fmla="*/ 101 w 101"/>
                  <a:gd name="T81" fmla="*/ 242 h 24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01" h="242">
                    <a:moveTo>
                      <a:pt x="6" y="164"/>
                    </a:moveTo>
                    <a:lnTo>
                      <a:pt x="24" y="151"/>
                    </a:lnTo>
                    <a:lnTo>
                      <a:pt x="49" y="117"/>
                    </a:lnTo>
                    <a:lnTo>
                      <a:pt x="4" y="80"/>
                    </a:lnTo>
                    <a:lnTo>
                      <a:pt x="3" y="47"/>
                    </a:lnTo>
                    <a:lnTo>
                      <a:pt x="23" y="0"/>
                    </a:lnTo>
                    <a:lnTo>
                      <a:pt x="91" y="23"/>
                    </a:lnTo>
                    <a:lnTo>
                      <a:pt x="91" y="32"/>
                    </a:lnTo>
                    <a:lnTo>
                      <a:pt x="84" y="58"/>
                    </a:lnTo>
                    <a:lnTo>
                      <a:pt x="77" y="65"/>
                    </a:lnTo>
                    <a:lnTo>
                      <a:pt x="75" y="78"/>
                    </a:lnTo>
                    <a:lnTo>
                      <a:pt x="83" y="82"/>
                    </a:lnTo>
                    <a:lnTo>
                      <a:pt x="99" y="78"/>
                    </a:lnTo>
                    <a:lnTo>
                      <a:pt x="100" y="119"/>
                    </a:lnTo>
                    <a:lnTo>
                      <a:pt x="99" y="145"/>
                    </a:lnTo>
                    <a:lnTo>
                      <a:pt x="100" y="158"/>
                    </a:lnTo>
                    <a:lnTo>
                      <a:pt x="94" y="171"/>
                    </a:lnTo>
                    <a:lnTo>
                      <a:pt x="87" y="172"/>
                    </a:lnTo>
                    <a:lnTo>
                      <a:pt x="90" y="184"/>
                    </a:lnTo>
                    <a:lnTo>
                      <a:pt x="66" y="241"/>
                    </a:lnTo>
                    <a:lnTo>
                      <a:pt x="58" y="241"/>
                    </a:lnTo>
                    <a:lnTo>
                      <a:pt x="57" y="219"/>
                    </a:lnTo>
                    <a:lnTo>
                      <a:pt x="39" y="220"/>
                    </a:lnTo>
                    <a:lnTo>
                      <a:pt x="5" y="197"/>
                    </a:lnTo>
                    <a:lnTo>
                      <a:pt x="0" y="178"/>
                    </a:lnTo>
                    <a:lnTo>
                      <a:pt x="6" y="164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Freeform 59">
                <a:extLst>
                  <a:ext uri="{FF2B5EF4-FFF2-40B4-BE49-F238E27FC236}">
                    <a16:creationId xmlns="" xmlns:a16="http://schemas.microsoft.com/office/drawing/2014/main" id="{B512A501-4B10-488C-BEF6-5044BAD818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18085" y="1867481"/>
                <a:ext cx="972584" cy="796398"/>
              </a:xfrm>
              <a:custGeom>
                <a:avLst/>
                <a:gdLst>
                  <a:gd name="T0" fmla="*/ 2147483647 w 473"/>
                  <a:gd name="T1" fmla="*/ 2147483647 h 421"/>
                  <a:gd name="T2" fmla="*/ 2147483647 w 473"/>
                  <a:gd name="T3" fmla="*/ 2147483647 h 421"/>
                  <a:gd name="T4" fmla="*/ 2147483647 w 473"/>
                  <a:gd name="T5" fmla="*/ 2147483647 h 421"/>
                  <a:gd name="T6" fmla="*/ 2147483647 w 473"/>
                  <a:gd name="T7" fmla="*/ 2147483647 h 421"/>
                  <a:gd name="T8" fmla="*/ 2147483647 w 473"/>
                  <a:gd name="T9" fmla="*/ 2147483647 h 421"/>
                  <a:gd name="T10" fmla="*/ 2147483647 w 473"/>
                  <a:gd name="T11" fmla="*/ 2147483647 h 421"/>
                  <a:gd name="T12" fmla="*/ 2147483647 w 473"/>
                  <a:gd name="T13" fmla="*/ 2147483647 h 421"/>
                  <a:gd name="T14" fmla="*/ 2147483647 w 473"/>
                  <a:gd name="T15" fmla="*/ 2147483647 h 421"/>
                  <a:gd name="T16" fmla="*/ 2147483647 w 473"/>
                  <a:gd name="T17" fmla="*/ 2147483647 h 421"/>
                  <a:gd name="T18" fmla="*/ 2147483647 w 473"/>
                  <a:gd name="T19" fmla="*/ 2147483647 h 421"/>
                  <a:gd name="T20" fmla="*/ 2147483647 w 473"/>
                  <a:gd name="T21" fmla="*/ 2147483647 h 421"/>
                  <a:gd name="T22" fmla="*/ 2147483647 w 473"/>
                  <a:gd name="T23" fmla="*/ 2147483647 h 421"/>
                  <a:gd name="T24" fmla="*/ 2147483647 w 473"/>
                  <a:gd name="T25" fmla="*/ 0 h 421"/>
                  <a:gd name="T26" fmla="*/ 2147483647 w 473"/>
                  <a:gd name="T27" fmla="*/ 2147483647 h 421"/>
                  <a:gd name="T28" fmla="*/ 2147483647 w 473"/>
                  <a:gd name="T29" fmla="*/ 2147483647 h 421"/>
                  <a:gd name="T30" fmla="*/ 2147483647 w 473"/>
                  <a:gd name="T31" fmla="*/ 2147483647 h 421"/>
                  <a:gd name="T32" fmla="*/ 2147483647 w 473"/>
                  <a:gd name="T33" fmla="*/ 2147483647 h 421"/>
                  <a:gd name="T34" fmla="*/ 2147483647 w 473"/>
                  <a:gd name="T35" fmla="*/ 2147483647 h 421"/>
                  <a:gd name="T36" fmla="*/ 2147483647 w 473"/>
                  <a:gd name="T37" fmla="*/ 2147483647 h 421"/>
                  <a:gd name="T38" fmla="*/ 2147483647 w 473"/>
                  <a:gd name="T39" fmla="*/ 2147483647 h 421"/>
                  <a:gd name="T40" fmla="*/ 2147483647 w 473"/>
                  <a:gd name="T41" fmla="*/ 2147483647 h 421"/>
                  <a:gd name="T42" fmla="*/ 2147483647 w 473"/>
                  <a:gd name="T43" fmla="*/ 2147483647 h 421"/>
                  <a:gd name="T44" fmla="*/ 2147483647 w 473"/>
                  <a:gd name="T45" fmla="*/ 2147483647 h 421"/>
                  <a:gd name="T46" fmla="*/ 2147483647 w 473"/>
                  <a:gd name="T47" fmla="*/ 2147483647 h 421"/>
                  <a:gd name="T48" fmla="*/ 2147483647 w 473"/>
                  <a:gd name="T49" fmla="*/ 2147483647 h 421"/>
                  <a:gd name="T50" fmla="*/ 2147483647 w 473"/>
                  <a:gd name="T51" fmla="*/ 2147483647 h 421"/>
                  <a:gd name="T52" fmla="*/ 2147483647 w 473"/>
                  <a:gd name="T53" fmla="*/ 2147483647 h 421"/>
                  <a:gd name="T54" fmla="*/ 2147483647 w 473"/>
                  <a:gd name="T55" fmla="*/ 2147483647 h 421"/>
                  <a:gd name="T56" fmla="*/ 2147483647 w 473"/>
                  <a:gd name="T57" fmla="*/ 2147483647 h 421"/>
                  <a:gd name="T58" fmla="*/ 2147483647 w 473"/>
                  <a:gd name="T59" fmla="*/ 2147483647 h 421"/>
                  <a:gd name="T60" fmla="*/ 2147483647 w 473"/>
                  <a:gd name="T61" fmla="*/ 2147483647 h 421"/>
                  <a:gd name="T62" fmla="*/ 2147483647 w 473"/>
                  <a:gd name="T63" fmla="*/ 2147483647 h 421"/>
                  <a:gd name="T64" fmla="*/ 2147483647 w 473"/>
                  <a:gd name="T65" fmla="*/ 2147483647 h 421"/>
                  <a:gd name="T66" fmla="*/ 2147483647 w 473"/>
                  <a:gd name="T67" fmla="*/ 2147483647 h 421"/>
                  <a:gd name="T68" fmla="*/ 0 w 473"/>
                  <a:gd name="T69" fmla="*/ 2147483647 h 421"/>
                  <a:gd name="T70" fmla="*/ 2147483647 w 473"/>
                  <a:gd name="T71" fmla="*/ 2147483647 h 42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73"/>
                  <a:gd name="T109" fmla="*/ 0 h 421"/>
                  <a:gd name="T110" fmla="*/ 473 w 473"/>
                  <a:gd name="T111" fmla="*/ 421 h 421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73" h="421">
                    <a:moveTo>
                      <a:pt x="16" y="385"/>
                    </a:moveTo>
                    <a:lnTo>
                      <a:pt x="323" y="327"/>
                    </a:lnTo>
                    <a:lnTo>
                      <a:pt x="356" y="362"/>
                    </a:lnTo>
                    <a:lnTo>
                      <a:pt x="386" y="378"/>
                    </a:lnTo>
                    <a:lnTo>
                      <a:pt x="454" y="401"/>
                    </a:lnTo>
                    <a:lnTo>
                      <a:pt x="459" y="420"/>
                    </a:lnTo>
                    <a:lnTo>
                      <a:pt x="471" y="394"/>
                    </a:lnTo>
                    <a:lnTo>
                      <a:pt x="472" y="358"/>
                    </a:lnTo>
                    <a:lnTo>
                      <a:pt x="459" y="291"/>
                    </a:lnTo>
                    <a:lnTo>
                      <a:pt x="459" y="220"/>
                    </a:lnTo>
                    <a:lnTo>
                      <a:pt x="426" y="116"/>
                    </a:lnTo>
                    <a:lnTo>
                      <a:pt x="421" y="71"/>
                    </a:lnTo>
                    <a:lnTo>
                      <a:pt x="400" y="0"/>
                    </a:lnTo>
                    <a:lnTo>
                      <a:pt x="301" y="23"/>
                    </a:lnTo>
                    <a:lnTo>
                      <a:pt x="245" y="83"/>
                    </a:lnTo>
                    <a:lnTo>
                      <a:pt x="242" y="98"/>
                    </a:lnTo>
                    <a:lnTo>
                      <a:pt x="210" y="135"/>
                    </a:lnTo>
                    <a:lnTo>
                      <a:pt x="219" y="147"/>
                    </a:lnTo>
                    <a:lnTo>
                      <a:pt x="225" y="156"/>
                    </a:lnTo>
                    <a:lnTo>
                      <a:pt x="220" y="159"/>
                    </a:lnTo>
                    <a:lnTo>
                      <a:pt x="229" y="173"/>
                    </a:lnTo>
                    <a:lnTo>
                      <a:pt x="231" y="186"/>
                    </a:lnTo>
                    <a:lnTo>
                      <a:pt x="200" y="216"/>
                    </a:lnTo>
                    <a:lnTo>
                      <a:pt x="155" y="229"/>
                    </a:lnTo>
                    <a:lnTo>
                      <a:pt x="144" y="237"/>
                    </a:lnTo>
                    <a:lnTo>
                      <a:pt x="127" y="230"/>
                    </a:lnTo>
                    <a:lnTo>
                      <a:pt x="76" y="236"/>
                    </a:lnTo>
                    <a:lnTo>
                      <a:pt x="38" y="251"/>
                    </a:lnTo>
                    <a:lnTo>
                      <a:pt x="38" y="270"/>
                    </a:lnTo>
                    <a:lnTo>
                      <a:pt x="46" y="284"/>
                    </a:lnTo>
                    <a:lnTo>
                      <a:pt x="51" y="284"/>
                    </a:lnTo>
                    <a:lnTo>
                      <a:pt x="56" y="300"/>
                    </a:lnTo>
                    <a:lnTo>
                      <a:pt x="46" y="308"/>
                    </a:lnTo>
                    <a:lnTo>
                      <a:pt x="42" y="322"/>
                    </a:lnTo>
                    <a:lnTo>
                      <a:pt x="0" y="362"/>
                    </a:lnTo>
                    <a:lnTo>
                      <a:pt x="16" y="385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Freeform 60">
                <a:extLst>
                  <a:ext uri="{FF2B5EF4-FFF2-40B4-BE49-F238E27FC236}">
                    <a16:creationId xmlns="" xmlns:a16="http://schemas.microsoft.com/office/drawing/2014/main" id="{5485B0F7-EAF8-46D6-A31D-9C80328B0A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22815" y="2694147"/>
                <a:ext cx="34955" cy="39725"/>
              </a:xfrm>
              <a:custGeom>
                <a:avLst/>
                <a:gdLst>
                  <a:gd name="T0" fmla="*/ 0 w 17"/>
                  <a:gd name="T1" fmla="*/ 2147483647 h 21"/>
                  <a:gd name="T2" fmla="*/ 2147483647 w 17"/>
                  <a:gd name="T3" fmla="*/ 2147483647 h 21"/>
                  <a:gd name="T4" fmla="*/ 2147483647 w 17"/>
                  <a:gd name="T5" fmla="*/ 0 h 21"/>
                  <a:gd name="T6" fmla="*/ 2147483647 w 17"/>
                  <a:gd name="T7" fmla="*/ 2147483647 h 21"/>
                  <a:gd name="T8" fmla="*/ 0 w 17"/>
                  <a:gd name="T9" fmla="*/ 2147483647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21"/>
                  <a:gd name="T17" fmla="*/ 17 w 17"/>
                  <a:gd name="T18" fmla="*/ 21 h 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21">
                    <a:moveTo>
                      <a:pt x="0" y="20"/>
                    </a:moveTo>
                    <a:lnTo>
                      <a:pt x="2" y="6"/>
                    </a:lnTo>
                    <a:lnTo>
                      <a:pt x="11" y="0"/>
                    </a:lnTo>
                    <a:lnTo>
                      <a:pt x="16" y="4"/>
                    </a:lnTo>
                    <a:lnTo>
                      <a:pt x="0" y="2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6" name="Freeform 61">
                <a:extLst>
                  <a:ext uri="{FF2B5EF4-FFF2-40B4-BE49-F238E27FC236}">
                    <a16:creationId xmlns="" xmlns:a16="http://schemas.microsoft.com/office/drawing/2014/main" id="{3B1F5CAD-42EC-48EE-82CE-B93C24D3C3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49543" y="2544703"/>
                <a:ext cx="304318" cy="166468"/>
              </a:xfrm>
              <a:custGeom>
                <a:avLst/>
                <a:gdLst>
                  <a:gd name="T0" fmla="*/ 2147483647 w 148"/>
                  <a:gd name="T1" fmla="*/ 2147483647 h 87"/>
                  <a:gd name="T2" fmla="*/ 2147483647 w 148"/>
                  <a:gd name="T3" fmla="*/ 2147483647 h 87"/>
                  <a:gd name="T4" fmla="*/ 2147483647 w 148"/>
                  <a:gd name="T5" fmla="*/ 2147483647 h 87"/>
                  <a:gd name="T6" fmla="*/ 2147483647 w 148"/>
                  <a:gd name="T7" fmla="*/ 2147483647 h 87"/>
                  <a:gd name="T8" fmla="*/ 2147483647 w 148"/>
                  <a:gd name="T9" fmla="*/ 2147483647 h 87"/>
                  <a:gd name="T10" fmla="*/ 2147483647 w 148"/>
                  <a:gd name="T11" fmla="*/ 2147483647 h 87"/>
                  <a:gd name="T12" fmla="*/ 2147483647 w 148"/>
                  <a:gd name="T13" fmla="*/ 2147483647 h 87"/>
                  <a:gd name="T14" fmla="*/ 2147483647 w 148"/>
                  <a:gd name="T15" fmla="*/ 0 h 87"/>
                  <a:gd name="T16" fmla="*/ 2147483647 w 148"/>
                  <a:gd name="T17" fmla="*/ 2147483647 h 87"/>
                  <a:gd name="T18" fmla="*/ 2147483647 w 148"/>
                  <a:gd name="T19" fmla="*/ 2147483647 h 87"/>
                  <a:gd name="T20" fmla="*/ 2147483647 w 148"/>
                  <a:gd name="T21" fmla="*/ 2147483647 h 87"/>
                  <a:gd name="T22" fmla="*/ 2147483647 w 148"/>
                  <a:gd name="T23" fmla="*/ 2147483647 h 87"/>
                  <a:gd name="T24" fmla="*/ 2147483647 w 148"/>
                  <a:gd name="T25" fmla="*/ 0 h 87"/>
                  <a:gd name="T26" fmla="*/ 2147483647 w 148"/>
                  <a:gd name="T27" fmla="*/ 2147483647 h 87"/>
                  <a:gd name="T28" fmla="*/ 2147483647 w 148"/>
                  <a:gd name="T29" fmla="*/ 2147483647 h 87"/>
                  <a:gd name="T30" fmla="*/ 2147483647 w 148"/>
                  <a:gd name="T31" fmla="*/ 2147483647 h 87"/>
                  <a:gd name="T32" fmla="*/ 2147483647 w 148"/>
                  <a:gd name="T33" fmla="*/ 2147483647 h 87"/>
                  <a:gd name="T34" fmla="*/ 0 w 148"/>
                  <a:gd name="T35" fmla="*/ 2147483647 h 87"/>
                  <a:gd name="T36" fmla="*/ 2147483647 w 148"/>
                  <a:gd name="T37" fmla="*/ 2147483647 h 8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48"/>
                  <a:gd name="T58" fmla="*/ 0 h 87"/>
                  <a:gd name="T59" fmla="*/ 148 w 148"/>
                  <a:gd name="T60" fmla="*/ 87 h 8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48" h="87">
                    <a:moveTo>
                      <a:pt x="10" y="86"/>
                    </a:moveTo>
                    <a:lnTo>
                      <a:pt x="62" y="56"/>
                    </a:lnTo>
                    <a:lnTo>
                      <a:pt x="98" y="40"/>
                    </a:lnTo>
                    <a:lnTo>
                      <a:pt x="60" y="66"/>
                    </a:lnTo>
                    <a:lnTo>
                      <a:pt x="64" y="68"/>
                    </a:lnTo>
                    <a:lnTo>
                      <a:pt x="119" y="28"/>
                    </a:lnTo>
                    <a:lnTo>
                      <a:pt x="147" y="4"/>
                    </a:lnTo>
                    <a:lnTo>
                      <a:pt x="144" y="0"/>
                    </a:lnTo>
                    <a:lnTo>
                      <a:pt x="118" y="14"/>
                    </a:lnTo>
                    <a:lnTo>
                      <a:pt x="116" y="13"/>
                    </a:lnTo>
                    <a:lnTo>
                      <a:pt x="104" y="28"/>
                    </a:lnTo>
                    <a:lnTo>
                      <a:pt x="96" y="28"/>
                    </a:lnTo>
                    <a:lnTo>
                      <a:pt x="115" y="0"/>
                    </a:lnTo>
                    <a:lnTo>
                      <a:pt x="95" y="22"/>
                    </a:lnTo>
                    <a:lnTo>
                      <a:pt x="28" y="45"/>
                    </a:lnTo>
                    <a:lnTo>
                      <a:pt x="17" y="62"/>
                    </a:lnTo>
                    <a:lnTo>
                      <a:pt x="5" y="66"/>
                    </a:lnTo>
                    <a:lnTo>
                      <a:pt x="0" y="77"/>
                    </a:lnTo>
                    <a:lnTo>
                      <a:pt x="10" y="86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Freeform 62">
                <a:extLst>
                  <a:ext uri="{FF2B5EF4-FFF2-40B4-BE49-F238E27FC236}">
                    <a16:creationId xmlns="" xmlns:a16="http://schemas.microsoft.com/office/drawing/2014/main" id="{03445F86-01F2-47B9-9E20-3104D89E8A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63939" y="2366886"/>
                <a:ext cx="283756" cy="247811"/>
              </a:xfrm>
              <a:custGeom>
                <a:avLst/>
                <a:gdLst>
                  <a:gd name="T0" fmla="*/ 2147483647 w 138"/>
                  <a:gd name="T1" fmla="*/ 2147483647 h 130"/>
                  <a:gd name="T2" fmla="*/ 2147483647 w 138"/>
                  <a:gd name="T3" fmla="*/ 2147483647 h 130"/>
                  <a:gd name="T4" fmla="*/ 2147483647 w 138"/>
                  <a:gd name="T5" fmla="*/ 2147483647 h 130"/>
                  <a:gd name="T6" fmla="*/ 2147483647 w 138"/>
                  <a:gd name="T7" fmla="*/ 2147483647 h 130"/>
                  <a:gd name="T8" fmla="*/ 2147483647 w 138"/>
                  <a:gd name="T9" fmla="*/ 2147483647 h 130"/>
                  <a:gd name="T10" fmla="*/ 2147483647 w 138"/>
                  <a:gd name="T11" fmla="*/ 2147483647 h 130"/>
                  <a:gd name="T12" fmla="*/ 2147483647 w 138"/>
                  <a:gd name="T13" fmla="*/ 2147483647 h 130"/>
                  <a:gd name="T14" fmla="*/ 2147483647 w 138"/>
                  <a:gd name="T15" fmla="*/ 2147483647 h 130"/>
                  <a:gd name="T16" fmla="*/ 2147483647 w 138"/>
                  <a:gd name="T17" fmla="*/ 2147483647 h 130"/>
                  <a:gd name="T18" fmla="*/ 2147483647 w 138"/>
                  <a:gd name="T19" fmla="*/ 2147483647 h 130"/>
                  <a:gd name="T20" fmla="*/ 2147483647 w 138"/>
                  <a:gd name="T21" fmla="*/ 2147483647 h 130"/>
                  <a:gd name="T22" fmla="*/ 2147483647 w 138"/>
                  <a:gd name="T23" fmla="*/ 2147483647 h 130"/>
                  <a:gd name="T24" fmla="*/ 2147483647 w 138"/>
                  <a:gd name="T25" fmla="*/ 0 h 130"/>
                  <a:gd name="T26" fmla="*/ 0 w 138"/>
                  <a:gd name="T27" fmla="*/ 2147483647 h 130"/>
                  <a:gd name="T28" fmla="*/ 2147483647 w 138"/>
                  <a:gd name="T29" fmla="*/ 2147483647 h 13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38"/>
                  <a:gd name="T46" fmla="*/ 0 h 130"/>
                  <a:gd name="T47" fmla="*/ 138 w 138"/>
                  <a:gd name="T48" fmla="*/ 130 h 13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38" h="130">
                    <a:moveTo>
                      <a:pt x="12" y="93"/>
                    </a:moveTo>
                    <a:lnTo>
                      <a:pt x="11" y="129"/>
                    </a:lnTo>
                    <a:lnTo>
                      <a:pt x="22" y="126"/>
                    </a:lnTo>
                    <a:lnTo>
                      <a:pt x="48" y="107"/>
                    </a:lnTo>
                    <a:lnTo>
                      <a:pt x="57" y="90"/>
                    </a:lnTo>
                    <a:lnTo>
                      <a:pt x="62" y="93"/>
                    </a:lnTo>
                    <a:lnTo>
                      <a:pt x="98" y="83"/>
                    </a:lnTo>
                    <a:lnTo>
                      <a:pt x="99" y="76"/>
                    </a:lnTo>
                    <a:lnTo>
                      <a:pt x="105" y="80"/>
                    </a:lnTo>
                    <a:lnTo>
                      <a:pt x="112" y="75"/>
                    </a:lnTo>
                    <a:lnTo>
                      <a:pt x="123" y="73"/>
                    </a:lnTo>
                    <a:lnTo>
                      <a:pt x="137" y="65"/>
                    </a:lnTo>
                    <a:lnTo>
                      <a:pt x="124" y="0"/>
                    </a:lnTo>
                    <a:lnTo>
                      <a:pt x="0" y="26"/>
                    </a:lnTo>
                    <a:lnTo>
                      <a:pt x="12" y="93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8" name="Freeform 63">
                <a:extLst>
                  <a:ext uri="{FF2B5EF4-FFF2-40B4-BE49-F238E27FC236}">
                    <a16:creationId xmlns="" xmlns:a16="http://schemas.microsoft.com/office/drawing/2014/main" id="{1596EA4D-4AA9-446D-B851-3CBD783E4C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18908" y="2355536"/>
                <a:ext cx="127485" cy="139984"/>
              </a:xfrm>
              <a:custGeom>
                <a:avLst/>
                <a:gdLst>
                  <a:gd name="T0" fmla="*/ 2147483647 w 62"/>
                  <a:gd name="T1" fmla="*/ 2147483647 h 74"/>
                  <a:gd name="T2" fmla="*/ 2147483647 w 62"/>
                  <a:gd name="T3" fmla="*/ 2147483647 h 74"/>
                  <a:gd name="T4" fmla="*/ 2147483647 w 62"/>
                  <a:gd name="T5" fmla="*/ 2147483647 h 74"/>
                  <a:gd name="T6" fmla="*/ 2147483647 w 62"/>
                  <a:gd name="T7" fmla="*/ 2147483647 h 74"/>
                  <a:gd name="T8" fmla="*/ 2147483647 w 62"/>
                  <a:gd name="T9" fmla="*/ 2147483647 h 74"/>
                  <a:gd name="T10" fmla="*/ 2147483647 w 62"/>
                  <a:gd name="T11" fmla="*/ 2147483647 h 74"/>
                  <a:gd name="T12" fmla="*/ 2147483647 w 62"/>
                  <a:gd name="T13" fmla="*/ 2147483647 h 74"/>
                  <a:gd name="T14" fmla="*/ 2147483647 w 62"/>
                  <a:gd name="T15" fmla="*/ 2147483647 h 74"/>
                  <a:gd name="T16" fmla="*/ 2147483647 w 62"/>
                  <a:gd name="T17" fmla="*/ 2147483647 h 74"/>
                  <a:gd name="T18" fmla="*/ 2147483647 w 62"/>
                  <a:gd name="T19" fmla="*/ 2147483647 h 74"/>
                  <a:gd name="T20" fmla="*/ 2147483647 w 62"/>
                  <a:gd name="T21" fmla="*/ 0 h 74"/>
                  <a:gd name="T22" fmla="*/ 0 w 62"/>
                  <a:gd name="T23" fmla="*/ 2147483647 h 74"/>
                  <a:gd name="T24" fmla="*/ 2147483647 w 62"/>
                  <a:gd name="T25" fmla="*/ 2147483647 h 7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"/>
                  <a:gd name="T40" fmla="*/ 0 h 74"/>
                  <a:gd name="T41" fmla="*/ 62 w 62"/>
                  <a:gd name="T42" fmla="*/ 74 h 7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" h="74">
                    <a:moveTo>
                      <a:pt x="12" y="73"/>
                    </a:moveTo>
                    <a:lnTo>
                      <a:pt x="38" y="63"/>
                    </a:lnTo>
                    <a:lnTo>
                      <a:pt x="40" y="34"/>
                    </a:lnTo>
                    <a:lnTo>
                      <a:pt x="46" y="41"/>
                    </a:lnTo>
                    <a:lnTo>
                      <a:pt x="48" y="55"/>
                    </a:lnTo>
                    <a:lnTo>
                      <a:pt x="53" y="54"/>
                    </a:lnTo>
                    <a:lnTo>
                      <a:pt x="61" y="41"/>
                    </a:lnTo>
                    <a:lnTo>
                      <a:pt x="53" y="24"/>
                    </a:lnTo>
                    <a:lnTo>
                      <a:pt x="40" y="22"/>
                    </a:lnTo>
                    <a:lnTo>
                      <a:pt x="30" y="2"/>
                    </a:lnTo>
                    <a:lnTo>
                      <a:pt x="21" y="0"/>
                    </a:lnTo>
                    <a:lnTo>
                      <a:pt x="0" y="7"/>
                    </a:lnTo>
                    <a:lnTo>
                      <a:pt x="12" y="73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9" name="Freeform 64">
                <a:extLst>
                  <a:ext uri="{FF2B5EF4-FFF2-40B4-BE49-F238E27FC236}">
                    <a16:creationId xmlns="" xmlns:a16="http://schemas.microsoft.com/office/drawing/2014/main" id="{DEBBC085-B212-4C14-9284-B4D1444B4E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59826" y="2181501"/>
                <a:ext cx="553118" cy="253485"/>
              </a:xfrm>
              <a:custGeom>
                <a:avLst/>
                <a:gdLst>
                  <a:gd name="T0" fmla="*/ 0 w 268"/>
                  <a:gd name="T1" fmla="*/ 2147483647 h 134"/>
                  <a:gd name="T2" fmla="*/ 2147483647 w 268"/>
                  <a:gd name="T3" fmla="*/ 2147483647 h 134"/>
                  <a:gd name="T4" fmla="*/ 2147483647 w 268"/>
                  <a:gd name="T5" fmla="*/ 2147483647 h 134"/>
                  <a:gd name="T6" fmla="*/ 2147483647 w 268"/>
                  <a:gd name="T7" fmla="*/ 2147483647 h 134"/>
                  <a:gd name="T8" fmla="*/ 2147483647 w 268"/>
                  <a:gd name="T9" fmla="*/ 2147483647 h 134"/>
                  <a:gd name="T10" fmla="*/ 2147483647 w 268"/>
                  <a:gd name="T11" fmla="*/ 2147483647 h 134"/>
                  <a:gd name="T12" fmla="*/ 2147483647 w 268"/>
                  <a:gd name="T13" fmla="*/ 2147483647 h 134"/>
                  <a:gd name="T14" fmla="*/ 2147483647 w 268"/>
                  <a:gd name="T15" fmla="*/ 2147483647 h 134"/>
                  <a:gd name="T16" fmla="*/ 2147483647 w 268"/>
                  <a:gd name="T17" fmla="*/ 2147483647 h 134"/>
                  <a:gd name="T18" fmla="*/ 2147483647 w 268"/>
                  <a:gd name="T19" fmla="*/ 2147483647 h 134"/>
                  <a:gd name="T20" fmla="*/ 2147483647 w 268"/>
                  <a:gd name="T21" fmla="*/ 2147483647 h 134"/>
                  <a:gd name="T22" fmla="*/ 2147483647 w 268"/>
                  <a:gd name="T23" fmla="*/ 2147483647 h 134"/>
                  <a:gd name="T24" fmla="*/ 2147483647 w 268"/>
                  <a:gd name="T25" fmla="*/ 2147483647 h 134"/>
                  <a:gd name="T26" fmla="*/ 2147483647 w 268"/>
                  <a:gd name="T27" fmla="*/ 2147483647 h 134"/>
                  <a:gd name="T28" fmla="*/ 2147483647 w 268"/>
                  <a:gd name="T29" fmla="*/ 2147483647 h 134"/>
                  <a:gd name="T30" fmla="*/ 2147483647 w 268"/>
                  <a:gd name="T31" fmla="*/ 2147483647 h 134"/>
                  <a:gd name="T32" fmla="*/ 2147483647 w 268"/>
                  <a:gd name="T33" fmla="*/ 2147483647 h 134"/>
                  <a:gd name="T34" fmla="*/ 2147483647 w 268"/>
                  <a:gd name="T35" fmla="*/ 2147483647 h 134"/>
                  <a:gd name="T36" fmla="*/ 2147483647 w 268"/>
                  <a:gd name="T37" fmla="*/ 2147483647 h 134"/>
                  <a:gd name="T38" fmla="*/ 2147483647 w 268"/>
                  <a:gd name="T39" fmla="*/ 2147483647 h 134"/>
                  <a:gd name="T40" fmla="*/ 2147483647 w 268"/>
                  <a:gd name="T41" fmla="*/ 2147483647 h 134"/>
                  <a:gd name="T42" fmla="*/ 2147483647 w 268"/>
                  <a:gd name="T43" fmla="*/ 2147483647 h 134"/>
                  <a:gd name="T44" fmla="*/ 2147483647 w 268"/>
                  <a:gd name="T45" fmla="*/ 2147483647 h 134"/>
                  <a:gd name="T46" fmla="*/ 2147483647 w 268"/>
                  <a:gd name="T47" fmla="*/ 2147483647 h 134"/>
                  <a:gd name="T48" fmla="*/ 2147483647 w 268"/>
                  <a:gd name="T49" fmla="*/ 2147483647 h 134"/>
                  <a:gd name="T50" fmla="*/ 2147483647 w 268"/>
                  <a:gd name="T51" fmla="*/ 2147483647 h 134"/>
                  <a:gd name="T52" fmla="*/ 2147483647 w 268"/>
                  <a:gd name="T53" fmla="*/ 2147483647 h 134"/>
                  <a:gd name="T54" fmla="*/ 2147483647 w 268"/>
                  <a:gd name="T55" fmla="*/ 0 h 134"/>
                  <a:gd name="T56" fmla="*/ 2147483647 w 268"/>
                  <a:gd name="T57" fmla="*/ 2147483647 h 134"/>
                  <a:gd name="T58" fmla="*/ 2147483647 w 268"/>
                  <a:gd name="T59" fmla="*/ 2147483647 h 134"/>
                  <a:gd name="T60" fmla="*/ 0 w 268"/>
                  <a:gd name="T61" fmla="*/ 2147483647 h 134"/>
                  <a:gd name="T62" fmla="*/ 0 w 268"/>
                  <a:gd name="T63" fmla="*/ 2147483647 h 13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68"/>
                  <a:gd name="T97" fmla="*/ 0 h 134"/>
                  <a:gd name="T98" fmla="*/ 268 w 268"/>
                  <a:gd name="T99" fmla="*/ 134 h 13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68" h="134">
                    <a:moveTo>
                      <a:pt x="0" y="125"/>
                    </a:moveTo>
                    <a:lnTo>
                      <a:pt x="124" y="99"/>
                    </a:lnTo>
                    <a:lnTo>
                      <a:pt x="146" y="91"/>
                    </a:lnTo>
                    <a:lnTo>
                      <a:pt x="155" y="94"/>
                    </a:lnTo>
                    <a:lnTo>
                      <a:pt x="165" y="114"/>
                    </a:lnTo>
                    <a:lnTo>
                      <a:pt x="179" y="116"/>
                    </a:lnTo>
                    <a:lnTo>
                      <a:pt x="186" y="133"/>
                    </a:lnTo>
                    <a:lnTo>
                      <a:pt x="195" y="133"/>
                    </a:lnTo>
                    <a:lnTo>
                      <a:pt x="206" y="118"/>
                    </a:lnTo>
                    <a:lnTo>
                      <a:pt x="209" y="105"/>
                    </a:lnTo>
                    <a:lnTo>
                      <a:pt x="219" y="122"/>
                    </a:lnTo>
                    <a:lnTo>
                      <a:pt x="267" y="106"/>
                    </a:lnTo>
                    <a:lnTo>
                      <a:pt x="264" y="88"/>
                    </a:lnTo>
                    <a:lnTo>
                      <a:pt x="251" y="65"/>
                    </a:lnTo>
                    <a:lnTo>
                      <a:pt x="243" y="61"/>
                    </a:lnTo>
                    <a:lnTo>
                      <a:pt x="236" y="62"/>
                    </a:lnTo>
                    <a:lnTo>
                      <a:pt x="236" y="68"/>
                    </a:lnTo>
                    <a:lnTo>
                      <a:pt x="249" y="68"/>
                    </a:lnTo>
                    <a:lnTo>
                      <a:pt x="253" y="91"/>
                    </a:lnTo>
                    <a:lnTo>
                      <a:pt x="232" y="100"/>
                    </a:lnTo>
                    <a:lnTo>
                      <a:pt x="206" y="81"/>
                    </a:lnTo>
                    <a:lnTo>
                      <a:pt x="196" y="61"/>
                    </a:lnTo>
                    <a:lnTo>
                      <a:pt x="182" y="55"/>
                    </a:lnTo>
                    <a:lnTo>
                      <a:pt x="182" y="61"/>
                    </a:lnTo>
                    <a:lnTo>
                      <a:pt x="170" y="51"/>
                    </a:lnTo>
                    <a:lnTo>
                      <a:pt x="180" y="36"/>
                    </a:lnTo>
                    <a:lnTo>
                      <a:pt x="189" y="23"/>
                    </a:lnTo>
                    <a:lnTo>
                      <a:pt x="172" y="0"/>
                    </a:lnTo>
                    <a:lnTo>
                      <a:pt x="147" y="19"/>
                    </a:lnTo>
                    <a:lnTo>
                      <a:pt x="58" y="42"/>
                    </a:lnTo>
                    <a:lnTo>
                      <a:pt x="0" y="54"/>
                    </a:lnTo>
                    <a:lnTo>
                      <a:pt x="0" y="125"/>
                    </a:lnTo>
                  </a:path>
                </a:pathLst>
              </a:custGeom>
              <a:solidFill>
                <a:srgbClr val="41AE0A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Freeform 65">
                <a:extLst>
                  <a:ext uri="{FF2B5EF4-FFF2-40B4-BE49-F238E27FC236}">
                    <a16:creationId xmlns="" xmlns:a16="http://schemas.microsoft.com/office/drawing/2014/main" id="{4A6776B1-F732-4960-A655-F825AECC2D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01908" y="2427419"/>
                <a:ext cx="51406" cy="37834"/>
              </a:xfrm>
              <a:custGeom>
                <a:avLst/>
                <a:gdLst>
                  <a:gd name="T0" fmla="*/ 0 w 25"/>
                  <a:gd name="T1" fmla="*/ 2147483647 h 20"/>
                  <a:gd name="T2" fmla="*/ 2147483647 w 25"/>
                  <a:gd name="T3" fmla="*/ 0 h 20"/>
                  <a:gd name="T4" fmla="*/ 2147483647 w 25"/>
                  <a:gd name="T5" fmla="*/ 2147483647 h 20"/>
                  <a:gd name="T6" fmla="*/ 0 w 25"/>
                  <a:gd name="T7" fmla="*/ 2147483647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20"/>
                  <a:gd name="T14" fmla="*/ 25 w 25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20">
                    <a:moveTo>
                      <a:pt x="0" y="19"/>
                    </a:moveTo>
                    <a:lnTo>
                      <a:pt x="9" y="0"/>
                    </a:lnTo>
                    <a:lnTo>
                      <a:pt x="24" y="8"/>
                    </a:lnTo>
                    <a:lnTo>
                      <a:pt x="0" y="19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Freeform 66">
                <a:extLst>
                  <a:ext uri="{FF2B5EF4-FFF2-40B4-BE49-F238E27FC236}">
                    <a16:creationId xmlns="" xmlns:a16="http://schemas.microsoft.com/office/drawing/2014/main" id="{6F6BA691-A2A3-4382-9EA9-8FBE5E9B5E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94438" y="2421744"/>
                <a:ext cx="39067" cy="30267"/>
              </a:xfrm>
              <a:custGeom>
                <a:avLst/>
                <a:gdLst>
                  <a:gd name="T0" fmla="*/ 0 w 19"/>
                  <a:gd name="T1" fmla="*/ 2147483647 h 17"/>
                  <a:gd name="T2" fmla="*/ 2147483647 w 19"/>
                  <a:gd name="T3" fmla="*/ 0 h 17"/>
                  <a:gd name="T4" fmla="*/ 2147483647 w 19"/>
                  <a:gd name="T5" fmla="*/ 2147483647 h 17"/>
                  <a:gd name="T6" fmla="*/ 0 w 19"/>
                  <a:gd name="T7" fmla="*/ 2147483647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"/>
                  <a:gd name="T13" fmla="*/ 0 h 17"/>
                  <a:gd name="T14" fmla="*/ 19 w 19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" h="17">
                    <a:moveTo>
                      <a:pt x="0" y="16"/>
                    </a:moveTo>
                    <a:lnTo>
                      <a:pt x="9" y="0"/>
                    </a:lnTo>
                    <a:lnTo>
                      <a:pt x="18" y="11"/>
                    </a:lnTo>
                    <a:lnTo>
                      <a:pt x="0" y="16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Freeform 67">
                <a:extLst>
                  <a:ext uri="{FF2B5EF4-FFF2-40B4-BE49-F238E27FC236}">
                    <a16:creationId xmlns="" xmlns:a16="http://schemas.microsoft.com/office/drawing/2014/main" id="{AD0200BD-5572-4CB8-9353-D7C0144E7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42621" y="1808841"/>
                <a:ext cx="265251" cy="478595"/>
              </a:xfrm>
              <a:custGeom>
                <a:avLst/>
                <a:gdLst>
                  <a:gd name="T0" fmla="*/ 2147483647 w 129"/>
                  <a:gd name="T1" fmla="*/ 2147483647 h 253"/>
                  <a:gd name="T2" fmla="*/ 2147483647 w 129"/>
                  <a:gd name="T3" fmla="*/ 2147483647 h 253"/>
                  <a:gd name="T4" fmla="*/ 2147483647 w 129"/>
                  <a:gd name="T5" fmla="*/ 2147483647 h 253"/>
                  <a:gd name="T6" fmla="*/ 2147483647 w 129"/>
                  <a:gd name="T7" fmla="*/ 2147483647 h 253"/>
                  <a:gd name="T8" fmla="*/ 2147483647 w 129"/>
                  <a:gd name="T9" fmla="*/ 2147483647 h 253"/>
                  <a:gd name="T10" fmla="*/ 2147483647 w 129"/>
                  <a:gd name="T11" fmla="*/ 2147483647 h 253"/>
                  <a:gd name="T12" fmla="*/ 2147483647 w 129"/>
                  <a:gd name="T13" fmla="*/ 0 h 253"/>
                  <a:gd name="T14" fmla="*/ 0 w 129"/>
                  <a:gd name="T15" fmla="*/ 2147483647 h 253"/>
                  <a:gd name="T16" fmla="*/ 2147483647 w 129"/>
                  <a:gd name="T17" fmla="*/ 2147483647 h 2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9"/>
                  <a:gd name="T28" fmla="*/ 0 h 253"/>
                  <a:gd name="T29" fmla="*/ 129 w 129"/>
                  <a:gd name="T30" fmla="*/ 253 h 2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9" h="253">
                    <a:moveTo>
                      <a:pt x="21" y="102"/>
                    </a:moveTo>
                    <a:lnTo>
                      <a:pt x="25" y="148"/>
                    </a:lnTo>
                    <a:lnTo>
                      <a:pt x="58" y="252"/>
                    </a:lnTo>
                    <a:lnTo>
                      <a:pt x="116" y="239"/>
                    </a:lnTo>
                    <a:lnTo>
                      <a:pt x="111" y="92"/>
                    </a:lnTo>
                    <a:lnTo>
                      <a:pt x="126" y="63"/>
                    </a:lnTo>
                    <a:lnTo>
                      <a:pt x="128" y="0"/>
                    </a:lnTo>
                    <a:lnTo>
                      <a:pt x="0" y="31"/>
                    </a:lnTo>
                    <a:lnTo>
                      <a:pt x="21" y="102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Freeform 68">
                <a:extLst>
                  <a:ext uri="{FF2B5EF4-FFF2-40B4-BE49-F238E27FC236}">
                    <a16:creationId xmlns="" xmlns:a16="http://schemas.microsoft.com/office/drawing/2014/main" id="{B8EEAA02-EB37-4427-9AB8-139323D64A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70861" y="1755873"/>
                <a:ext cx="248800" cy="523995"/>
              </a:xfrm>
              <a:custGeom>
                <a:avLst/>
                <a:gdLst>
                  <a:gd name="T0" fmla="*/ 0 w 120"/>
                  <a:gd name="T1" fmla="*/ 2147483647 h 277"/>
                  <a:gd name="T2" fmla="*/ 2147483647 w 120"/>
                  <a:gd name="T3" fmla="*/ 2147483647 h 277"/>
                  <a:gd name="T4" fmla="*/ 2147483647 w 120"/>
                  <a:gd name="T5" fmla="*/ 2147483647 h 277"/>
                  <a:gd name="T6" fmla="*/ 2147483647 w 120"/>
                  <a:gd name="T7" fmla="*/ 2147483647 h 277"/>
                  <a:gd name="T8" fmla="*/ 2147483647 w 120"/>
                  <a:gd name="T9" fmla="*/ 0 h 277"/>
                  <a:gd name="T10" fmla="*/ 2147483647 w 120"/>
                  <a:gd name="T11" fmla="*/ 2147483647 h 277"/>
                  <a:gd name="T12" fmla="*/ 2147483647 w 120"/>
                  <a:gd name="T13" fmla="*/ 2147483647 h 277"/>
                  <a:gd name="T14" fmla="*/ 2147483647 w 120"/>
                  <a:gd name="T15" fmla="*/ 2147483647 h 277"/>
                  <a:gd name="T16" fmla="*/ 2147483647 w 120"/>
                  <a:gd name="T17" fmla="*/ 2147483647 h 277"/>
                  <a:gd name="T18" fmla="*/ 2147483647 w 120"/>
                  <a:gd name="T19" fmla="*/ 2147483647 h 277"/>
                  <a:gd name="T20" fmla="*/ 0 w 120"/>
                  <a:gd name="T21" fmla="*/ 2147483647 h 27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0"/>
                  <a:gd name="T34" fmla="*/ 0 h 277"/>
                  <a:gd name="T35" fmla="*/ 120 w 120"/>
                  <a:gd name="T36" fmla="*/ 277 h 27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0" h="277">
                    <a:moveTo>
                      <a:pt x="0" y="128"/>
                    </a:moveTo>
                    <a:lnTo>
                      <a:pt x="14" y="99"/>
                    </a:lnTo>
                    <a:lnTo>
                      <a:pt x="16" y="36"/>
                    </a:lnTo>
                    <a:lnTo>
                      <a:pt x="16" y="12"/>
                    </a:lnTo>
                    <a:lnTo>
                      <a:pt x="38" y="0"/>
                    </a:lnTo>
                    <a:lnTo>
                      <a:pt x="92" y="172"/>
                    </a:lnTo>
                    <a:lnTo>
                      <a:pt x="119" y="208"/>
                    </a:lnTo>
                    <a:lnTo>
                      <a:pt x="118" y="233"/>
                    </a:lnTo>
                    <a:lnTo>
                      <a:pt x="93" y="252"/>
                    </a:lnTo>
                    <a:lnTo>
                      <a:pt x="4" y="276"/>
                    </a:lnTo>
                    <a:lnTo>
                      <a:pt x="0" y="128"/>
                    </a:lnTo>
                  </a:path>
                </a:pathLst>
              </a:custGeom>
              <a:solidFill>
                <a:srgbClr val="FFFF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4" name="Freeform 69">
                <a:extLst>
                  <a:ext uri="{FF2B5EF4-FFF2-40B4-BE49-F238E27FC236}">
                    <a16:creationId xmlns="" xmlns:a16="http://schemas.microsoft.com/office/drawing/2014/main" id="{FCE231E5-4469-47A0-A5E1-F6706D25BB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51051" y="1275385"/>
                <a:ext cx="602468" cy="862607"/>
              </a:xfrm>
              <a:custGeom>
                <a:avLst/>
                <a:gdLst>
                  <a:gd name="T0" fmla="*/ 0 w 293"/>
                  <a:gd name="T1" fmla="*/ 2147483647 h 456"/>
                  <a:gd name="T2" fmla="*/ 2147483647 w 293"/>
                  <a:gd name="T3" fmla="*/ 2147483647 h 456"/>
                  <a:gd name="T4" fmla="*/ 2147483647 w 293"/>
                  <a:gd name="T5" fmla="*/ 2147483647 h 456"/>
                  <a:gd name="T6" fmla="*/ 2147483647 w 293"/>
                  <a:gd name="T7" fmla="*/ 2147483647 h 456"/>
                  <a:gd name="T8" fmla="*/ 2147483647 w 293"/>
                  <a:gd name="T9" fmla="*/ 2147483647 h 456"/>
                  <a:gd name="T10" fmla="*/ 2147483647 w 293"/>
                  <a:gd name="T11" fmla="*/ 2147483647 h 456"/>
                  <a:gd name="T12" fmla="*/ 2147483647 w 293"/>
                  <a:gd name="T13" fmla="*/ 2147483647 h 456"/>
                  <a:gd name="T14" fmla="*/ 2147483647 w 293"/>
                  <a:gd name="T15" fmla="*/ 2147483647 h 456"/>
                  <a:gd name="T16" fmla="*/ 2147483647 w 293"/>
                  <a:gd name="T17" fmla="*/ 2147483647 h 456"/>
                  <a:gd name="T18" fmla="*/ 2147483647 w 293"/>
                  <a:gd name="T19" fmla="*/ 0 h 456"/>
                  <a:gd name="T20" fmla="*/ 2147483647 w 293"/>
                  <a:gd name="T21" fmla="*/ 2147483647 h 456"/>
                  <a:gd name="T22" fmla="*/ 2147483647 w 293"/>
                  <a:gd name="T23" fmla="*/ 2147483647 h 456"/>
                  <a:gd name="T24" fmla="*/ 2147483647 w 293"/>
                  <a:gd name="T25" fmla="*/ 2147483647 h 456"/>
                  <a:gd name="T26" fmla="*/ 2147483647 w 293"/>
                  <a:gd name="T27" fmla="*/ 2147483647 h 456"/>
                  <a:gd name="T28" fmla="*/ 2147483647 w 293"/>
                  <a:gd name="T29" fmla="*/ 2147483647 h 456"/>
                  <a:gd name="T30" fmla="*/ 2147483647 w 293"/>
                  <a:gd name="T31" fmla="*/ 2147483647 h 456"/>
                  <a:gd name="T32" fmla="*/ 2147483647 w 293"/>
                  <a:gd name="T33" fmla="*/ 2147483647 h 456"/>
                  <a:gd name="T34" fmla="*/ 2147483647 w 293"/>
                  <a:gd name="T35" fmla="*/ 2147483647 h 456"/>
                  <a:gd name="T36" fmla="*/ 2147483647 w 293"/>
                  <a:gd name="T37" fmla="*/ 2147483647 h 456"/>
                  <a:gd name="T38" fmla="*/ 2147483647 w 293"/>
                  <a:gd name="T39" fmla="*/ 2147483647 h 456"/>
                  <a:gd name="T40" fmla="*/ 2147483647 w 293"/>
                  <a:gd name="T41" fmla="*/ 2147483647 h 456"/>
                  <a:gd name="T42" fmla="*/ 2147483647 w 293"/>
                  <a:gd name="T43" fmla="*/ 2147483647 h 456"/>
                  <a:gd name="T44" fmla="*/ 2147483647 w 293"/>
                  <a:gd name="T45" fmla="*/ 2147483647 h 456"/>
                  <a:gd name="T46" fmla="*/ 2147483647 w 293"/>
                  <a:gd name="T47" fmla="*/ 2147483647 h 456"/>
                  <a:gd name="T48" fmla="*/ 2147483647 w 293"/>
                  <a:gd name="T49" fmla="*/ 2147483647 h 456"/>
                  <a:gd name="T50" fmla="*/ 2147483647 w 293"/>
                  <a:gd name="T51" fmla="*/ 2147483647 h 456"/>
                  <a:gd name="T52" fmla="*/ 2147483647 w 293"/>
                  <a:gd name="T53" fmla="*/ 2147483647 h 456"/>
                  <a:gd name="T54" fmla="*/ 2147483647 w 293"/>
                  <a:gd name="T55" fmla="*/ 2147483647 h 456"/>
                  <a:gd name="T56" fmla="*/ 2147483647 w 293"/>
                  <a:gd name="T57" fmla="*/ 2147483647 h 456"/>
                  <a:gd name="T58" fmla="*/ 2147483647 w 293"/>
                  <a:gd name="T59" fmla="*/ 2147483647 h 456"/>
                  <a:gd name="T60" fmla="*/ 2147483647 w 293"/>
                  <a:gd name="T61" fmla="*/ 2147483647 h 456"/>
                  <a:gd name="T62" fmla="*/ 2147483647 w 293"/>
                  <a:gd name="T63" fmla="*/ 2147483647 h 456"/>
                  <a:gd name="T64" fmla="*/ 2147483647 w 293"/>
                  <a:gd name="T65" fmla="*/ 2147483647 h 456"/>
                  <a:gd name="T66" fmla="*/ 0 w 293"/>
                  <a:gd name="T67" fmla="*/ 2147483647 h 45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93"/>
                  <a:gd name="T103" fmla="*/ 0 h 456"/>
                  <a:gd name="T104" fmla="*/ 293 w 293"/>
                  <a:gd name="T105" fmla="*/ 456 h 45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93" h="456">
                    <a:moveTo>
                      <a:pt x="0" y="245"/>
                    </a:moveTo>
                    <a:lnTo>
                      <a:pt x="17" y="246"/>
                    </a:lnTo>
                    <a:lnTo>
                      <a:pt x="18" y="217"/>
                    </a:lnTo>
                    <a:lnTo>
                      <a:pt x="38" y="176"/>
                    </a:lnTo>
                    <a:lnTo>
                      <a:pt x="29" y="146"/>
                    </a:lnTo>
                    <a:lnTo>
                      <a:pt x="70" y="4"/>
                    </a:lnTo>
                    <a:lnTo>
                      <a:pt x="80" y="4"/>
                    </a:lnTo>
                    <a:lnTo>
                      <a:pt x="84" y="22"/>
                    </a:lnTo>
                    <a:lnTo>
                      <a:pt x="125" y="6"/>
                    </a:lnTo>
                    <a:lnTo>
                      <a:pt x="126" y="0"/>
                    </a:lnTo>
                    <a:lnTo>
                      <a:pt x="159" y="7"/>
                    </a:lnTo>
                    <a:lnTo>
                      <a:pt x="214" y="148"/>
                    </a:lnTo>
                    <a:lnTo>
                      <a:pt x="239" y="148"/>
                    </a:lnTo>
                    <a:lnTo>
                      <a:pt x="283" y="201"/>
                    </a:lnTo>
                    <a:lnTo>
                      <a:pt x="277" y="211"/>
                    </a:lnTo>
                    <a:lnTo>
                      <a:pt x="292" y="211"/>
                    </a:lnTo>
                    <a:lnTo>
                      <a:pt x="282" y="236"/>
                    </a:lnTo>
                    <a:lnTo>
                      <a:pt x="259" y="253"/>
                    </a:lnTo>
                    <a:lnTo>
                      <a:pt x="234" y="266"/>
                    </a:lnTo>
                    <a:lnTo>
                      <a:pt x="231" y="282"/>
                    </a:lnTo>
                    <a:lnTo>
                      <a:pt x="219" y="268"/>
                    </a:lnTo>
                    <a:lnTo>
                      <a:pt x="195" y="287"/>
                    </a:lnTo>
                    <a:lnTo>
                      <a:pt x="184" y="286"/>
                    </a:lnTo>
                    <a:lnTo>
                      <a:pt x="176" y="275"/>
                    </a:lnTo>
                    <a:lnTo>
                      <a:pt x="169" y="330"/>
                    </a:lnTo>
                    <a:lnTo>
                      <a:pt x="149" y="338"/>
                    </a:lnTo>
                    <a:lnTo>
                      <a:pt x="139" y="360"/>
                    </a:lnTo>
                    <a:lnTo>
                      <a:pt x="126" y="359"/>
                    </a:lnTo>
                    <a:lnTo>
                      <a:pt x="97" y="391"/>
                    </a:lnTo>
                    <a:lnTo>
                      <a:pt x="96" y="417"/>
                    </a:lnTo>
                    <a:lnTo>
                      <a:pt x="89" y="427"/>
                    </a:lnTo>
                    <a:lnTo>
                      <a:pt x="81" y="455"/>
                    </a:lnTo>
                    <a:lnTo>
                      <a:pt x="54" y="417"/>
                    </a:lnTo>
                    <a:lnTo>
                      <a:pt x="0" y="245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5" name="Rectangle 70">
                <a:extLst>
                  <a:ext uri="{FF2B5EF4-FFF2-40B4-BE49-F238E27FC236}">
                    <a16:creationId xmlns="" xmlns:a16="http://schemas.microsoft.com/office/drawing/2014/main" id="{757F947E-A5B1-444D-8593-A72D5FBA2F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29890" y="1454953"/>
                <a:ext cx="359459" cy="3908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ME</a:t>
                </a:r>
              </a:p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000" b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50%</a:t>
                </a:r>
                <a:endParaRPr kumimoji="0" 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Rectangle 73">
                <a:extLst>
                  <a:ext uri="{FF2B5EF4-FFF2-40B4-BE49-F238E27FC236}">
                    <a16:creationId xmlns="" xmlns:a16="http://schemas.microsoft.com/office/drawing/2014/main" id="{1D0F5C40-CA74-46CF-B9F9-E440FA5D02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05112" y="2009714"/>
                <a:ext cx="325798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NH</a:t>
                </a:r>
              </a:p>
            </p:txBody>
          </p:sp>
          <p:sp>
            <p:nvSpPr>
              <p:cNvPr id="70" name="Rectangle 75">
                <a:extLst>
                  <a:ext uri="{FF2B5EF4-FFF2-40B4-BE49-F238E27FC236}">
                    <a16:creationId xmlns="" xmlns:a16="http://schemas.microsoft.com/office/drawing/2014/main" id="{555DEEB0-9853-4B7B-B6DC-32F2EFDE91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15725" y="2188762"/>
                <a:ext cx="666325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NY</a:t>
                </a:r>
              </a:p>
            </p:txBody>
          </p:sp>
          <p:sp>
            <p:nvSpPr>
              <p:cNvPr id="72" name="Rectangle 77">
                <a:extLst>
                  <a:ext uri="{FF2B5EF4-FFF2-40B4-BE49-F238E27FC236}">
                    <a16:creationId xmlns="" xmlns:a16="http://schemas.microsoft.com/office/drawing/2014/main" id="{277D63C2-DA90-4832-9B3C-1F73D0140B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70241" y="2588214"/>
                <a:ext cx="444137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PA</a:t>
                </a:r>
              </a:p>
            </p:txBody>
          </p:sp>
          <p:sp>
            <p:nvSpPr>
              <p:cNvPr id="74" name="Rectangle 79">
                <a:extLst>
                  <a:ext uri="{FF2B5EF4-FFF2-40B4-BE49-F238E27FC236}">
                    <a16:creationId xmlns="" xmlns:a16="http://schemas.microsoft.com/office/drawing/2014/main" id="{D908CA02-D387-45A2-A798-E446E05BFE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00198" y="3274893"/>
                <a:ext cx="380603" cy="234297"/>
              </a:xfrm>
              <a:prstGeom prst="rect">
                <a:avLst/>
              </a:pr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DC</a:t>
                </a:r>
              </a:p>
            </p:txBody>
          </p:sp>
          <p:sp>
            <p:nvSpPr>
              <p:cNvPr id="76" name="Rectangle 81">
                <a:extLst>
                  <a:ext uri="{FF2B5EF4-FFF2-40B4-BE49-F238E27FC236}">
                    <a16:creationId xmlns="" xmlns:a16="http://schemas.microsoft.com/office/drawing/2014/main" id="{C1154DC2-C416-49FD-AC3D-3E6E6F7488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00623" y="3133016"/>
                <a:ext cx="567512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WV</a:t>
                </a:r>
              </a:p>
            </p:txBody>
          </p:sp>
          <p:sp>
            <p:nvSpPr>
              <p:cNvPr id="77" name="Rectangle 82">
                <a:extLst>
                  <a:ext uri="{FF2B5EF4-FFF2-40B4-BE49-F238E27FC236}">
                    <a16:creationId xmlns="" xmlns:a16="http://schemas.microsoft.com/office/drawing/2014/main" id="{1C3BA71F-4893-41FC-A197-AEB9D75A4E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9782" y="3643771"/>
                <a:ext cx="325798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NC</a:t>
                </a:r>
              </a:p>
            </p:txBody>
          </p:sp>
          <p:sp>
            <p:nvSpPr>
              <p:cNvPr id="78" name="Rectangle 83">
                <a:extLst>
                  <a:ext uri="{FF2B5EF4-FFF2-40B4-BE49-F238E27FC236}">
                    <a16:creationId xmlns="" xmlns:a16="http://schemas.microsoft.com/office/drawing/2014/main" id="{ACDF94F2-DD8D-456B-83ED-52807F756A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12376" y="4020215"/>
                <a:ext cx="317784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SC</a:t>
                </a:r>
              </a:p>
            </p:txBody>
          </p:sp>
          <p:sp>
            <p:nvSpPr>
              <p:cNvPr id="79" name="Rectangle 84">
                <a:extLst>
                  <a:ext uri="{FF2B5EF4-FFF2-40B4-BE49-F238E27FC236}">
                    <a16:creationId xmlns="" xmlns:a16="http://schemas.microsoft.com/office/drawing/2014/main" id="{E17CB4CC-DE00-4D80-AF20-2ED68C3591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06713" y="4320992"/>
                <a:ext cx="335416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</a:p>
            </p:txBody>
          </p:sp>
          <p:sp>
            <p:nvSpPr>
              <p:cNvPr id="80" name="Rectangle 85">
                <a:extLst>
                  <a:ext uri="{FF2B5EF4-FFF2-40B4-BE49-F238E27FC236}">
                    <a16:creationId xmlns="" xmlns:a16="http://schemas.microsoft.com/office/drawing/2014/main" id="{35C03CC9-C4E5-45AC-AF0B-DA5E51C6F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42849" y="5103737"/>
                <a:ext cx="409411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FL</a:t>
                </a:r>
                <a:r>
                  <a:rPr lang="en-US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Rectangle 86">
                <a:extLst>
                  <a:ext uri="{FF2B5EF4-FFF2-40B4-BE49-F238E27FC236}">
                    <a16:creationId xmlns="" xmlns:a16="http://schemas.microsoft.com/office/drawing/2014/main" id="{4C44BEF3-D6DF-43D1-9CC3-FC0425B2A1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9110" y="2981683"/>
                <a:ext cx="242442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IL</a:t>
                </a:r>
              </a:p>
            </p:txBody>
          </p:sp>
          <p:sp>
            <p:nvSpPr>
              <p:cNvPr id="82" name="Rectangle 87">
                <a:extLst>
                  <a:ext uri="{FF2B5EF4-FFF2-40B4-BE49-F238E27FC236}">
                    <a16:creationId xmlns="" xmlns:a16="http://schemas.microsoft.com/office/drawing/2014/main" id="{2E690E5D-B8D0-4F4F-833F-C817074961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43248" y="2892772"/>
                <a:ext cx="335416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OH</a:t>
                </a:r>
              </a:p>
            </p:txBody>
          </p:sp>
          <p:sp>
            <p:nvSpPr>
              <p:cNvPr id="83" name="Rectangle 88">
                <a:extLst>
                  <a:ext uri="{FF2B5EF4-FFF2-40B4-BE49-F238E27FC236}">
                    <a16:creationId xmlns="" xmlns:a16="http://schemas.microsoft.com/office/drawing/2014/main" id="{83E6A2C3-7329-4DAC-A24B-530644ECDF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51220" y="2964656"/>
                <a:ext cx="258472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IN</a:t>
                </a:r>
              </a:p>
            </p:txBody>
          </p:sp>
          <p:sp>
            <p:nvSpPr>
              <p:cNvPr id="84" name="Rectangle 89">
                <a:extLst>
                  <a:ext uri="{FF2B5EF4-FFF2-40B4-BE49-F238E27FC236}">
                    <a16:creationId xmlns="" xmlns:a16="http://schemas.microsoft.com/office/drawing/2014/main" id="{EFA52E59-E35E-4DB3-A883-6DF12E0B30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49329" y="2198527"/>
                <a:ext cx="276104" cy="421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MI</a:t>
                </a:r>
              </a:p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  <p:sp>
            <p:nvSpPr>
              <p:cNvPr id="85" name="Rectangle 90">
                <a:extLst>
                  <a:ext uri="{FF2B5EF4-FFF2-40B4-BE49-F238E27FC236}">
                    <a16:creationId xmlns="" xmlns:a16="http://schemas.microsoft.com/office/drawing/2014/main" id="{D9EAB8BE-AB05-48BC-9915-CD6E02BFAA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84852" y="2139884"/>
                <a:ext cx="293739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WI</a:t>
                </a:r>
              </a:p>
            </p:txBody>
          </p:sp>
          <p:sp>
            <p:nvSpPr>
              <p:cNvPr id="86" name="Rectangle 91">
                <a:extLst>
                  <a:ext uri="{FF2B5EF4-FFF2-40B4-BE49-F238E27FC236}">
                    <a16:creationId xmlns="" xmlns:a16="http://schemas.microsoft.com/office/drawing/2014/main" id="{309018F0-3BF6-48ED-A72E-CF5ECDEBD3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16629" y="3418661"/>
                <a:ext cx="317784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KY</a:t>
                </a:r>
              </a:p>
            </p:txBody>
          </p:sp>
          <p:sp>
            <p:nvSpPr>
              <p:cNvPr id="88" name="Rectangle 93">
                <a:extLst>
                  <a:ext uri="{FF2B5EF4-FFF2-40B4-BE49-F238E27FC236}">
                    <a16:creationId xmlns="" xmlns:a16="http://schemas.microsoft.com/office/drawing/2014/main" id="{B62BE6F3-517D-4217-AA2E-D2D782C278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39449" y="4175514"/>
                <a:ext cx="816817" cy="483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AL</a:t>
                </a:r>
              </a:p>
              <a:p>
                <a:pPr lvl="0" algn="ctr" defTabSz="514350">
                  <a:defRPr/>
                </a:pPr>
                <a:r>
                  <a:rPr lang="en-US" sz="8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Less </a:t>
                </a:r>
                <a:r>
                  <a:rPr lang="en-US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§</a:t>
                </a:r>
                <a:r>
                  <a:rPr lang="en-US" sz="8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250 </a:t>
                </a:r>
              </a:p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dedu</a:t>
                </a:r>
                <a:r>
                  <a:rPr lang="en-US" sz="800" dirty="0" err="1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ction</a:t>
                </a:r>
                <a:endParaRPr kumimoji="0" lang="en-US" sz="8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Rectangle 94">
                <a:extLst>
                  <a:ext uri="{FF2B5EF4-FFF2-40B4-BE49-F238E27FC236}">
                    <a16:creationId xmlns="" xmlns:a16="http://schemas.microsoft.com/office/drawing/2014/main" id="{4215FBB1-C4EE-417A-B028-B1FE9ADCDE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78891" y="4372066"/>
                <a:ext cx="335416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MS</a:t>
                </a:r>
              </a:p>
            </p:txBody>
          </p:sp>
          <p:sp>
            <p:nvSpPr>
              <p:cNvPr id="90" name="Rectangle 95">
                <a:extLst>
                  <a:ext uri="{FF2B5EF4-FFF2-40B4-BE49-F238E27FC236}">
                    <a16:creationId xmlns="" xmlns:a16="http://schemas.microsoft.com/office/drawing/2014/main" id="{C92E458F-B11B-490C-BA6A-BB703BFBF6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3475" y="4020215"/>
                <a:ext cx="325798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AR</a:t>
                </a:r>
              </a:p>
            </p:txBody>
          </p:sp>
          <p:sp>
            <p:nvSpPr>
              <p:cNvPr id="91" name="Rectangle 96">
                <a:extLst>
                  <a:ext uri="{FF2B5EF4-FFF2-40B4-BE49-F238E27FC236}">
                    <a16:creationId xmlns="" xmlns:a16="http://schemas.microsoft.com/office/drawing/2014/main" id="{694C5E0E-C662-4DAF-B8C4-7AB9F7ED36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9066" y="4678520"/>
                <a:ext cx="309769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LA</a:t>
                </a:r>
              </a:p>
            </p:txBody>
          </p:sp>
          <p:sp>
            <p:nvSpPr>
              <p:cNvPr id="92" name="Rectangle 97">
                <a:extLst>
                  <a:ext uri="{FF2B5EF4-FFF2-40B4-BE49-F238E27FC236}">
                    <a16:creationId xmlns="" xmlns:a16="http://schemas.microsoft.com/office/drawing/2014/main" id="{D2763844-8F27-46C8-B421-70A94506C6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3793" y="4671897"/>
                <a:ext cx="430344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TX </a:t>
                </a:r>
              </a:p>
            </p:txBody>
          </p:sp>
          <p:sp>
            <p:nvSpPr>
              <p:cNvPr id="93" name="Rectangle 98">
                <a:extLst>
                  <a:ext uri="{FF2B5EF4-FFF2-40B4-BE49-F238E27FC236}">
                    <a16:creationId xmlns="" xmlns:a16="http://schemas.microsoft.com/office/drawing/2014/main" id="{504F9A26-D497-4188-B3F7-D41E1D51F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49871" y="3921848"/>
                <a:ext cx="454038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OK**</a:t>
                </a:r>
              </a:p>
            </p:txBody>
          </p:sp>
          <p:sp>
            <p:nvSpPr>
              <p:cNvPr id="94" name="Rectangle 99">
                <a:extLst>
                  <a:ext uri="{FF2B5EF4-FFF2-40B4-BE49-F238E27FC236}">
                    <a16:creationId xmlns="" xmlns:a16="http://schemas.microsoft.com/office/drawing/2014/main" id="{F997DADF-E1E7-46B7-9029-ACF35DA4D2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40604" y="3371369"/>
                <a:ext cx="353048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MO</a:t>
                </a:r>
              </a:p>
            </p:txBody>
          </p:sp>
          <p:sp>
            <p:nvSpPr>
              <p:cNvPr id="95" name="Rectangle 100">
                <a:extLst>
                  <a:ext uri="{FF2B5EF4-FFF2-40B4-BE49-F238E27FC236}">
                    <a16:creationId xmlns="" xmlns:a16="http://schemas.microsoft.com/office/drawing/2014/main" id="{20B5374C-D675-4492-9D05-CCF7ED166F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9230" y="3238127"/>
                <a:ext cx="1059973" cy="3600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KS</a:t>
                </a:r>
              </a:p>
              <a:p>
                <a:pPr algn="ctr" defTabSz="514350">
                  <a:defRPr/>
                </a:pPr>
                <a:r>
                  <a:rPr lang="en-US" sz="8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Less </a:t>
                </a:r>
                <a:r>
                  <a:rPr lang="en-US" sz="800" dirty="0">
                    <a:latin typeface="Arial" panose="020B0604020202020204" pitchFamily="34" charset="0"/>
                    <a:cs typeface="Arial" panose="020B0604020202020204" pitchFamily="34" charset="0"/>
                  </a:rPr>
                  <a:t>§</a:t>
                </a:r>
                <a:r>
                  <a:rPr lang="en-US" sz="8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250 deduction</a:t>
                </a:r>
                <a:endParaRPr kumimoji="0" 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Rectangle 101">
                <a:extLst>
                  <a:ext uri="{FF2B5EF4-FFF2-40B4-BE49-F238E27FC236}">
                    <a16:creationId xmlns="" xmlns:a16="http://schemas.microsoft.com/office/drawing/2014/main" id="{F0C8F4CA-1947-4EA6-BD7E-73C32CA3A1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2834" y="2643071"/>
                <a:ext cx="436405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IA***</a:t>
                </a:r>
              </a:p>
            </p:txBody>
          </p:sp>
          <p:sp>
            <p:nvSpPr>
              <p:cNvPr id="97" name="Rectangle 102">
                <a:extLst>
                  <a:ext uri="{FF2B5EF4-FFF2-40B4-BE49-F238E27FC236}">
                    <a16:creationId xmlns="" xmlns:a16="http://schemas.microsoft.com/office/drawing/2014/main" id="{964ABB78-1F42-4521-8E7A-46B2AFC3B9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00993" y="1914776"/>
                <a:ext cx="343431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MN</a:t>
                </a:r>
              </a:p>
            </p:txBody>
          </p:sp>
          <p:sp>
            <p:nvSpPr>
              <p:cNvPr id="98" name="Rectangle 103">
                <a:extLst>
                  <a:ext uri="{FF2B5EF4-FFF2-40B4-BE49-F238E27FC236}">
                    <a16:creationId xmlns="" xmlns:a16="http://schemas.microsoft.com/office/drawing/2014/main" id="{65E8EE0C-4672-4E4C-87F5-6D3DE5FAC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44589" y="1520396"/>
                <a:ext cx="585552" cy="432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ND</a:t>
                </a:r>
              </a:p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30%</a:t>
                </a: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Rectangle 104">
                <a:extLst>
                  <a:ext uri="{FF2B5EF4-FFF2-40B4-BE49-F238E27FC236}">
                    <a16:creationId xmlns="" xmlns:a16="http://schemas.microsoft.com/office/drawing/2014/main" id="{4AB81A54-D7BB-499B-A783-2DEDAA5F24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08814" y="2187177"/>
                <a:ext cx="317784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SD</a:t>
                </a:r>
              </a:p>
            </p:txBody>
          </p:sp>
          <p:sp>
            <p:nvSpPr>
              <p:cNvPr id="100" name="Rectangle 105">
                <a:extLst>
                  <a:ext uri="{FF2B5EF4-FFF2-40B4-BE49-F238E27FC236}">
                    <a16:creationId xmlns="" xmlns:a16="http://schemas.microsoft.com/office/drawing/2014/main" id="{2F9473AF-799C-4D2F-997F-855BD7E17F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88845" y="2613624"/>
                <a:ext cx="668841" cy="5139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NE</a:t>
                </a:r>
              </a:p>
              <a:p>
                <a:pPr algn="ctr" defTabSz="514350">
                  <a:defRPr/>
                </a:pPr>
                <a:r>
                  <a:rPr lang="en-US" sz="9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Less </a:t>
                </a:r>
                <a:r>
                  <a:rPr lang="en-US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§</a:t>
                </a:r>
                <a:r>
                  <a:rPr lang="en-US" sz="9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250 </a:t>
                </a:r>
              </a:p>
              <a:p>
                <a:pPr algn="ctr" defTabSz="514350">
                  <a:defRPr/>
                </a:pPr>
                <a:r>
                  <a:rPr lang="en-US" sz="9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deduction</a:t>
                </a:r>
                <a:endPara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Rectangle 106">
                <a:extLst>
                  <a:ext uri="{FF2B5EF4-FFF2-40B4-BE49-F238E27FC236}">
                    <a16:creationId xmlns="" xmlns:a16="http://schemas.microsoft.com/office/drawing/2014/main" id="{F0439FF5-99A6-4701-9614-188DB339E5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3573" y="4008185"/>
                <a:ext cx="521364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NM***</a:t>
                </a: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Rectangle 107">
                <a:extLst>
                  <a:ext uri="{FF2B5EF4-FFF2-40B4-BE49-F238E27FC236}">
                    <a16:creationId xmlns="" xmlns:a16="http://schemas.microsoft.com/office/drawing/2014/main" id="{3003C33E-E576-4FF8-851A-A153ACAD98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37083" y="3942657"/>
                <a:ext cx="309769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AZ</a:t>
                </a:r>
              </a:p>
            </p:txBody>
          </p:sp>
          <p:sp>
            <p:nvSpPr>
              <p:cNvPr id="103" name="Rectangle 108">
                <a:extLst>
                  <a:ext uri="{FF2B5EF4-FFF2-40B4-BE49-F238E27FC236}">
                    <a16:creationId xmlns="" xmlns:a16="http://schemas.microsoft.com/office/drawing/2014/main" id="{19BD9202-16E4-4A6A-8C1D-4814D5286E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7721" y="3073551"/>
                <a:ext cx="668841" cy="5139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CO</a:t>
                </a:r>
              </a:p>
              <a:p>
                <a:pPr lvl="0" algn="ctr" defTabSz="514350">
                  <a:defRPr/>
                </a:pPr>
                <a:r>
                  <a:rPr lang="en-US" sz="9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Less </a:t>
                </a:r>
                <a:r>
                  <a:rPr lang="en-US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§</a:t>
                </a:r>
                <a:r>
                  <a:rPr lang="en-US" sz="9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250 </a:t>
                </a:r>
              </a:p>
              <a:p>
                <a:pPr lvl="0" algn="ctr" defTabSz="514350">
                  <a:defRPr/>
                </a:pPr>
                <a:r>
                  <a:rPr lang="en-US" sz="9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deduction</a:t>
                </a:r>
                <a:endParaRPr kumimoji="0" lang="en-US" sz="9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" name="Rectangle 109">
                <a:extLst>
                  <a:ext uri="{FF2B5EF4-FFF2-40B4-BE49-F238E27FC236}">
                    <a16:creationId xmlns="" xmlns:a16="http://schemas.microsoft.com/office/drawing/2014/main" id="{FB2766CA-CF73-4A03-AF4A-D825B1FF9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0365" y="3013842"/>
                <a:ext cx="309769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UT</a:t>
                </a:r>
              </a:p>
            </p:txBody>
          </p:sp>
          <p:sp>
            <p:nvSpPr>
              <p:cNvPr id="105" name="Rectangle 110">
                <a:extLst>
                  <a:ext uri="{FF2B5EF4-FFF2-40B4-BE49-F238E27FC236}">
                    <a16:creationId xmlns="" xmlns:a16="http://schemas.microsoft.com/office/drawing/2014/main" id="{84DF653F-31F2-4CAC-AB3D-54E94FD1DA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45873" y="2366886"/>
                <a:ext cx="353048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WY</a:t>
                </a:r>
              </a:p>
            </p:txBody>
          </p:sp>
          <p:sp>
            <p:nvSpPr>
              <p:cNvPr id="106" name="Rectangle 111">
                <a:extLst>
                  <a:ext uri="{FF2B5EF4-FFF2-40B4-BE49-F238E27FC236}">
                    <a16:creationId xmlns="" xmlns:a16="http://schemas.microsoft.com/office/drawing/2014/main" id="{24E5ABB9-0AEC-4026-9837-6A4E23189F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89535" y="1510735"/>
                <a:ext cx="410758" cy="421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MT</a:t>
                </a:r>
              </a:p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20%</a:t>
                </a: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7" name="Rectangle 112">
                <a:extLst>
                  <a:ext uri="{FF2B5EF4-FFF2-40B4-BE49-F238E27FC236}">
                    <a16:creationId xmlns="" xmlns:a16="http://schemas.microsoft.com/office/drawing/2014/main" id="{013535CF-85C2-464B-AA07-65C993E037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3011" y="1254813"/>
                <a:ext cx="352600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WA</a:t>
                </a:r>
              </a:p>
            </p:txBody>
          </p:sp>
          <p:sp>
            <p:nvSpPr>
              <p:cNvPr id="108" name="Rectangle 113">
                <a:extLst>
                  <a:ext uri="{FF2B5EF4-FFF2-40B4-BE49-F238E27FC236}">
                    <a16:creationId xmlns="" xmlns:a16="http://schemas.microsoft.com/office/drawing/2014/main" id="{29BE98DC-2A0F-432B-8AA5-74C466502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5962" y="1721080"/>
                <a:ext cx="410757" cy="4216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OR</a:t>
                </a:r>
              </a:p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20%</a:t>
                </a:r>
                <a:endPara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9" name="Rectangle 114">
                <a:extLst>
                  <a:ext uri="{FF2B5EF4-FFF2-40B4-BE49-F238E27FC236}">
                    <a16:creationId xmlns="" xmlns:a16="http://schemas.microsoft.com/office/drawing/2014/main" id="{3C79675D-E6EF-475B-9B49-81B00AE7FD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1323" y="1760831"/>
                <a:ext cx="668841" cy="6986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ID </a:t>
                </a:r>
              </a:p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15%</a:t>
                </a:r>
              </a:p>
              <a:p>
                <a:pPr lvl="0" algn="ctr" defTabSz="514350">
                  <a:defRPr/>
                </a:pPr>
                <a:r>
                  <a:rPr lang="en-US" sz="9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Less </a:t>
                </a:r>
                <a:r>
                  <a:rPr lang="en-US" sz="900" dirty="0">
                    <a:latin typeface="Arial" panose="020B0604020202020204" pitchFamily="34" charset="0"/>
                    <a:cs typeface="Arial" panose="020B0604020202020204" pitchFamily="34" charset="0"/>
                  </a:rPr>
                  <a:t>§</a:t>
                </a:r>
                <a:r>
                  <a:rPr lang="en-US" sz="9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250 </a:t>
                </a:r>
              </a:p>
              <a:p>
                <a:pPr lvl="0" algn="ctr" defTabSz="514350">
                  <a:defRPr/>
                </a:pPr>
                <a:r>
                  <a:rPr lang="en-US" sz="90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deduction</a:t>
                </a:r>
                <a:endPara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Rectangle 115">
                <a:extLst>
                  <a:ext uri="{FF2B5EF4-FFF2-40B4-BE49-F238E27FC236}">
                    <a16:creationId xmlns="" xmlns:a16="http://schemas.microsoft.com/office/drawing/2014/main" id="{B18C7505-6E2C-4215-A9D9-3D46A13807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7241" y="2741439"/>
                <a:ext cx="317784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NV</a:t>
                </a:r>
              </a:p>
            </p:txBody>
          </p:sp>
          <p:sp>
            <p:nvSpPr>
              <p:cNvPr id="111" name="Rectangle 116">
                <a:extLst>
                  <a:ext uri="{FF2B5EF4-FFF2-40B4-BE49-F238E27FC236}">
                    <a16:creationId xmlns="" xmlns:a16="http://schemas.microsoft.com/office/drawing/2014/main" id="{183890A7-2920-430E-ADAF-520BFDE9B7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4413" y="3117884"/>
                <a:ext cx="325798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CA</a:t>
                </a:r>
              </a:p>
            </p:txBody>
          </p:sp>
          <p:sp>
            <p:nvSpPr>
              <p:cNvPr id="112" name="Rectangle 117">
                <a:extLst>
                  <a:ext uri="{FF2B5EF4-FFF2-40B4-BE49-F238E27FC236}">
                    <a16:creationId xmlns="" xmlns:a16="http://schemas.microsoft.com/office/drawing/2014/main" id="{8BC1091D-9A02-4177-BB88-6D91E0BAD5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60718" y="3235168"/>
                <a:ext cx="306369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</a:p>
            </p:txBody>
          </p:sp>
          <p:sp>
            <p:nvSpPr>
              <p:cNvPr id="113" name="Rectangle 118">
                <a:extLst>
                  <a:ext uri="{FF2B5EF4-FFF2-40B4-BE49-F238E27FC236}">
                    <a16:creationId xmlns="" xmlns:a16="http://schemas.microsoft.com/office/drawing/2014/main" id="{476ECF65-8496-46AE-B668-78468CD297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92179" y="2908263"/>
                <a:ext cx="690884" cy="2369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51786" tIns="25893" rIns="51786" bIns="25893">
                <a:spAutoFit/>
              </a:bodyPr>
              <a:lstStyle/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MD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A8F07988-3F8F-4F31-ABFE-08D2D8B499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8223" y="4626335"/>
                <a:ext cx="323996" cy="235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94" tIns="25000" rIns="50894" bIns="25000">
                <a:spAutoFit/>
              </a:bodyPr>
              <a:lstStyle/>
              <a:p>
                <a:pPr marL="0" marR="0" lvl="0" indent="0" algn="l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AK</a:t>
                </a:r>
              </a:p>
            </p:txBody>
          </p:sp>
          <p:grpSp>
            <p:nvGrpSpPr>
              <p:cNvPr id="137" name="Group 136">
                <a:extLst>
                  <a:ext uri="{FF2B5EF4-FFF2-40B4-BE49-F238E27FC236}">
                    <a16:creationId xmlns="" xmlns:a16="http://schemas.microsoft.com/office/drawing/2014/main" id="{E3746444-25F3-42FE-9452-BDB5120CEEC4}"/>
                  </a:ext>
                </a:extLst>
              </p:cNvPr>
              <p:cNvGrpSpPr/>
              <p:nvPr/>
            </p:nvGrpSpPr>
            <p:grpSpPr>
              <a:xfrm>
                <a:off x="9524006" y="1922895"/>
                <a:ext cx="1812098" cy="2254454"/>
                <a:chOff x="9685931" y="1465695"/>
                <a:chExt cx="1812098" cy="2254454"/>
              </a:xfrm>
            </p:grpSpPr>
            <p:sp>
              <p:nvSpPr>
                <p:cNvPr id="66" name="Rectangle 71">
                  <a:extLst>
                    <a:ext uri="{FF2B5EF4-FFF2-40B4-BE49-F238E27FC236}">
                      <a16:creationId xmlns="" xmlns:a16="http://schemas.microsoft.com/office/drawing/2014/main" id="{2EE20499-FC44-485F-8B69-7007199CFC9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91224" y="2541190"/>
                  <a:ext cx="1806805" cy="236958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000000"/>
                  </a:solidFill>
                </a:ln>
              </p:spPr>
              <p:txBody>
                <a:bodyPr wrap="square" lIns="51786" tIns="25893" rIns="51786" bIns="25893">
                  <a:spAutoFit/>
                </a:bodyPr>
                <a:lstStyle/>
                <a:p>
                  <a:pPr lvl="0" defTabSz="514350">
                    <a:defRPr/>
                  </a:pP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RI: </a:t>
                  </a:r>
                  <a:r>
                    <a:rPr kumimoji="0" lang="en-US" sz="9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L</a:t>
                  </a:r>
                  <a:r>
                    <a:rPr lang="en-US" sz="900" dirty="0" err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ess</a:t>
                  </a:r>
                  <a:r>
                    <a:rPr lang="en-US" sz="9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§</a:t>
                  </a:r>
                  <a:r>
                    <a:rPr lang="en-US" sz="9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250 deduction</a:t>
                  </a:r>
                  <a:endPara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9" name="Rectangle 74">
                  <a:extLst>
                    <a:ext uri="{FF2B5EF4-FFF2-40B4-BE49-F238E27FC236}">
                      <a16:creationId xmlns="" xmlns:a16="http://schemas.microsoft.com/office/drawing/2014/main" id="{5ACCCE43-5687-47C5-AE3E-35E5716D97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86925" y="2084821"/>
                  <a:ext cx="1810968" cy="236958"/>
                </a:xfrm>
                <a:prstGeom prst="rect">
                  <a:avLst/>
                </a:prstGeom>
                <a:solidFill>
                  <a:srgbClr val="41AE0A"/>
                </a:solidFill>
                <a:ln>
                  <a:solidFill>
                    <a:srgbClr val="000000"/>
                  </a:solidFill>
                </a:ln>
              </p:spPr>
              <p:txBody>
                <a:bodyPr wrap="square" lIns="51786" tIns="25893" rIns="51786" bIns="25893">
                  <a:spAutoFit/>
                </a:bodyPr>
                <a:lstStyle/>
                <a:p>
                  <a:pPr marL="0" marR="0" lvl="0" indent="0" defTabSz="51435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MA: </a:t>
                  </a:r>
                  <a:r>
                    <a:rPr kumimoji="0" lang="en-US" sz="9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5% of GILTI taxed</a:t>
                  </a:r>
                  <a:endPara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1" name="Rectangle 76">
                  <a:extLst>
                    <a:ext uri="{FF2B5EF4-FFF2-40B4-BE49-F238E27FC236}">
                      <a16:creationId xmlns="" xmlns:a16="http://schemas.microsoft.com/office/drawing/2014/main" id="{6B102FF8-EE1F-48F3-8ABC-1D1509E5EF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91360" y="2313374"/>
                  <a:ext cx="1806669" cy="236958"/>
                </a:xfrm>
                <a:prstGeom prst="rect">
                  <a:avLst/>
                </a:prstGeom>
                <a:solidFill>
                  <a:srgbClr val="41AE0A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square" lIns="51786" tIns="25893" rIns="51786" bIns="25893">
                  <a:spAutoFit/>
                </a:bodyPr>
                <a:lstStyle/>
                <a:p>
                  <a:pPr marL="0" marR="0" lvl="0" indent="0" defTabSz="51435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CT:</a:t>
                  </a:r>
                  <a:r>
                    <a:rPr kumimoji="0" lang="en-US" sz="12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kumimoji="0" lang="en-US" sz="9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5% of GILTI taxed</a:t>
                  </a:r>
                  <a:endPara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3" name="Rectangle 78">
                  <a:extLst>
                    <a:ext uri="{FF2B5EF4-FFF2-40B4-BE49-F238E27FC236}">
                      <a16:creationId xmlns="" xmlns:a16="http://schemas.microsoft.com/office/drawing/2014/main" id="{C985E5F4-6003-4F7F-8627-F815AE7637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87576" y="2764654"/>
                  <a:ext cx="1809099" cy="23695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square" lIns="51786" tIns="25893" rIns="51786" bIns="25893">
                  <a:spAutoFit/>
                </a:bodyPr>
                <a:lstStyle/>
                <a:p>
                  <a:pPr lvl="0" defTabSz="514350">
                    <a:defRPr/>
                  </a:pP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NJ</a:t>
                  </a:r>
                  <a:r>
                    <a:rPr kumimoji="0" lang="en-US" sz="9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: L</a:t>
                  </a:r>
                  <a:r>
                    <a:rPr lang="en-US" sz="900" dirty="0" err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ess</a:t>
                  </a:r>
                  <a:r>
                    <a:rPr lang="en-US" sz="9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§</a:t>
                  </a:r>
                  <a:r>
                    <a:rPr lang="en-US" sz="9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250 deduction</a:t>
                  </a:r>
                  <a:endPara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5" name="Rectangle 80">
                  <a:extLst>
                    <a:ext uri="{FF2B5EF4-FFF2-40B4-BE49-F238E27FC236}">
                      <a16:creationId xmlns="" xmlns:a16="http://schemas.microsoft.com/office/drawing/2014/main" id="{5CE3A809-6C1B-41ED-90A5-C9EBCAC36A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85931" y="3003396"/>
                  <a:ext cx="1810744" cy="236958"/>
                </a:xfrm>
                <a:prstGeom prst="rect">
                  <a:avLst/>
                </a:prstGeom>
                <a:solidFill>
                  <a:srgbClr val="5B9BD5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square" lIns="51786" tIns="25893" rIns="51786" bIns="25893">
                  <a:spAutoFit/>
                </a:bodyPr>
                <a:lstStyle/>
                <a:p>
                  <a:pPr lvl="0" defTabSz="514350">
                    <a:defRPr/>
                  </a:pP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DE: </a:t>
                  </a:r>
                  <a:r>
                    <a:rPr lang="en-US" sz="900" b="1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L</a:t>
                  </a:r>
                  <a:r>
                    <a:rPr kumimoji="0" lang="en-US" sz="90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ess</a:t>
                  </a:r>
                  <a:r>
                    <a:rPr kumimoji="0" lang="en-US" sz="9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§</a:t>
                  </a:r>
                  <a:r>
                    <a:rPr kumimoji="0" lang="en-US" sz="9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250 </a:t>
                  </a:r>
                  <a:r>
                    <a:rPr kumimoji="0" lang="en-US" sz="90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ded</a:t>
                  </a:r>
                  <a:r>
                    <a:rPr lang="en-US" sz="900" dirty="0" err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uction</a:t>
                  </a:r>
                  <a:endParaRPr kumimoji="0" lang="en-US" sz="9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9" name="Rectangle 71">
                  <a:extLst>
                    <a:ext uri="{FF2B5EF4-FFF2-40B4-BE49-F238E27FC236}">
                      <a16:creationId xmlns="" xmlns:a16="http://schemas.microsoft.com/office/drawing/2014/main" id="{D0E7AEF4-C5FC-4726-ABFC-7BB35A5DA6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91225" y="1846548"/>
                  <a:ext cx="1806668" cy="236958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000000"/>
                  </a:solidFill>
                </a:ln>
              </p:spPr>
              <p:txBody>
                <a:bodyPr wrap="square" lIns="51786" tIns="25893" rIns="51786" bIns="25893">
                  <a:spAutoFit/>
                </a:bodyPr>
                <a:lstStyle/>
                <a:p>
                  <a:pPr lvl="0" defTabSz="514350">
                    <a:defRPr/>
                  </a:pP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VT:</a:t>
                  </a:r>
                  <a:r>
                    <a:rPr lang="en-US" sz="12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9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Less </a:t>
                  </a:r>
                  <a:r>
                    <a:rPr lang="en-US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§</a:t>
                  </a:r>
                  <a:r>
                    <a:rPr lang="en-US" sz="9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250 deduction</a:t>
                  </a:r>
                  <a:endPara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0" name="Rectangle 71">
                  <a:extLst>
                    <a:ext uri="{FF2B5EF4-FFF2-40B4-BE49-F238E27FC236}">
                      <a16:creationId xmlns="" xmlns:a16="http://schemas.microsoft.com/office/drawing/2014/main" id="{5F3BA8A1-69D6-4EB1-9784-66F8F67AD0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86461" y="3240199"/>
                  <a:ext cx="1810214" cy="236958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000000"/>
                  </a:solidFill>
                </a:ln>
              </p:spPr>
              <p:txBody>
                <a:bodyPr wrap="square" lIns="51786" tIns="25893" rIns="51786" bIns="25893">
                  <a:spAutoFit/>
                </a:bodyPr>
                <a:lstStyle/>
                <a:p>
                  <a:pPr lvl="0" defTabSz="514350">
                    <a:defRPr/>
                  </a:pP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WV:</a:t>
                  </a:r>
                  <a:r>
                    <a:rPr lang="en-US" sz="12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9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Less </a:t>
                  </a:r>
                  <a:r>
                    <a:rPr lang="en-US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§</a:t>
                  </a:r>
                  <a:r>
                    <a:rPr lang="en-US" sz="900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250 deduction</a:t>
                  </a:r>
                  <a:endPara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8" name="Rectangle 80">
                  <a:extLst>
                    <a:ext uri="{FF2B5EF4-FFF2-40B4-BE49-F238E27FC236}">
                      <a16:creationId xmlns="" xmlns:a16="http://schemas.microsoft.com/office/drawing/2014/main" id="{93917D3F-BCE2-4CBA-BC63-7C3716C9A9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87794" y="3483191"/>
                  <a:ext cx="1808881" cy="236958"/>
                </a:xfrm>
                <a:prstGeom prst="rect">
                  <a:avLst/>
                </a:prstGeom>
                <a:solidFill>
                  <a:srgbClr val="5B9BD5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square" lIns="51786" tIns="25893" rIns="51786" bIns="25893">
                  <a:spAutoFit/>
                </a:bodyPr>
                <a:lstStyle/>
                <a:p>
                  <a:pPr lvl="0" defTabSz="514350">
                    <a:defRPr/>
                  </a:pPr>
                  <a:r>
                    <a:rPr lang="en-US" sz="1200" b="1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MD</a:t>
                  </a: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: </a:t>
                  </a:r>
                  <a:r>
                    <a:rPr lang="en-US" sz="900" b="1" dirty="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L</a:t>
                  </a:r>
                  <a:r>
                    <a:rPr kumimoji="0" lang="en-US" sz="90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ess</a:t>
                  </a:r>
                  <a:r>
                    <a:rPr kumimoji="0" lang="en-US" sz="9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9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§</a:t>
                  </a:r>
                  <a:r>
                    <a:rPr kumimoji="0" lang="en-US" sz="9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250 </a:t>
                  </a:r>
                  <a:r>
                    <a:rPr kumimoji="0" lang="en-US" sz="900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ded</a:t>
                  </a:r>
                  <a:r>
                    <a:rPr lang="en-US" sz="900" dirty="0" err="1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uction</a:t>
                  </a:r>
                  <a:endParaRPr kumimoji="0" lang="en-US" sz="9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9" name="Rectangle 74">
                  <a:extLst>
                    <a:ext uri="{FF2B5EF4-FFF2-40B4-BE49-F238E27FC236}">
                      <a16:creationId xmlns="" xmlns:a16="http://schemas.microsoft.com/office/drawing/2014/main" id="{1891E8EA-6704-4FD7-8ABA-ADDDE99D80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9686924" y="1465695"/>
                  <a:ext cx="1810969" cy="375457"/>
                </a:xfrm>
                <a:prstGeom prst="rect">
                  <a:avLst/>
                </a:prstGeom>
                <a:solidFill>
                  <a:srgbClr val="41AE0A"/>
                </a:solidFill>
                <a:ln>
                  <a:solidFill>
                    <a:srgbClr val="000000"/>
                  </a:solidFill>
                </a:ln>
              </p:spPr>
              <p:txBody>
                <a:bodyPr wrap="square" lIns="51786" tIns="25893" rIns="51786" bIns="25893">
                  <a:spAutoFit/>
                </a:bodyPr>
                <a:lstStyle/>
                <a:p>
                  <a:pPr marL="0" marR="0" lvl="0" indent="0" defTabSz="51435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NY: </a:t>
                  </a:r>
                  <a:r>
                    <a:rPr kumimoji="0" lang="en-US" sz="9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rPr>
                    <a:t>5% of GILTI taxed starting in 2019</a:t>
                  </a:r>
                  <a:endPara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128" name="Connector: Curved 127">
                <a:extLst>
                  <a:ext uri="{FF2B5EF4-FFF2-40B4-BE49-F238E27FC236}">
                    <a16:creationId xmlns="" xmlns:a16="http://schemas.microsoft.com/office/drawing/2014/main" id="{B7EAD5E0-2FD7-4D1B-92E0-628AED7036CF}"/>
                  </a:ext>
                </a:extLst>
              </p:cNvPr>
              <p:cNvCxnSpPr>
                <a:endCxn id="125" idx="3"/>
              </p:cNvCxnSpPr>
              <p:nvPr/>
            </p:nvCxnSpPr>
            <p:spPr>
              <a:xfrm rot="10800000">
                <a:off x="8195148" y="1967301"/>
                <a:ext cx="282102" cy="194875"/>
              </a:xfrm>
              <a:prstGeom prst="curvedConnector3">
                <a:avLst/>
              </a:prstGeom>
              <a:ln w="158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959540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14f55d9f-74f2-4fc7-a652-671ada9a33a0"/>
  <p:tag name="WASPOLLED" val="9307D9981C9F4034B42500F140910077"/>
  <p:tag name="TPVERSION" val="8"/>
  <p:tag name="TPFULLVERSION" val="8.2.4.6"/>
  <p:tag name="PPTVERSION" val="16"/>
  <p:tag name="TPOS" val="2"/>
  <p:tag name="TPLASTSAVEVERSION" val="6.2 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Blue_Eversheds Sutherland">
  <a:themeElements>
    <a:clrScheme name="Purple">
      <a:dk1>
        <a:srgbClr val="000000"/>
      </a:dk1>
      <a:lt1>
        <a:sysClr val="window" lastClr="FFFFFF"/>
      </a:lt1>
      <a:dk2>
        <a:srgbClr val="E10014"/>
      </a:dk2>
      <a:lt2>
        <a:srgbClr val="CAD100"/>
      </a:lt2>
      <a:accent1>
        <a:srgbClr val="711F7E"/>
      </a:accent1>
      <a:accent2>
        <a:srgbClr val="0066B2"/>
      </a:accent2>
      <a:accent3>
        <a:srgbClr val="5BC5F2"/>
      </a:accent3>
      <a:accent4>
        <a:srgbClr val="2F912D"/>
      </a:accent4>
      <a:accent5>
        <a:srgbClr val="FEC600"/>
      </a:accent5>
      <a:accent6>
        <a:srgbClr val="F39100"/>
      </a:accent6>
      <a:hlink>
        <a:srgbClr val="E1326B"/>
      </a:hlink>
      <a:folHlink>
        <a:srgbClr val="BEC3C6"/>
      </a:folHlink>
    </a:clrScheme>
    <a:fontScheme name="All 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55673D20-791F-455D-878E-48E9754EEBAC}" vid="{B2D17295-1C4E-4EF9-9709-5FCD9222B9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3221</Words>
  <Application>Microsoft Office PowerPoint</Application>
  <PresentationFormat>Widescreen</PresentationFormat>
  <Paragraphs>535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ＭＳ Ｐゴシック</vt:lpstr>
      <vt:lpstr>Arial</vt:lpstr>
      <vt:lpstr>Calibri</vt:lpstr>
      <vt:lpstr>Georgia</vt:lpstr>
      <vt:lpstr>Times New Roman</vt:lpstr>
      <vt:lpstr>Verdana</vt:lpstr>
      <vt:lpstr>1_Blue_Eversheds Sutherland</vt:lpstr>
      <vt:lpstr>TCJA Impact on the States: Major Issues and Status Report on De-Coupling Efforts</vt:lpstr>
      <vt:lpstr>Agenda</vt:lpstr>
      <vt:lpstr> Overview of State Tax Conformity with the  Tax Cuts and Jobs Act</vt:lpstr>
      <vt:lpstr>Key Tax Law Changes in the Tax Cuts and Jobs Act </vt:lpstr>
      <vt:lpstr>State Partial Conformity with the TCJA</vt:lpstr>
      <vt:lpstr>Potential State Impact of Business Tax Reform Provisions </vt:lpstr>
      <vt:lpstr>Potential State Impact of International Tax Reform Provisions </vt:lpstr>
      <vt:lpstr>Key International Tax Provisions Impacting the States</vt:lpstr>
      <vt:lpstr>PowerPoint Presentation</vt:lpstr>
      <vt:lpstr>Is the Impact of GILTI the Same for State Income Tax Purposes as It Is for Federal Income Tax Purposes? </vt:lpstr>
      <vt:lpstr>State Corporate Income Tax Conformity to IRC §965 Repatriated Income* </vt:lpstr>
      <vt:lpstr>Foreign Derived Intangible Income (FDII): IRC §250</vt:lpstr>
      <vt:lpstr>Future Litigation over State Taxation of GILTI and IRC §965 Repatriated income</vt:lpstr>
      <vt:lpstr>Key Domestic Tax Provisions Impacting the States  </vt:lpstr>
      <vt:lpstr>State Conformity to 30% Interest Expense Limitation </vt:lpstr>
      <vt:lpstr>Interest Expense Limitation – IRC § 163(j)</vt:lpstr>
      <vt:lpstr>State Conformity to 100% Expensing </vt:lpstr>
      <vt:lpstr>State Conformity with the New TCJA  Net Operating Loss (NOL) Provisions</vt:lpstr>
      <vt:lpstr>Other State Tax Issues Related to the TCJA  </vt:lpstr>
      <vt:lpstr>Other Highlights of the Impact of TCJA on SEATA States</vt:lpstr>
      <vt:lpstr>Southeastern States – Summary of De-Coupling Efforts</vt:lpstr>
      <vt:lpstr>Important Concerns to Note with Southeastern States</vt:lpstr>
      <vt:lpstr>Multistate Tax Commission (MTC) Model Statute on Partnership Audits/RAR Adjustments (approved January 2019)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TCJA Impact on the States: Major Issues and Status Report on De-Coupling Efforts</dc:title>
  <dc:creator>Owner</dc:creator>
  <cp:lastModifiedBy>Darrell Smith</cp:lastModifiedBy>
  <cp:revision>1</cp:revision>
  <dcterms:modified xsi:type="dcterms:W3CDTF">2019-07-09T17:35:14Z</dcterms:modified>
</cp:coreProperties>
</file>